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notesMasterIdLst>
    <p:notesMasterId r:id="rId19"/>
  </p:notesMasterIdLst>
  <p:sldIdLst>
    <p:sldId id="276" r:id="rId2"/>
    <p:sldId id="310" r:id="rId3"/>
    <p:sldId id="311" r:id="rId4"/>
    <p:sldId id="302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00FF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5" d="100"/>
          <a:sy n="65" d="100"/>
        </p:scale>
        <p:origin x="53" y="2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0BFC8-2890-4348-BF42-F8877DBF2774}" type="datetimeFigureOut">
              <a:rPr lang="sr-Latn-RS" smtClean="0"/>
              <a:t>13.9.2023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51268-E81E-4A10-82FA-C0FECBD0E25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11315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EAA4-FB4E-489A-B37E-DEE46A27B8D3}" type="datetime1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11E8-5FF8-4FB3-A197-264C557C6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133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DB67-94C6-4542-AC27-7F360DA8C8AD}" type="datetime1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11E8-5FF8-4FB3-A197-264C557C6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1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DB61-B11E-4C3B-B4F6-DAB15C7C837F}" type="datetime1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11E8-5FF8-4FB3-A197-264C557C6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022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4F456-4812-4DC3-9350-DB0B07AF0A18}" type="datetime1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11E8-5FF8-4FB3-A197-264C557C6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91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31E79-EE49-48B6-946C-A9A9D3506D64}" type="datetime1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11E8-5FF8-4FB3-A197-264C557C6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419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FB88-8F51-44C5-9D62-8D40E5B13AAC}" type="datetime1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11E8-5FF8-4FB3-A197-264C557C6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85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E7874-23F4-41E9-97E7-DE128E0AC7C1}" type="datetime1">
              <a:rPr lang="en-US" smtClean="0"/>
              <a:t>9/13/2023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11E8-5FF8-4FB3-A197-264C557C6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03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B9FE-72FD-4B83-98B7-9A836DF0EE70}" type="datetime1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11E8-5FF8-4FB3-A197-264C557C6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50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7AF7-C111-4AF3-A1C7-328744C738C7}" type="datetime1">
              <a:rPr lang="en-US" smtClean="0"/>
              <a:t>9/13/2023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11E8-5FF8-4FB3-A197-264C557C6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04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64C00-0EA1-4926-913C-B600509180E1}" type="datetime1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11E8-5FF8-4FB3-A197-264C557C6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3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A2D13-8317-47F1-BBC0-216BE6AE03AF}" type="datetime1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11E8-5FF8-4FB3-A197-264C557C6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76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C2C2A-5A2A-4124-9084-AABF45ED5988}" type="datetime1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011E8-5FF8-4FB3-A197-264C557C6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67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lightradar24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5413" y="1412777"/>
            <a:ext cx="10363200" cy="1736725"/>
          </a:xfrm>
        </p:spPr>
        <p:txBody>
          <a:bodyPr>
            <a:normAutofit fontScale="90000"/>
          </a:bodyPr>
          <a:lstStyle/>
          <a:p>
            <a:r>
              <a:rPr lang="ru-RU" dirty="0"/>
              <a:t>1.1 Информатика и рачунарство у савременом животу</a:t>
            </a:r>
            <a:endParaRPr lang="en-US" sz="50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07435" y="3356992"/>
            <a:ext cx="102743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ED748E9-BC39-4C76-AF7E-5633E53F0A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9061" y="3352437"/>
            <a:ext cx="8923982" cy="2689236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62CC18B-39F2-4921-B325-BDB9B2778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11E8-5FF8-4FB3-A197-264C557C64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3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5" presetClass="exit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25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5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EFF71-70ED-4638-815C-DF8846314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Пример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9B314-8BB4-474B-8357-6FBA11AB7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Произвођач рекламира свој производ на интернету.</a:t>
            </a:r>
            <a:endParaRPr lang="en-US" dirty="0"/>
          </a:p>
          <a:p>
            <a:r>
              <a:rPr lang="ru-RU" b="1" dirty="0">
                <a:solidFill>
                  <a:srgbClr val="C00000"/>
                </a:solidFill>
              </a:rPr>
              <a:t>Подаци</a:t>
            </a:r>
            <a:r>
              <a:rPr lang="ru-RU" dirty="0"/>
              <a:t> су: </a:t>
            </a:r>
            <a:r>
              <a:rPr lang="ru-RU" b="1" dirty="0"/>
              <a:t>број свиђања </a:t>
            </a:r>
            <a:r>
              <a:rPr lang="ru-RU" dirty="0"/>
              <a:t>(лајкова) које производ има, </a:t>
            </a:r>
            <a:r>
              <a:rPr lang="ru-RU" b="1" dirty="0"/>
              <a:t>старост особе </a:t>
            </a:r>
            <a:r>
              <a:rPr lang="ru-RU" dirty="0"/>
              <a:t>која је производ „лајковала” и </a:t>
            </a:r>
            <a:r>
              <a:rPr lang="ru-RU" b="1" dirty="0"/>
              <a:t>назив места у коме она живи</a:t>
            </a:r>
            <a:r>
              <a:rPr lang="ru-RU" dirty="0"/>
              <a:t>.</a:t>
            </a:r>
          </a:p>
          <a:p>
            <a:r>
              <a:rPr lang="ru-RU" b="1" dirty="0">
                <a:solidFill>
                  <a:srgbClr val="0070C0"/>
                </a:solidFill>
              </a:rPr>
              <a:t>Анализом података</a:t>
            </a:r>
            <a:r>
              <a:rPr lang="ru-RU" dirty="0"/>
              <a:t>, произвођач долази до </a:t>
            </a:r>
            <a:r>
              <a:rPr lang="ru-RU" b="1" dirty="0">
                <a:solidFill>
                  <a:srgbClr val="00B050"/>
                </a:solidFill>
              </a:rPr>
              <a:t>информација</a:t>
            </a:r>
            <a:r>
              <a:rPr lang="ru-RU" dirty="0">
                <a:solidFill>
                  <a:srgbClr val="00B050"/>
                </a:solidFill>
              </a:rPr>
              <a:t> </a:t>
            </a:r>
            <a:r>
              <a:rPr lang="ru-RU" dirty="0"/>
              <a:t>– </a:t>
            </a:r>
            <a:r>
              <a:rPr lang="ru-RU" b="1" dirty="0"/>
              <a:t>старосне доби особа којима се производ свиђа </a:t>
            </a:r>
            <a:r>
              <a:rPr lang="ru-RU" dirty="0"/>
              <a:t>(нпр. двадесетогодишњацима), као и до географских подручја у којима највећи број тих особа живи (нпр. Пчињски и Шумадијски округ).</a:t>
            </a:r>
            <a:br>
              <a:rPr lang="ru-RU" dirty="0"/>
            </a:br>
            <a:endParaRPr lang="ru-RU" dirty="0"/>
          </a:p>
          <a:p>
            <a:r>
              <a:rPr lang="ru-RU" dirty="0"/>
              <a:t>Шта је за прозвођача важније – наведени подаци или добијене информације?</a:t>
            </a:r>
          </a:p>
          <a:p>
            <a:r>
              <a:rPr lang="ru-RU" dirty="0"/>
              <a:t>На основу чега произвођач може да планира ширење продајне мреже?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0FF36F-5E04-4C0A-BD8D-93F8AD22A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11E8-5FF8-4FB3-A197-264C557C64E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95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B8B74-ABE4-43F7-8570-D721F1487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Информатика и рачунарство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36EE1-1A0A-4C05-9D8C-D93D273A3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Информатика и рачунарство су научне области које се често поистовећују. </a:t>
            </a:r>
            <a:endParaRPr lang="en-US" dirty="0"/>
          </a:p>
          <a:p>
            <a:r>
              <a:rPr lang="ru-RU" dirty="0"/>
              <a:t>У обе области рачунар заузима значајно место. </a:t>
            </a:r>
            <a:endParaRPr lang="en-US" dirty="0"/>
          </a:p>
          <a:p>
            <a:r>
              <a:rPr lang="ru-RU" sz="3200" b="1" dirty="0">
                <a:solidFill>
                  <a:srgbClr val="C00000"/>
                </a:solidFill>
              </a:rPr>
              <a:t>Рачунарство</a:t>
            </a:r>
            <a:r>
              <a:rPr lang="ru-RU" sz="3200" dirty="0">
                <a:solidFill>
                  <a:srgbClr val="C00000"/>
                </a:solidFill>
              </a:rPr>
              <a:t> изучава како раде и како се праве рачунари и рачунарски програми, </a:t>
            </a:r>
            <a:endParaRPr lang="en-US" sz="3200" dirty="0">
              <a:solidFill>
                <a:srgbClr val="C00000"/>
              </a:solidFill>
            </a:endParaRPr>
          </a:p>
          <a:p>
            <a:r>
              <a:rPr lang="sr-Cyrl-RS" sz="3200" b="1" dirty="0">
                <a:solidFill>
                  <a:srgbClr val="0070C0"/>
                </a:solidFill>
              </a:rPr>
              <a:t>И</a:t>
            </a:r>
            <a:r>
              <a:rPr lang="ru-RU" sz="3200" b="1" dirty="0">
                <a:solidFill>
                  <a:srgbClr val="0070C0"/>
                </a:solidFill>
              </a:rPr>
              <a:t>нформатика</a:t>
            </a:r>
            <a:r>
              <a:rPr lang="ru-RU" sz="3200" dirty="0">
                <a:solidFill>
                  <a:srgbClr val="0070C0"/>
                </a:solidFill>
              </a:rPr>
              <a:t> бави прикупљањем, чувањем, обрадом и преносом информација најчешће уз помоћ рачунара.</a:t>
            </a:r>
          </a:p>
          <a:p>
            <a:pPr marL="0" indent="0">
              <a:buNone/>
            </a:pPr>
            <a:endParaRPr lang="sr-Latn-R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5B3A94-9872-49DC-AC64-45EC7B760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11E8-5FF8-4FB3-A197-264C557C64E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39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B8B74-ABE4-43F7-8570-D721F1487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Информатика и рачунарство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36EE1-1A0A-4C05-9D8C-D93D273A3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Могућност да у сваком тренутку комуницираш са другим људима имаш захваљујући </a:t>
            </a:r>
            <a:r>
              <a:rPr lang="ru-RU" b="1" dirty="0">
                <a:solidFill>
                  <a:srgbClr val="C00000"/>
                </a:solidFill>
              </a:rPr>
              <a:t>информационо-комуникационој технологији</a:t>
            </a:r>
            <a:r>
              <a:rPr lang="ru-RU" dirty="0">
                <a:solidFill>
                  <a:srgbClr val="C00000"/>
                </a:solidFill>
              </a:rPr>
              <a:t> </a:t>
            </a:r>
            <a:r>
              <a:rPr lang="ru-RU" dirty="0"/>
              <a:t>(у даљем тексту </a:t>
            </a:r>
            <a:r>
              <a:rPr lang="ru-RU" b="1" dirty="0">
                <a:solidFill>
                  <a:srgbClr val="C00000"/>
                </a:solidFill>
              </a:rPr>
              <a:t>ИКТ</a:t>
            </a:r>
            <a:r>
              <a:rPr lang="ru-RU" dirty="0"/>
              <a:t>). </a:t>
            </a:r>
          </a:p>
          <a:p>
            <a:r>
              <a:rPr lang="ru-RU" dirty="0"/>
              <a:t>У данашње време, ИКТ представља </a:t>
            </a:r>
            <a:r>
              <a:rPr lang="ru-RU" b="1" dirty="0"/>
              <a:t>скуп разноврсних технолошких алата и дигиталних уређаја који се користе за комуникацију, стварање, ширење, чување и управљање информацијама.</a:t>
            </a:r>
          </a:p>
          <a:p>
            <a:endParaRPr lang="sr-Latn-R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D426E9-5DF5-48EA-8D8D-97515297B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11E8-5FF8-4FB3-A197-264C557C64E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6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CF706-D370-4DB2-AFED-113F97AE7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Интернет ствари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70BEF-7AAF-4793-8DA4-1FEFA5B02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111499" cy="4351338"/>
          </a:xfrm>
        </p:spPr>
        <p:txBody>
          <a:bodyPr>
            <a:normAutofit fontScale="92500"/>
          </a:bodyPr>
          <a:lstStyle/>
          <a:p>
            <a:r>
              <a:rPr lang="ru-RU" dirty="0"/>
              <a:t>У дигиталном добу, знање из области ИКТ-а може се употребити за стварање </a:t>
            </a:r>
            <a:r>
              <a:rPr lang="ru-RU" b="1" dirty="0"/>
              <a:t>Интернета ствари</a:t>
            </a:r>
            <a:r>
              <a:rPr lang="ru-RU" dirty="0"/>
              <a:t> (енгл. </a:t>
            </a:r>
            <a:r>
              <a:rPr lang="ru-RU" i="1" dirty="0"/>
              <a:t>Internet of Things</a:t>
            </a:r>
            <a:r>
              <a:rPr lang="ru-RU" dirty="0"/>
              <a:t>, или скраћено IoT). </a:t>
            </a:r>
            <a:endParaRPr lang="en-US" dirty="0"/>
          </a:p>
          <a:p>
            <a:r>
              <a:rPr lang="ru-RU" dirty="0"/>
              <a:t>IoT омогућава повезивање предмета из свакодневног живота (фрижидера, телевизора, рерни...) на интернет и обезбеђује да они комуницирају са власником, али и међусобно. </a:t>
            </a:r>
            <a:endParaRPr lang="en-US" dirty="0"/>
          </a:p>
          <a:p>
            <a:r>
              <a:rPr lang="ru-RU" dirty="0"/>
              <a:t>Један од занимљивих IoT производа је </a:t>
            </a:r>
            <a:r>
              <a:rPr lang="ru-RU" b="1" dirty="0"/>
              <a:t>„паметни фрижидер” </a:t>
            </a:r>
            <a:r>
              <a:rPr lang="ru-RU" dirty="0"/>
              <a:t>који помоћу интернета шаље власнику податке о томе које су намирнице у фрижидеру, који им је рок трајања или предлаже рецепт за јело.</a:t>
            </a:r>
            <a:endParaRPr lang="sr-Latn-R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9B6AAE-C639-40D8-9362-1DFF1E9629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6810" y="2005012"/>
            <a:ext cx="3000375" cy="284797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AAA7B9-EC57-4412-88FC-3318AB6B0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11E8-5FF8-4FB3-A197-264C557C64E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165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D9C84-A28D-46F7-9F68-9ECF19A31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ИКТ мења начин живота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5D8D1-5BE3-4689-A43F-F17F50016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Скоро је извесно да ће, захваљујући ИКТ-у, већина индустријских грана променити начин рада у наредних десетак година.</a:t>
            </a:r>
          </a:p>
          <a:p>
            <a:r>
              <a:rPr lang="ru-RU" dirty="0"/>
              <a:t>Људи све чешће раде од својих кућа, чак и за иностране компаније. Све више куповина обавља се се путем интернета. Купљену робу пакују машине. У фабрикама, роботи обављају послове које су раније радили људи. Компаније које производе аутомобиле улажу напор да осмисле боље аутомобиле, док ИКТ компаније (Tesla, Apple, Google) имају другачији приступ – оне раде на изради рачунара на точковима.</a:t>
            </a:r>
          </a:p>
          <a:p>
            <a:endParaRPr lang="sr-Latn-R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A95017-2351-4C9B-BBF4-42CED8B3F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11E8-5FF8-4FB3-A197-264C557C64E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09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D9C84-A28D-46F7-9F68-9ECF19A31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ИКТ мења начин живота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5D8D1-5BE3-4689-A43F-F17F50016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Велики број постојећих послова нестаће у наредних тридесетак година. Замениће их још већи број нових. Претпоставља се да ће послови успостављања и одржавања рачунарских мрежа, израде интернет сајтова и програмирања бити још траженији у деценијама које долазе.</a:t>
            </a:r>
          </a:p>
          <a:p>
            <a:r>
              <a:rPr lang="ru-RU" dirty="0"/>
              <a:t>ИКТ је утицала и на образовање. Данас људи студирају путем интернета, учећи из материјала који представљају комбинацију текста, слика, звука, видео-записа и анимација. Могућности за образовање значајно су увећане. Бројни (бесплатни) курсеви на интернету омогућавају школовање са било ког места и у било које време.</a:t>
            </a:r>
          </a:p>
          <a:p>
            <a:endParaRPr lang="sr-Latn-R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AD9748-AD81-45E1-B533-FDC07A0A2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11E8-5FF8-4FB3-A197-264C557C64E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406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D9C84-A28D-46F7-9F68-9ECF19A31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ИКТ мења начин живота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5D8D1-5BE3-4689-A43F-F17F50016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Промене које се непрестано дешавају указују на то да је мало вероватно да ћемо читавог живота радити само један посао. Очекује нас целоживотно учење!</a:t>
            </a:r>
            <a:endParaRPr lang="sr-Latn-R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4DC25C-1BF4-4564-9A7A-B7B57390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11E8-5FF8-4FB3-A197-264C557C64E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72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43DD2-51C9-4E8F-B75D-A122AC1FF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AutoShape 2" descr="http://eduka.edu.rs/pluginfile.php/1742/mod_lesson/page_contents/2851/L1.1.5.png">
            <a:extLst>
              <a:ext uri="{FF2B5EF4-FFF2-40B4-BE49-F238E27FC236}">
                <a16:creationId xmlns:a16="http://schemas.microsoft.com/office/drawing/2014/main" id="{DBBC5656-ADF4-4D9F-9A4A-2C814111DB8B}"/>
              </a:ext>
            </a:extLst>
          </p:cNvPr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RS"/>
          </a:p>
        </p:txBody>
      </p:sp>
      <p:sp>
        <p:nvSpPr>
          <p:cNvPr id="5" name="AutoShape 4" descr="http://eduka.edu.rs/pluginfile.php/1742/mod_lesson/page_contents/2851/L1.1.5.png">
            <a:extLst>
              <a:ext uri="{FF2B5EF4-FFF2-40B4-BE49-F238E27FC236}">
                <a16:creationId xmlns:a16="http://schemas.microsoft.com/office/drawing/2014/main" id="{064A596E-9D70-4154-AA4A-56519E95BEB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R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A1F74C-AEC6-4D92-B788-311BFD94CD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647" y="587228"/>
            <a:ext cx="10824341" cy="5377343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C5CBA-AD78-43DF-83E9-0B5FF2840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11E8-5FF8-4FB3-A197-264C557C64E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64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00039-F816-450A-8491-993D62FC9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Рачунар, рачунарски програм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7A966-E10A-4B0E-B176-347F845DD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Када говоримо о рачунарима, обично мислимо на десктоп и лаптоп рачунаре.</a:t>
            </a:r>
          </a:p>
          <a:p>
            <a:r>
              <a:rPr lang="ru-RU" dirty="0"/>
              <a:t>Међутим, </a:t>
            </a:r>
            <a:r>
              <a:rPr lang="ru-RU" b="1" dirty="0"/>
              <a:t>рачунари су свуда око нас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/>
              <a:t>Налазе се </a:t>
            </a:r>
            <a:endParaRPr lang="en-US" dirty="0"/>
          </a:p>
          <a:p>
            <a:pPr lvl="1"/>
            <a:r>
              <a:rPr lang="ru-RU" dirty="0"/>
              <a:t>унутар телефона, </a:t>
            </a:r>
            <a:endParaRPr lang="en-US" dirty="0"/>
          </a:p>
          <a:p>
            <a:pPr lvl="1"/>
            <a:r>
              <a:rPr lang="ru-RU" dirty="0"/>
              <a:t>у конзолама за игру, </a:t>
            </a:r>
            <a:endParaRPr lang="en-US" dirty="0"/>
          </a:p>
          <a:p>
            <a:pPr lvl="1"/>
            <a:r>
              <a:rPr lang="ru-RU" dirty="0"/>
              <a:t>чак и у сатовима, </a:t>
            </a:r>
            <a:endParaRPr lang="en-US" dirty="0"/>
          </a:p>
          <a:p>
            <a:pPr lvl="1"/>
            <a:r>
              <a:rPr lang="ru-RU" dirty="0"/>
              <a:t>телевизорима, </a:t>
            </a:r>
            <a:endParaRPr lang="en-US" dirty="0"/>
          </a:p>
          <a:p>
            <a:pPr lvl="1"/>
            <a:r>
              <a:rPr lang="ru-RU" dirty="0"/>
              <a:t>веш-машинама и аутомобилима.</a:t>
            </a:r>
            <a:endParaRPr lang="en-US" dirty="0"/>
          </a:p>
          <a:p>
            <a:pPr lvl="1"/>
            <a:r>
              <a:rPr lang="ru-RU" dirty="0"/>
              <a:t> Рачунари контролишу рад семафора на раскрсницама, лифтова у зградама, различите режиме рада веш-машина, кочионе системе аутомобила. </a:t>
            </a:r>
            <a:endParaRPr lang="en-US" dirty="0"/>
          </a:p>
          <a:p>
            <a:pPr lvl="1"/>
            <a:r>
              <a:rPr lang="ru-RU" dirty="0"/>
              <a:t>Саставни су део савремених фрижидера, шпорета, расхладних уређаја.</a:t>
            </a:r>
          </a:p>
          <a:p>
            <a:endParaRPr lang="ru-R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6A88F2-56F9-4F18-A96D-E31A920E1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11E8-5FF8-4FB3-A197-264C557C64E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10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00039-F816-450A-8491-993D62FC9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Рачунар, рачунарски програм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7A966-E10A-4B0E-B176-347F845DD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r>
              <a:rPr lang="ru-RU" dirty="0"/>
              <a:t>Уместо речи </a:t>
            </a:r>
            <a:r>
              <a:rPr lang="ru-RU" b="1" dirty="0"/>
              <a:t>рачунар</a:t>
            </a:r>
            <a:r>
              <a:rPr lang="ru-RU" dirty="0"/>
              <a:t> користи се и реч </a:t>
            </a:r>
            <a:r>
              <a:rPr lang="ru-RU" b="1" dirty="0"/>
              <a:t>компјутер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/>
              <a:t>Компјутер је енглеска реч (енгл. computer), настала од глагола </a:t>
            </a:r>
            <a:r>
              <a:rPr lang="ru-RU" b="1" dirty="0"/>
              <a:t>to compute</a:t>
            </a:r>
            <a:r>
              <a:rPr lang="ru-RU" dirty="0"/>
              <a:t>, што значи рачунати. </a:t>
            </a:r>
            <a:endParaRPr lang="en-US" dirty="0"/>
          </a:p>
          <a:p>
            <a:r>
              <a:rPr lang="ru-RU" dirty="0"/>
              <a:t>Рачунаре као и лаптопове, таблете и мобилне телефоне често називамо и дигиталним уређајима.</a:t>
            </a:r>
            <a:endParaRPr lang="sr-Latn-R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ED82B7-7D63-4197-BDB2-74675A86A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11E8-5FF8-4FB3-A197-264C557C64E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06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Постоје различите врсте рачунара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902039" cy="4351338"/>
          </a:xfrm>
        </p:spPr>
        <p:txBody>
          <a:bodyPr/>
          <a:lstStyle/>
          <a:p>
            <a:pPr lvl="0"/>
            <a:r>
              <a:rPr lang="ru-RU" sz="3200" dirty="0"/>
              <a:t>НЕПРЕНОСИВИ тј. стони (</a:t>
            </a:r>
            <a:r>
              <a:rPr lang="en-US" sz="3200" i="1" dirty="0"/>
              <a:t>desktop</a:t>
            </a:r>
            <a:r>
              <a:rPr lang="ru-RU" sz="3200" dirty="0"/>
              <a:t>)</a:t>
            </a:r>
            <a:r>
              <a:rPr lang="sr-Cyrl-RS" sz="3200" dirty="0"/>
              <a:t> рачунар,</a:t>
            </a:r>
            <a:endParaRPr lang="sr-Latn-RS" sz="3200" dirty="0"/>
          </a:p>
          <a:p>
            <a:pPr lvl="0"/>
            <a:r>
              <a:rPr lang="ru-RU" sz="3200" dirty="0"/>
              <a:t>ПРЕНОСИВИ (</a:t>
            </a:r>
            <a:r>
              <a:rPr lang="en-US" sz="3200" i="1" dirty="0"/>
              <a:t>notebook</a:t>
            </a:r>
            <a:r>
              <a:rPr lang="ru-RU" sz="3200" dirty="0"/>
              <a:t>, </a:t>
            </a:r>
            <a:r>
              <a:rPr lang="en-US" sz="3200" i="1" dirty="0"/>
              <a:t>laptop</a:t>
            </a:r>
            <a:r>
              <a:rPr lang="ru-RU" sz="3200" dirty="0"/>
              <a:t>) </a:t>
            </a:r>
            <a:r>
              <a:rPr lang="sr-Cyrl-RS" sz="3200" dirty="0"/>
              <a:t>рачунар,</a:t>
            </a:r>
            <a:endParaRPr lang="sr-Latn-RS" sz="3200" dirty="0"/>
          </a:p>
          <a:p>
            <a:pPr lvl="0"/>
            <a:r>
              <a:rPr lang="ru-RU" sz="3200" dirty="0"/>
              <a:t>ТАБЛЕТ,</a:t>
            </a:r>
            <a:endParaRPr lang="sr-Latn-RS" sz="3200" dirty="0"/>
          </a:p>
          <a:p>
            <a:pPr lvl="0"/>
            <a:r>
              <a:rPr lang="sr-Cyrl-RS" sz="3200" dirty="0"/>
              <a:t>ПАМЕТНИ </a:t>
            </a:r>
            <a:r>
              <a:rPr lang="ru-RU" sz="3200" dirty="0"/>
              <a:t>ТЕЛЕФОН (</a:t>
            </a:r>
            <a:r>
              <a:rPr lang="en-US" sz="3200" i="1" dirty="0"/>
              <a:t>smart</a:t>
            </a:r>
            <a:r>
              <a:rPr lang="en-US" sz="3200" dirty="0"/>
              <a:t> </a:t>
            </a:r>
            <a:r>
              <a:rPr lang="en-US" sz="3200" i="1" dirty="0"/>
              <a:t>phone</a:t>
            </a:r>
            <a:r>
              <a:rPr lang="ru-RU" sz="3200" dirty="0"/>
              <a:t>).</a:t>
            </a:r>
            <a:endParaRPr lang="sr-Latn-RS" sz="3200" dirty="0"/>
          </a:p>
          <a:p>
            <a:endParaRPr lang="sr-Latn-R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4270" y="1166937"/>
            <a:ext cx="2807208" cy="18745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3242" y="4318471"/>
            <a:ext cx="2293747" cy="17203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707" y="4763790"/>
            <a:ext cx="2847975" cy="1600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677" y="4210104"/>
            <a:ext cx="1937045" cy="193704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0120715-0FFE-4934-8DF4-91D33131F7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3242" y="4259312"/>
            <a:ext cx="2293747" cy="172031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5C3F2CA-5AEC-4755-A0BB-96E1312F27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707" y="4704631"/>
            <a:ext cx="2847975" cy="16002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C004BE1-B58A-44EB-825B-1742F7F151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677" y="4150945"/>
            <a:ext cx="1937045" cy="193704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6A61EF-52D9-4449-95E1-DFB7C27B5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11E8-5FF8-4FB3-A197-264C557C64E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205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00039-F816-450A-8491-993D62FC9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Рачунар, рачунарски програм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7A966-E10A-4B0E-B176-347F845DD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r>
              <a:rPr lang="ru-RU" sz="4000" b="1" dirty="0">
                <a:solidFill>
                  <a:srgbClr val="C00000"/>
                </a:solidFill>
              </a:rPr>
              <a:t>Рачунар</a:t>
            </a:r>
            <a:r>
              <a:rPr lang="ru-RU" sz="4000" dirty="0">
                <a:solidFill>
                  <a:srgbClr val="C00000"/>
                </a:solidFill>
              </a:rPr>
              <a:t> је машина која извршава упутства (наредбе) и тако обавља разнородне задатке.</a:t>
            </a:r>
          </a:p>
          <a:p>
            <a:endParaRPr lang="ru-RU" dirty="0"/>
          </a:p>
          <a:p>
            <a:r>
              <a:rPr lang="ru-RU" sz="3200" dirty="0">
                <a:solidFill>
                  <a:srgbClr val="0070C0"/>
                </a:solidFill>
              </a:rPr>
              <a:t>Низ наредби које рачунар извршава назива се </a:t>
            </a:r>
            <a:r>
              <a:rPr lang="ru-RU" sz="3200" b="1" dirty="0">
                <a:solidFill>
                  <a:srgbClr val="0070C0"/>
                </a:solidFill>
              </a:rPr>
              <a:t>рачунарски програм. </a:t>
            </a:r>
          </a:p>
          <a:p>
            <a:r>
              <a:rPr lang="ru-RU" dirty="0"/>
              <a:t>Видео-игре, интернет сајтови, апликације на мобилним телефонима, све су то рачунарски програми.</a:t>
            </a:r>
          </a:p>
          <a:p>
            <a:endParaRPr lang="ru-R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217A6-E248-4755-9806-24372D2D6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11E8-5FF8-4FB3-A197-264C557C64E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71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CD1FA-14E1-43AE-BF07-59CEAA3DA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Дигитални уређаји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E0C1E-8D12-4E13-9785-ECB90224E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Ако их користимо на правилан и одговоран начин, дигитални уређаји олакшавају свакодневни живот. </a:t>
            </a:r>
            <a:endParaRPr lang="en-US" dirty="0"/>
          </a:p>
          <a:p>
            <a:r>
              <a:rPr lang="ru-RU" dirty="0"/>
              <a:t>Електронско банкарство омогућава да људи, без чекања у реду, плате рачуне за свега неколико минута. </a:t>
            </a:r>
            <a:endParaRPr lang="en-US" dirty="0"/>
          </a:p>
          <a:p>
            <a:r>
              <a:rPr lang="ru-RU" dirty="0"/>
              <a:t>Такође, у сваком тренутку, могу да провере докле је стигао пакет који су послали, </a:t>
            </a:r>
            <a:endParaRPr lang="en-US" dirty="0"/>
          </a:p>
          <a:p>
            <a:r>
              <a:rPr lang="ru-RU" dirty="0"/>
              <a:t>да прате тренутне летове авиона, </a:t>
            </a:r>
            <a:endParaRPr lang="en-US" dirty="0"/>
          </a:p>
          <a:p>
            <a:r>
              <a:rPr lang="ru-RU" dirty="0"/>
              <a:t>закажу контролу код лекара или сазнају цену неког производа.</a:t>
            </a:r>
            <a:endParaRPr lang="en-US" dirty="0"/>
          </a:p>
          <a:p>
            <a:r>
              <a:rPr lang="ru-RU" dirty="0"/>
              <a:t> Наручивање хране, </a:t>
            </a:r>
            <a:endParaRPr lang="en-US" dirty="0"/>
          </a:p>
          <a:p>
            <a:r>
              <a:rPr lang="ru-RU" dirty="0"/>
              <a:t>заказивање предаје докумената потребних за издавање пасоша, </a:t>
            </a:r>
            <a:endParaRPr lang="en-US" dirty="0"/>
          </a:p>
          <a:p>
            <a:r>
              <a:rPr lang="ru-RU" dirty="0"/>
              <a:t>куповина улазница за утакмицу или биоскоп, само су неки од послова који се могу врло брзо обавити уз помоћ дигиталних уређаја повезаних на интернет.</a:t>
            </a:r>
            <a:endParaRPr lang="sr-Latn-R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79C777-3F24-4AE3-A0DC-DED3C1485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11E8-5FF8-4FB3-A197-264C557C64E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88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8D0CA-6656-4922-89E1-61ADD487E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B9711-D6D1-4BFD-AF71-03D63FEC2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На следећем линку можеш да погледаш који су авиони у овом тренутку на небу:</a:t>
            </a:r>
          </a:p>
          <a:p>
            <a:r>
              <a:rPr lang="ru-RU" sz="4000" dirty="0"/>
              <a:t> </a:t>
            </a:r>
            <a:r>
              <a:rPr lang="ru-RU" sz="4000" dirty="0">
                <a:hlinkClick r:id="rId2"/>
              </a:rPr>
              <a:t>https://www.flightradar24.com/</a:t>
            </a:r>
            <a:endParaRPr lang="sr-Latn-RS" sz="4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D4AF7B-6DCC-49FD-91FA-5C137F2D7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11E8-5FF8-4FB3-A197-264C557C64E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0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6959B-F14B-42D4-B89E-50D06526A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321D4-DCA7-40C1-843E-9346501E2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/>
              <a:t>У којим приликама користиш дигиталне уређаје?</a:t>
            </a:r>
          </a:p>
          <a:p>
            <a:r>
              <a:rPr lang="ru-RU" sz="4000" dirty="0"/>
              <a:t>Наведи ситуације у којима ти они олакшавају свакодневни живот.</a:t>
            </a:r>
          </a:p>
          <a:p>
            <a:endParaRPr lang="sr-Latn-R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50461F-1F79-43D7-B0C3-E03E34B30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11E8-5FF8-4FB3-A197-264C557C64E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87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AE216-999A-4EB5-AC70-C25EE1EC6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Податак и информација</a:t>
            </a:r>
            <a:endParaRPr lang="sr-Latn-R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EF0EF2C-1814-41F9-B106-2FA06E5DA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5385"/>
            <a:ext cx="10515600" cy="4711578"/>
          </a:xfrm>
        </p:spPr>
        <p:txBody>
          <a:bodyPr/>
          <a:lstStyle/>
          <a:p>
            <a:r>
              <a:rPr lang="ru-RU" dirty="0"/>
              <a:t>Живимо у </a:t>
            </a:r>
            <a:r>
              <a:rPr lang="ru-RU" b="1" dirty="0"/>
              <a:t>дигиталном добу</a:t>
            </a:r>
            <a:r>
              <a:rPr lang="ru-RU" dirty="0"/>
              <a:t>, у времену у коме слободно размењујемо информације и брзо им приступамо. </a:t>
            </a:r>
            <a:endParaRPr lang="en-US" dirty="0"/>
          </a:p>
          <a:p>
            <a:r>
              <a:rPr lang="ru-RU" dirty="0"/>
              <a:t>Дигитално доба је почело </a:t>
            </a:r>
            <a:r>
              <a:rPr lang="ru-RU" b="1" dirty="0"/>
              <a:t>осамдесетих година 20. века</a:t>
            </a:r>
            <a:r>
              <a:rPr lang="ru-RU" dirty="0"/>
              <a:t>, </a:t>
            </a:r>
            <a:r>
              <a:rPr lang="ru-RU" b="1" dirty="0"/>
              <a:t>појавом десктоп рачунара и технологије која омогућава слободно и брзо преношење информација.</a:t>
            </a:r>
            <a:endParaRPr lang="en-US" b="1" dirty="0"/>
          </a:p>
          <a:p>
            <a:r>
              <a:rPr lang="ru-RU" sz="3200" b="1" dirty="0">
                <a:solidFill>
                  <a:srgbClr val="C00000"/>
                </a:solidFill>
              </a:rPr>
              <a:t>Информације</a:t>
            </a:r>
            <a:r>
              <a:rPr lang="ru-RU" sz="3200" dirty="0">
                <a:solidFill>
                  <a:srgbClr val="C00000"/>
                </a:solidFill>
              </a:rPr>
              <a:t> су резултат анализе и обраде </a:t>
            </a:r>
            <a:r>
              <a:rPr lang="ru-RU" sz="3200" b="1" dirty="0">
                <a:solidFill>
                  <a:srgbClr val="C00000"/>
                </a:solidFill>
              </a:rPr>
              <a:t>података</a:t>
            </a:r>
            <a:r>
              <a:rPr lang="ru-RU" sz="3200" dirty="0">
                <a:solidFill>
                  <a:srgbClr val="C00000"/>
                </a:solidFill>
              </a:rPr>
              <a:t> (чињеница – бројева, речи, слика...).</a:t>
            </a:r>
            <a:endParaRPr lang="en-US" sz="3200" dirty="0">
              <a:solidFill>
                <a:srgbClr val="C00000"/>
              </a:solidFill>
            </a:endParaRPr>
          </a:p>
          <a:p>
            <a:endParaRPr lang="sr-Latn-R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64245B-FF62-447B-9EC9-3FFB77A65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11E8-5FF8-4FB3-A197-264C557C64E3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1FC412CD-981A-4195-ACA9-0E9FB446CC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462" y="4748212"/>
            <a:ext cx="9467850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524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891</TotalTime>
  <Words>551</Words>
  <Application>Microsoft Office PowerPoint</Application>
  <PresentationFormat>Widescreen</PresentationFormat>
  <Paragraphs>88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1.1 Информатика и рачунарство у савременом животу</vt:lpstr>
      <vt:lpstr>Рачунар, рачунарски програм</vt:lpstr>
      <vt:lpstr>Рачунар, рачунарски програм</vt:lpstr>
      <vt:lpstr>Постоје различите врсте рачунара</vt:lpstr>
      <vt:lpstr>Рачунар, рачунарски програм</vt:lpstr>
      <vt:lpstr>Дигитални уређаји</vt:lpstr>
      <vt:lpstr>PowerPoint Presentation</vt:lpstr>
      <vt:lpstr>PowerPoint Presentation</vt:lpstr>
      <vt:lpstr>Податак и информација</vt:lpstr>
      <vt:lpstr>Пример</vt:lpstr>
      <vt:lpstr>Информатика и рачунарство</vt:lpstr>
      <vt:lpstr>Информатика и рачунарство</vt:lpstr>
      <vt:lpstr>Интернет ствари</vt:lpstr>
      <vt:lpstr>ИКТ мења начин живота</vt:lpstr>
      <vt:lpstr>ИКТ мења начин живота</vt:lpstr>
      <vt:lpstr>ИКТ мења начин живота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Branimir Zdravkovic</dc:creator>
  <cp:lastModifiedBy>Violeta</cp:lastModifiedBy>
  <cp:revision>116</cp:revision>
  <dcterms:created xsi:type="dcterms:W3CDTF">2017-09-07T17:46:56Z</dcterms:created>
  <dcterms:modified xsi:type="dcterms:W3CDTF">2023-09-13T07:54:02Z</dcterms:modified>
</cp:coreProperties>
</file>