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5" r:id="rId9"/>
    <p:sldId id="266" r:id="rId10"/>
    <p:sldId id="267" r:id="rId11"/>
    <p:sldId id="268" r:id="rId12"/>
    <p:sldId id="269" r:id="rId13"/>
    <p:sldId id="271" r:id="rId14"/>
    <p:sldId id="274" r:id="rId15"/>
    <p:sldId id="270" r:id="rId16"/>
    <p:sldId id="273" r:id="rId17"/>
    <p:sldId id="275" r:id="rId18"/>
    <p:sldId id="278" r:id="rId19"/>
    <p:sldId id="279" r:id="rId20"/>
    <p:sldId id="280" r:id="rId21"/>
    <p:sldId id="281" r:id="rId22"/>
    <p:sldId id="282" r:id="rId23"/>
    <p:sldId id="284"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0" d="100"/>
          <a:sy n="130" d="100"/>
        </p:scale>
        <p:origin x="-10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opendata.mpn.gov.rs/otvoreni-podaci/osnovno-obrazovanj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duka.edu.rs/mod/folder/view.php?id=13795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ru-RU" dirty="0"/>
              <a:t>Организација и управљање подацима у радној табели</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25589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Означавање (селектовање) редова и колона</a:t>
            </a:r>
            <a:endParaRPr lang="en-US" dirty="0"/>
          </a:p>
        </p:txBody>
      </p:sp>
      <p:sp>
        <p:nvSpPr>
          <p:cNvPr id="3" name="Content Placeholder 2"/>
          <p:cNvSpPr>
            <a:spLocks noGrp="1"/>
          </p:cNvSpPr>
          <p:nvPr>
            <p:ph idx="1"/>
          </p:nvPr>
        </p:nvSpPr>
        <p:spPr>
          <a:xfrm>
            <a:off x="228600" y="1600200"/>
            <a:ext cx="8686800" cy="4525963"/>
          </a:xfrm>
        </p:spPr>
        <p:txBody>
          <a:bodyPr>
            <a:normAutofit fontScale="92500" lnSpcReduction="20000"/>
          </a:bodyPr>
          <a:lstStyle/>
          <a:p>
            <a:r>
              <a:rPr lang="ru-RU" dirty="0"/>
              <a:t>Ред или колону означавамо (селектујемо) тако што позиционирамо показивач миша на </a:t>
            </a:r>
            <a:r>
              <a:rPr lang="ru-RU" b="1" dirty="0">
                <a:solidFill>
                  <a:srgbClr val="C00000"/>
                </a:solidFill>
              </a:rPr>
              <a:t>ознаку реда или колоне</a:t>
            </a:r>
            <a:r>
              <a:rPr lang="ru-RU" dirty="0"/>
              <a:t> </a:t>
            </a:r>
            <a:endParaRPr lang="en-US" dirty="0"/>
          </a:p>
          <a:p>
            <a:r>
              <a:rPr lang="ru-RU" dirty="0" smtClean="0"/>
              <a:t>показивач </a:t>
            </a:r>
            <a:r>
              <a:rPr lang="ru-RU" dirty="0"/>
              <a:t>мења облик: </a:t>
            </a:r>
            <a:r>
              <a:rPr lang="en-US" dirty="0" smtClean="0"/>
              <a:t>    </a:t>
            </a:r>
          </a:p>
          <a:p>
            <a:pPr lvl="1"/>
            <a:r>
              <a:rPr lang="ru-RU" dirty="0" smtClean="0"/>
              <a:t>за </a:t>
            </a:r>
            <a:r>
              <a:rPr lang="ru-RU" dirty="0"/>
              <a:t>селекцију реда  </a:t>
            </a:r>
            <a:r>
              <a:rPr lang="ru-RU" dirty="0" smtClean="0"/>
              <a:t> </a:t>
            </a:r>
            <a:endParaRPr lang="en-US" dirty="0" smtClean="0"/>
          </a:p>
          <a:p>
            <a:pPr lvl="1"/>
            <a:r>
              <a:rPr lang="ru-RU" dirty="0" smtClean="0"/>
              <a:t>односно колоне</a:t>
            </a:r>
            <a:r>
              <a:rPr lang="en-US" dirty="0" smtClean="0"/>
              <a:t> </a:t>
            </a:r>
          </a:p>
          <a:p>
            <a:r>
              <a:rPr lang="ru-RU" dirty="0"/>
              <a:t> </a:t>
            </a:r>
            <a:r>
              <a:rPr lang="en-US" dirty="0" smtClean="0"/>
              <a:t>K</a:t>
            </a:r>
            <a:r>
              <a:rPr lang="ru-RU" dirty="0" smtClean="0"/>
              <a:t>ликнемо</a:t>
            </a:r>
            <a:r>
              <a:rPr lang="ru-RU" dirty="0"/>
              <a:t>. Одабрани ред или колона постаје обојен и добија маркер активног реда или колоне.</a:t>
            </a:r>
          </a:p>
          <a:p>
            <a:pPr marL="0" indent="0">
              <a:buNone/>
            </a:pPr>
            <a:r>
              <a:rPr lang="ru-RU" dirty="0"/>
              <a:t>   </a:t>
            </a:r>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874" r="66492" b="37910"/>
          <a:stretch/>
        </p:blipFill>
        <p:spPr bwMode="auto">
          <a:xfrm>
            <a:off x="1143000" y="5105400"/>
            <a:ext cx="6127845" cy="105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Bogy\Documents\excel\e2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76600"/>
            <a:ext cx="238125"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ogy\Documents\excel\e2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657600"/>
            <a:ext cx="20955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492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Копирање и премештање података</a:t>
            </a:r>
            <a:endParaRPr lang="en-US" dirty="0"/>
          </a:p>
        </p:txBody>
      </p:sp>
      <p:sp>
        <p:nvSpPr>
          <p:cNvPr id="3" name="Content Placeholder 2"/>
          <p:cNvSpPr>
            <a:spLocks noGrp="1"/>
          </p:cNvSpPr>
          <p:nvPr>
            <p:ph idx="1"/>
          </p:nvPr>
        </p:nvSpPr>
        <p:spPr>
          <a:xfrm>
            <a:off x="457200" y="1600200"/>
            <a:ext cx="6553200" cy="4525963"/>
          </a:xfrm>
        </p:spPr>
        <p:txBody>
          <a:bodyPr>
            <a:normAutofit fontScale="85000" lnSpcReduction="20000"/>
          </a:bodyPr>
          <a:lstStyle/>
          <a:p>
            <a:r>
              <a:rPr lang="ru-RU" dirty="0"/>
              <a:t>Податке </a:t>
            </a:r>
            <a:r>
              <a:rPr lang="ru-RU" b="1" dirty="0" smtClean="0"/>
              <a:t>копирамо</a:t>
            </a:r>
            <a:r>
              <a:rPr lang="ru-RU" dirty="0" smtClean="0"/>
              <a:t> </a:t>
            </a:r>
            <a:r>
              <a:rPr lang="ru-RU" dirty="0"/>
              <a:t>и </a:t>
            </a:r>
            <a:r>
              <a:rPr lang="ru-RU" b="1" dirty="0"/>
              <a:t>премештамо</a:t>
            </a:r>
            <a:r>
              <a:rPr lang="ru-RU" dirty="0"/>
              <a:t>  помоћу алатки за исецање и копирање који се налазе у картици </a:t>
            </a:r>
            <a:r>
              <a:rPr lang="ru-RU" b="1" i="1" dirty="0">
                <a:solidFill>
                  <a:srgbClr val="C00000"/>
                </a:solidFill>
              </a:rPr>
              <a:t>Home</a:t>
            </a:r>
            <a:r>
              <a:rPr lang="ru-RU" dirty="0"/>
              <a:t>, у оквиру одељка </a:t>
            </a:r>
            <a:r>
              <a:rPr lang="ru-RU" b="1" i="1" dirty="0">
                <a:solidFill>
                  <a:srgbClr val="C00000"/>
                </a:solidFill>
              </a:rPr>
              <a:t>Clipboard</a:t>
            </a:r>
            <a:r>
              <a:rPr lang="ru-RU" dirty="0">
                <a:solidFill>
                  <a:srgbClr val="C00000"/>
                </a:solidFill>
              </a:rPr>
              <a:t>,</a:t>
            </a:r>
            <a:r>
              <a:rPr lang="ru-RU" dirty="0"/>
              <a:t> као и познатим комбинацијама тастера</a:t>
            </a:r>
            <a:r>
              <a:rPr lang="ru-RU" b="1" dirty="0"/>
              <a:t> Ctrl</a:t>
            </a:r>
            <a:r>
              <a:rPr lang="ru-RU" dirty="0"/>
              <a:t> и </a:t>
            </a:r>
            <a:r>
              <a:rPr lang="ru-RU" b="1" dirty="0"/>
              <a:t>X</a:t>
            </a:r>
            <a:r>
              <a:rPr lang="ru-RU" dirty="0"/>
              <a:t> за исецање, односно </a:t>
            </a:r>
            <a:r>
              <a:rPr lang="ru-RU" b="1" dirty="0"/>
              <a:t>Ctrl</a:t>
            </a:r>
            <a:r>
              <a:rPr lang="ru-RU" dirty="0"/>
              <a:t> и </a:t>
            </a:r>
            <a:r>
              <a:rPr lang="ru-RU" b="1" dirty="0"/>
              <a:t>C</a:t>
            </a:r>
            <a:r>
              <a:rPr lang="ru-RU" dirty="0"/>
              <a:t> за копирање.</a:t>
            </a:r>
          </a:p>
          <a:p>
            <a:r>
              <a:rPr lang="ru-RU" dirty="0"/>
              <a:t> </a:t>
            </a:r>
            <a:r>
              <a:rPr lang="ru-RU" b="1" dirty="0"/>
              <a:t>Лепљење</a:t>
            </a:r>
            <a:r>
              <a:rPr lang="ru-RU" dirty="0"/>
              <a:t> исечених или копираних података нешто је другачије него у нашем досадашњем искуству. Кликом на стрелицу испод дугмета </a:t>
            </a:r>
            <a:r>
              <a:rPr lang="ru-RU" b="1" i="1" dirty="0">
                <a:solidFill>
                  <a:srgbClr val="FF0000"/>
                </a:solidFill>
              </a:rPr>
              <a:t>Paste</a:t>
            </a:r>
            <a:r>
              <a:rPr lang="ru-RU" dirty="0"/>
              <a:t> oтвара се падајућа листа са више опција.</a:t>
            </a:r>
            <a:br>
              <a:rPr lang="ru-RU" dirty="0"/>
            </a:b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1810" b="69502"/>
          <a:stretch/>
        </p:blipFill>
        <p:spPr bwMode="auto">
          <a:xfrm>
            <a:off x="7162800" y="2743200"/>
            <a:ext cx="1497724" cy="313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17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налеп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160338"/>
            <a:ext cx="75247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налеп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3886200"/>
            <a:ext cx="75342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22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a:t>2. </a:t>
            </a:r>
            <a:r>
              <a:rPr lang="ru-RU" dirty="0"/>
              <a:t>Уради...</a:t>
            </a:r>
            <a:endParaRPr lang="en-US" dirty="0"/>
          </a:p>
        </p:txBody>
      </p:sp>
      <p:sp>
        <p:nvSpPr>
          <p:cNvPr id="3" name="Content Placeholder 2"/>
          <p:cNvSpPr>
            <a:spLocks noGrp="1"/>
          </p:cNvSpPr>
          <p:nvPr>
            <p:ph idx="1"/>
          </p:nvPr>
        </p:nvSpPr>
        <p:spPr>
          <a:xfrm>
            <a:off x="457200" y="1600200"/>
            <a:ext cx="8534400" cy="5105400"/>
          </a:xfrm>
        </p:spPr>
        <p:txBody>
          <a:bodyPr>
            <a:normAutofit fontScale="77500" lnSpcReduction="20000"/>
          </a:bodyPr>
          <a:lstStyle/>
          <a:p>
            <a:r>
              <a:rPr lang="ru-RU" dirty="0"/>
              <a:t> Креирај нови радни лист и именуј га </a:t>
            </a:r>
            <a:r>
              <a:rPr lang="ru-RU" b="1" dirty="0">
                <a:solidFill>
                  <a:srgbClr val="C00000"/>
                </a:solidFill>
              </a:rPr>
              <a:t>Шумадијски округ</a:t>
            </a:r>
            <a:r>
              <a:rPr lang="ru-RU" i="1" dirty="0"/>
              <a:t>.</a:t>
            </a:r>
            <a:endParaRPr lang="ru-RU" dirty="0"/>
          </a:p>
          <a:p>
            <a:r>
              <a:rPr lang="ru-RU" dirty="0"/>
              <a:t> У оквиру радног листа </a:t>
            </a:r>
            <a:r>
              <a:rPr lang="ru-RU" b="1" i="1" dirty="0">
                <a:solidFill>
                  <a:srgbClr val="C00000"/>
                </a:solidFill>
              </a:rPr>
              <a:t>Sheet1</a:t>
            </a:r>
            <a:r>
              <a:rPr lang="ru-RU" dirty="0"/>
              <a:t>, селектуј редове који садрже податак </a:t>
            </a:r>
            <a:r>
              <a:rPr lang="ru-RU" b="1" dirty="0">
                <a:solidFill>
                  <a:srgbClr val="C00000"/>
                </a:solidFill>
              </a:rPr>
              <a:t>Шумадијски управни округ</a:t>
            </a:r>
            <a:r>
              <a:rPr lang="ru-RU" dirty="0">
                <a:solidFill>
                  <a:srgbClr val="C00000"/>
                </a:solidFill>
              </a:rPr>
              <a:t>. </a:t>
            </a:r>
            <a:r>
              <a:rPr lang="ru-RU" dirty="0"/>
              <a:t>Учини то на један од следећих начина:</a:t>
            </a:r>
            <a:br>
              <a:rPr lang="ru-RU" dirty="0"/>
            </a:br>
            <a:r>
              <a:rPr lang="ru-RU" dirty="0"/>
              <a:t>► кликни на ознаку реда </a:t>
            </a:r>
            <a:r>
              <a:rPr lang="ru-RU" b="1" dirty="0">
                <a:solidFill>
                  <a:srgbClr val="C00000"/>
                </a:solidFill>
              </a:rPr>
              <a:t>653 </a:t>
            </a:r>
            <a:r>
              <a:rPr lang="ru-RU" dirty="0"/>
              <a:t>и, држећи притиснут леви тастер миша означи све редове до броја </a:t>
            </a:r>
            <a:r>
              <a:rPr lang="ru-RU" b="1" dirty="0">
                <a:solidFill>
                  <a:srgbClr val="C00000"/>
                </a:solidFill>
              </a:rPr>
              <a:t>696</a:t>
            </a:r>
            <a:r>
              <a:rPr lang="ru-RU" dirty="0"/>
              <a:t>; Примени онај који сматраш најбржим.</a:t>
            </a:r>
          </a:p>
          <a:p>
            <a:r>
              <a:rPr lang="ru-RU" dirty="0"/>
              <a:t>Користећи комбинацију тастера</a:t>
            </a:r>
            <a:r>
              <a:rPr lang="ru-RU" b="1" dirty="0"/>
              <a:t> Ctrl</a:t>
            </a:r>
            <a:r>
              <a:rPr lang="ru-RU" dirty="0"/>
              <a:t> и </a:t>
            </a:r>
            <a:r>
              <a:rPr lang="ru-RU" b="1" dirty="0"/>
              <a:t>C</a:t>
            </a:r>
            <a:r>
              <a:rPr lang="ru-RU" dirty="0"/>
              <a:t> копирај селектоване редове у радни лист </a:t>
            </a:r>
            <a:r>
              <a:rPr lang="ru-RU" b="1" i="1" dirty="0"/>
              <a:t>Шумадијски округ</a:t>
            </a:r>
            <a:r>
              <a:rPr lang="ru-RU" dirty="0"/>
              <a:t> (кликни у ћелију А1 и, из падајуће листе </a:t>
            </a:r>
            <a:r>
              <a:rPr lang="ru-RU" b="1" i="1" dirty="0"/>
              <a:t>Paste</a:t>
            </a:r>
            <a:r>
              <a:rPr lang="ru-RU" dirty="0"/>
              <a:t> </a:t>
            </a:r>
            <a:r>
              <a:rPr lang="en-US" b="1" dirty="0" smtClean="0"/>
              <a:t>Special</a:t>
            </a:r>
            <a:r>
              <a:rPr lang="en-US" dirty="0" smtClean="0"/>
              <a:t> </a:t>
            </a:r>
            <a:r>
              <a:rPr lang="ru-RU" dirty="0" smtClean="0"/>
              <a:t>одабери</a:t>
            </a:r>
            <a:r>
              <a:rPr lang="ru-RU" dirty="0"/>
              <a:t> </a:t>
            </a:r>
          </a:p>
          <a:p>
            <a:endParaRPr lang="en-US" dirty="0" smtClean="0"/>
          </a:p>
          <a:p>
            <a:r>
              <a:rPr lang="ru-RU" dirty="0" smtClean="0"/>
              <a:t>Сачувај </a:t>
            </a:r>
            <a:r>
              <a:rPr lang="ru-RU" dirty="0"/>
              <a:t>датотеку под називом </a:t>
            </a:r>
            <a:r>
              <a:rPr lang="ru-RU" b="1" i="1" dirty="0"/>
              <a:t>Отворени подаци</a:t>
            </a:r>
            <a:r>
              <a:rPr lang="ru-RU" dirty="0"/>
              <a:t> </a:t>
            </a:r>
            <a:r>
              <a:rPr lang="sr-Cyrl-RS" dirty="0"/>
              <a:t>твојр имр и презиме у </a:t>
            </a:r>
            <a:r>
              <a:rPr lang="ru-RU" dirty="0"/>
              <a:t>фасцикли </a:t>
            </a:r>
            <a:r>
              <a:rPr lang="ru-RU" b="1" i="1" dirty="0"/>
              <a:t>Documents → VIII → 8-1 → ImePrezime.</a:t>
            </a:r>
            <a:endParaRPr lang="ru-RU"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876800"/>
            <a:ext cx="28765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656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a:t>
            </a:r>
            <a:r>
              <a:rPr lang="sr-Latn-RS" dirty="0" smtClean="0"/>
              <a:t>. </a:t>
            </a:r>
            <a:r>
              <a:rPr lang="ru-RU" dirty="0"/>
              <a:t>Уради...</a:t>
            </a:r>
            <a:endParaRPr lang="en-US" dirty="0"/>
          </a:p>
        </p:txBody>
      </p:sp>
      <p:sp>
        <p:nvSpPr>
          <p:cNvPr id="3" name="Content Placeholder 2"/>
          <p:cNvSpPr>
            <a:spLocks noGrp="1"/>
          </p:cNvSpPr>
          <p:nvPr>
            <p:ph idx="1"/>
          </p:nvPr>
        </p:nvSpPr>
        <p:spPr>
          <a:xfrm>
            <a:off x="152400" y="1600200"/>
            <a:ext cx="4724400" cy="4983162"/>
          </a:xfrm>
        </p:spPr>
        <p:txBody>
          <a:bodyPr>
            <a:normAutofit/>
          </a:bodyPr>
          <a:lstStyle/>
          <a:p>
            <a:r>
              <a:rPr lang="ru-RU" sz="2600" dirty="0"/>
              <a:t>У радном листу </a:t>
            </a:r>
            <a:r>
              <a:rPr lang="ru-RU" sz="2600" i="1" dirty="0"/>
              <a:t>Шумадијски округ</a:t>
            </a:r>
            <a:r>
              <a:rPr lang="ru-RU" sz="2600" dirty="0"/>
              <a:t> </a:t>
            </a:r>
            <a:r>
              <a:rPr lang="ru-RU" sz="2600" dirty="0">
                <a:solidFill>
                  <a:srgbClr val="0070C0"/>
                </a:solidFill>
              </a:rPr>
              <a:t>уметни празан ред </a:t>
            </a:r>
            <a:r>
              <a:rPr lang="ru-RU" sz="2600" dirty="0"/>
              <a:t>на почетку табеле (ред 1).</a:t>
            </a:r>
          </a:p>
          <a:p>
            <a:r>
              <a:rPr lang="ru-RU" sz="2600" dirty="0"/>
              <a:t> Из радног листа </a:t>
            </a:r>
            <a:r>
              <a:rPr lang="ru-RU" sz="2600" b="1" i="1" dirty="0" smtClean="0"/>
              <a:t>Sheet1</a:t>
            </a:r>
            <a:endParaRPr lang="en-US" sz="2600" b="1" i="1" dirty="0" smtClean="0"/>
          </a:p>
          <a:p>
            <a:pPr marL="0" indent="0">
              <a:buNone/>
            </a:pPr>
            <a:r>
              <a:rPr lang="en-US" sz="2600" b="1" i="1" dirty="0"/>
              <a:t> </a:t>
            </a:r>
            <a:r>
              <a:rPr lang="en-US" sz="2600" b="1" i="1" dirty="0" smtClean="0"/>
              <a:t>  </a:t>
            </a:r>
            <a:r>
              <a:rPr lang="ru-RU" sz="2600" dirty="0"/>
              <a:t> прекопирај податке из </a:t>
            </a:r>
            <a:r>
              <a:rPr lang="en-US" sz="2600" dirty="0" smtClean="0"/>
              <a:t>  </a:t>
            </a:r>
          </a:p>
          <a:p>
            <a:pPr marL="0" indent="0">
              <a:buNone/>
            </a:pPr>
            <a:r>
              <a:rPr lang="en-US" sz="2600" dirty="0"/>
              <a:t> </a:t>
            </a:r>
            <a:r>
              <a:rPr lang="en-US" sz="2600" dirty="0" smtClean="0"/>
              <a:t>    </a:t>
            </a:r>
            <a:r>
              <a:rPr lang="en-US" sz="2600" dirty="0" smtClean="0"/>
              <a:t> </a:t>
            </a:r>
            <a:r>
              <a:rPr lang="ru-RU" sz="2600" b="1" dirty="0" smtClean="0"/>
              <a:t>реда </a:t>
            </a:r>
            <a:r>
              <a:rPr lang="ru-RU" sz="2600" b="1" dirty="0"/>
              <a:t>2</a:t>
            </a:r>
            <a:r>
              <a:rPr lang="ru-RU" sz="2600" dirty="0"/>
              <a:t> у </a:t>
            </a:r>
            <a:r>
              <a:rPr lang="ru-RU" sz="2600" b="1" dirty="0"/>
              <a:t>празан ред 1 </a:t>
            </a:r>
            <a:endParaRPr lang="en-US" sz="2600" b="1" dirty="0" smtClean="0"/>
          </a:p>
          <a:p>
            <a:pPr marL="0" indent="0">
              <a:buNone/>
            </a:pPr>
            <a:r>
              <a:rPr lang="ru-RU" sz="2600" dirty="0" smtClean="0"/>
              <a:t>радног </a:t>
            </a:r>
            <a:r>
              <a:rPr lang="ru-RU" sz="2600" dirty="0"/>
              <a:t>листа </a:t>
            </a:r>
            <a:r>
              <a:rPr lang="ru-RU" sz="2400" dirty="0"/>
              <a:t>Ш</a:t>
            </a:r>
            <a:r>
              <a:rPr lang="ru-RU" sz="2400" i="1" dirty="0"/>
              <a:t>умадијски округ</a:t>
            </a:r>
            <a:endParaRPr lang="ru-RU" sz="2400" dirty="0"/>
          </a:p>
          <a:p>
            <a:r>
              <a:rPr lang="ru-RU" sz="2600" dirty="0" smtClean="0"/>
              <a:t>Сачувај </a:t>
            </a:r>
            <a:r>
              <a:rPr lang="ru-RU" sz="2600" dirty="0"/>
              <a:t>датотеку.</a:t>
            </a:r>
          </a:p>
          <a:p>
            <a:endParaRPr lang="en-US" sz="2600" dirty="0"/>
          </a:p>
        </p:txBody>
      </p:sp>
      <p:sp>
        <p:nvSpPr>
          <p:cNvPr id="4" name="Content Placeholder 2">
            <a:extLst>
              <a:ext uri="{FF2B5EF4-FFF2-40B4-BE49-F238E27FC236}">
                <a16:creationId xmlns:a16="http://schemas.microsoft.com/office/drawing/2014/main" xmlns="" id="{8363EC32-C4AC-43F9-9924-DD0516476D69}"/>
              </a:ext>
            </a:extLst>
          </p:cNvPr>
          <p:cNvSpPr txBox="1">
            <a:spLocks/>
          </p:cNvSpPr>
          <p:nvPr/>
        </p:nvSpPr>
        <p:spPr>
          <a:xfrm>
            <a:off x="4876800" y="1619794"/>
            <a:ext cx="4038600" cy="4191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a:t>   </a:t>
            </a:r>
            <a:r>
              <a:rPr lang="ru-RU" sz="4000" b="1" dirty="0">
                <a:solidFill>
                  <a:srgbClr val="FF0000"/>
                </a:solidFill>
              </a:rPr>
              <a:t>Уметање редова и колона: </a:t>
            </a:r>
            <a:r>
              <a:rPr lang="ru-RU" dirty="0"/>
              <a:t>Десним кликом на ознаку реда или колоне појављује се помоћни мени из кога одабирамо опцију </a:t>
            </a:r>
            <a:r>
              <a:rPr lang="ru-RU" b="1" i="1" dirty="0"/>
              <a:t>Insert</a:t>
            </a:r>
            <a:r>
              <a:rPr lang="ru-RU" dirty="0"/>
              <a:t>. Појавиће се нови ред изнад, односно нова колона лево од ознаке на коју смо кликнули.  </a:t>
            </a:r>
            <a:endParaRPr lang="en-US" dirty="0"/>
          </a:p>
        </p:txBody>
      </p:sp>
    </p:spTree>
    <p:extLst>
      <p:ext uri="{BB962C8B-B14F-4D97-AF65-F5344CB8AC3E}">
        <p14:creationId xmlns:p14="http://schemas.microsoft.com/office/powerpoint/2010/main" val="81261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828800"/>
          </a:xfrm>
        </p:spPr>
        <p:txBody>
          <a:bodyPr>
            <a:normAutofit fontScale="90000"/>
          </a:bodyPr>
          <a:lstStyle/>
          <a:p>
            <a:r>
              <a:rPr lang="en-US" sz="5300" dirty="0" smtClean="0"/>
              <a:t>4</a:t>
            </a:r>
            <a:r>
              <a:rPr lang="sr-Cyrl-RS" sz="5300" dirty="0" smtClean="0"/>
              <a:t>. </a:t>
            </a:r>
            <a:r>
              <a:rPr lang="sr-Cyrl-RS" sz="5300" dirty="0"/>
              <a:t>Уради</a:t>
            </a:r>
            <a:r>
              <a:rPr lang="en-US" dirty="0"/>
              <a:t/>
            </a:r>
            <a:br>
              <a:rPr lang="en-US" dirty="0"/>
            </a:br>
            <a:r>
              <a:rPr lang="sr-Cyrl-RS" dirty="0"/>
              <a:t>П</a:t>
            </a:r>
            <a:r>
              <a:rPr lang="ru-RU" dirty="0"/>
              <a:t>реуреди радни лист </a:t>
            </a:r>
            <a:br>
              <a:rPr lang="ru-RU" dirty="0"/>
            </a:br>
            <a:r>
              <a:rPr lang="ru-RU" b="1" i="1" dirty="0"/>
              <a:t>Шумадијски округ</a:t>
            </a:r>
            <a:r>
              <a:rPr lang="ru-RU" dirty="0"/>
              <a:t>.</a:t>
            </a:r>
            <a:endParaRPr lang="en-US" dirty="0"/>
          </a:p>
        </p:txBody>
      </p:sp>
      <p:sp>
        <p:nvSpPr>
          <p:cNvPr id="3" name="Content Placeholder 2"/>
          <p:cNvSpPr>
            <a:spLocks noGrp="1"/>
          </p:cNvSpPr>
          <p:nvPr>
            <p:ph idx="1"/>
          </p:nvPr>
        </p:nvSpPr>
        <p:spPr>
          <a:xfrm>
            <a:off x="182882" y="2514600"/>
            <a:ext cx="4419599" cy="3611563"/>
          </a:xfrm>
        </p:spPr>
        <p:txBody>
          <a:bodyPr>
            <a:normAutofit fontScale="85000" lnSpcReduction="20000"/>
          </a:bodyPr>
          <a:lstStyle/>
          <a:p>
            <a:r>
              <a:rPr lang="ru-RU" dirty="0"/>
              <a:t>Превуци одговарајуће колоне тако да добијеш структуру:</a:t>
            </a:r>
          </a:p>
          <a:p>
            <a:r>
              <a:rPr lang="ru-RU" dirty="0"/>
              <a:t> А: Редни број; </a:t>
            </a:r>
          </a:p>
          <a:p>
            <a:r>
              <a:rPr lang="ru-RU" dirty="0"/>
              <a:t>B: Назив установе; </a:t>
            </a:r>
          </a:p>
          <a:p>
            <a:r>
              <a:rPr lang="ru-RU" dirty="0"/>
              <a:t>C: Место; </a:t>
            </a:r>
          </a:p>
          <a:p>
            <a:r>
              <a:rPr lang="ru-RU" dirty="0"/>
              <a:t>D: Адреса; </a:t>
            </a:r>
          </a:p>
          <a:p>
            <a:r>
              <a:rPr lang="ru-RU" dirty="0"/>
              <a:t>E: Teлефон; </a:t>
            </a:r>
          </a:p>
          <a:p>
            <a:r>
              <a:rPr lang="ru-RU" dirty="0"/>
              <a:t>F: Број ученика</a:t>
            </a:r>
            <a:endParaRPr lang="en-US" dirty="0"/>
          </a:p>
        </p:txBody>
      </p:sp>
      <p:sp>
        <p:nvSpPr>
          <p:cNvPr id="5" name="TextBox 4">
            <a:extLst>
              <a:ext uri="{FF2B5EF4-FFF2-40B4-BE49-F238E27FC236}">
                <a16:creationId xmlns:a16="http://schemas.microsoft.com/office/drawing/2014/main" xmlns="" id="{160E86B3-66C7-44CF-A120-BD5C27515307}"/>
              </a:ext>
            </a:extLst>
          </p:cNvPr>
          <p:cNvSpPr txBox="1"/>
          <p:nvPr/>
        </p:nvSpPr>
        <p:spPr>
          <a:xfrm>
            <a:off x="4572000" y="2547257"/>
            <a:ext cx="4419600" cy="4062651"/>
          </a:xfrm>
          <a:prstGeom prst="rect">
            <a:avLst/>
          </a:prstGeom>
          <a:noFill/>
        </p:spPr>
        <p:txBody>
          <a:bodyPr wrap="square" rtlCol="0">
            <a:spAutoFit/>
          </a:bodyPr>
          <a:lstStyle/>
          <a:p>
            <a:r>
              <a:rPr lang="ru-RU" dirty="0"/>
              <a:t> </a:t>
            </a:r>
            <a:r>
              <a:rPr lang="ru-RU" sz="2400" b="1" dirty="0">
                <a:solidFill>
                  <a:srgbClr val="FF0000"/>
                </a:solidFill>
              </a:rPr>
              <a:t>Промена редоследа редова и колона: </a:t>
            </a:r>
            <a:r>
              <a:rPr lang="ru-RU" sz="2400" dirty="0"/>
              <a:t>Након селекције реда или колоне, поставимо курсор миша на ивицу неке од селектованих ћелија тако да он промени изглед из            у </a:t>
            </a:r>
          </a:p>
          <a:p>
            <a:r>
              <a:rPr lang="ru-RU" sz="2400" dirty="0"/>
              <a:t> Држећи притиснут леви тастер миша и тастер </a:t>
            </a:r>
            <a:r>
              <a:rPr lang="ru-RU" sz="2400" b="1" dirty="0"/>
              <a:t>Shift</a:t>
            </a:r>
            <a:r>
              <a:rPr lang="ru-RU" sz="2400" dirty="0"/>
              <a:t> превучемо ред или колону на жељену позицију у табели.</a:t>
            </a:r>
          </a:p>
          <a:p>
            <a:endParaRPr lang="sr-Latn-RS" dirty="0"/>
          </a:p>
        </p:txBody>
      </p:sp>
      <p:pic>
        <p:nvPicPr>
          <p:cNvPr id="6" name="Picture 5">
            <a:extLst>
              <a:ext uri="{FF2B5EF4-FFF2-40B4-BE49-F238E27FC236}">
                <a16:creationId xmlns:a16="http://schemas.microsoft.com/office/drawing/2014/main" xmlns="" id="{72B7B585-9F9D-4C1E-9CE9-78C6C04DF671}"/>
              </a:ext>
            </a:extLst>
          </p:cNvPr>
          <p:cNvPicPr>
            <a:picLocks noChangeAspect="1"/>
          </p:cNvPicPr>
          <p:nvPr/>
        </p:nvPicPr>
        <p:blipFill>
          <a:blip r:embed="rId2"/>
          <a:stretch>
            <a:fillRect/>
          </a:stretch>
        </p:blipFill>
        <p:spPr>
          <a:xfrm>
            <a:off x="7286898" y="4495800"/>
            <a:ext cx="353568" cy="304800"/>
          </a:xfrm>
          <a:prstGeom prst="rect">
            <a:avLst/>
          </a:prstGeom>
        </p:spPr>
      </p:pic>
      <p:pic>
        <p:nvPicPr>
          <p:cNvPr id="7" name="Picture 6">
            <a:extLst>
              <a:ext uri="{FF2B5EF4-FFF2-40B4-BE49-F238E27FC236}">
                <a16:creationId xmlns:a16="http://schemas.microsoft.com/office/drawing/2014/main" xmlns="" id="{94665E8E-3BBD-4F8E-80DA-54947701C35F}"/>
              </a:ext>
            </a:extLst>
          </p:cNvPr>
          <p:cNvPicPr>
            <a:picLocks noChangeAspect="1"/>
          </p:cNvPicPr>
          <p:nvPr/>
        </p:nvPicPr>
        <p:blipFill>
          <a:blip r:embed="rId3"/>
          <a:stretch>
            <a:fillRect/>
          </a:stretch>
        </p:blipFill>
        <p:spPr>
          <a:xfrm>
            <a:off x="8214524" y="4363593"/>
            <a:ext cx="537591" cy="569214"/>
          </a:xfrm>
          <a:prstGeom prst="rect">
            <a:avLst/>
          </a:prstGeom>
        </p:spPr>
      </p:pic>
    </p:spTree>
    <p:extLst>
      <p:ext uri="{BB962C8B-B14F-4D97-AF65-F5344CB8AC3E}">
        <p14:creationId xmlns:p14="http://schemas.microsoft.com/office/powerpoint/2010/main" val="606759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Брисање редова и колона</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ru-RU" sz="3000" dirty="0"/>
              <a:t>    </a:t>
            </a:r>
            <a:r>
              <a:rPr lang="ru-RU" sz="2600" dirty="0" smtClean="0"/>
              <a:t>Брисање редова или </a:t>
            </a:r>
            <a:r>
              <a:rPr lang="ru-RU" sz="2600" dirty="0"/>
              <a:t>колона обављамо тако што селектујемо жељене редове, односно колоне, кликнемо десним кликом на неку од њихових ознака и из помоћног менија одабирамо опцију</a:t>
            </a:r>
            <a:r>
              <a:rPr lang="ru-RU" sz="3000" dirty="0"/>
              <a:t> </a:t>
            </a:r>
            <a:r>
              <a:rPr lang="ru-RU" sz="3000" b="1" i="1" dirty="0"/>
              <a:t>Delete</a:t>
            </a:r>
            <a:r>
              <a:rPr lang="ru-RU" sz="3000" dirty="0"/>
              <a:t>. </a:t>
            </a:r>
            <a:endParaRPr lang="sr-Latn-RS" sz="3000" dirty="0"/>
          </a:p>
          <a:p>
            <a:r>
              <a:rPr lang="ru-RU" sz="2600" dirty="0"/>
              <a:t>Исту акцију можемо да реализујемо и кликом на опцију</a:t>
            </a:r>
            <a:r>
              <a:rPr lang="ru-RU" sz="3000" dirty="0"/>
              <a:t> </a:t>
            </a:r>
            <a:r>
              <a:rPr lang="ru-RU" sz="3000" b="1" i="1" dirty="0"/>
              <a:t>Delete</a:t>
            </a:r>
            <a:r>
              <a:rPr lang="ru-RU" sz="3000" dirty="0"/>
              <a:t> </a:t>
            </a:r>
            <a:r>
              <a:rPr lang="ru-RU" sz="2600" dirty="0"/>
              <a:t>из одељка</a:t>
            </a:r>
            <a:r>
              <a:rPr lang="ru-RU" sz="3000" dirty="0"/>
              <a:t> </a:t>
            </a:r>
            <a:r>
              <a:rPr lang="ru-RU" sz="3000" b="1" i="1" dirty="0"/>
              <a:t>Cells</a:t>
            </a:r>
            <a:r>
              <a:rPr lang="ru-RU" sz="3000" dirty="0"/>
              <a:t> </a:t>
            </a:r>
            <a:r>
              <a:rPr lang="ru-RU" sz="2600" dirty="0"/>
              <a:t>у оквиру картице</a:t>
            </a:r>
            <a:r>
              <a:rPr lang="ru-RU" sz="3000" dirty="0"/>
              <a:t> </a:t>
            </a:r>
            <a:r>
              <a:rPr lang="ru-RU" sz="3000" b="1" i="1" dirty="0" smtClean="0"/>
              <a:t>Home</a:t>
            </a:r>
            <a:endParaRPr lang="en-US" sz="3000" b="1" i="1" dirty="0" smtClean="0"/>
          </a:p>
          <a:p>
            <a:r>
              <a:rPr lang="ru-RU" sz="2800" b="1" dirty="0">
                <a:solidFill>
                  <a:srgbClr val="C00000"/>
                </a:solidFill>
              </a:rPr>
              <a:t>Обриши све колоне </a:t>
            </a:r>
            <a:endParaRPr lang="en-US" sz="2800" b="1" dirty="0" smtClean="0">
              <a:solidFill>
                <a:srgbClr val="C00000"/>
              </a:solidFill>
            </a:endParaRPr>
          </a:p>
          <a:p>
            <a:pPr marL="0" indent="0">
              <a:buNone/>
            </a:pPr>
            <a:r>
              <a:rPr lang="ru-RU" sz="2800" b="1" dirty="0" smtClean="0">
                <a:solidFill>
                  <a:srgbClr val="C00000"/>
                </a:solidFill>
              </a:rPr>
              <a:t>од </a:t>
            </a:r>
            <a:r>
              <a:rPr lang="ru-RU" sz="2800" b="1" dirty="0">
                <a:solidFill>
                  <a:srgbClr val="C00000"/>
                </a:solidFill>
              </a:rPr>
              <a:t>колоне G до </a:t>
            </a:r>
            <a:endParaRPr lang="en-US" sz="2800" b="1" dirty="0" smtClean="0">
              <a:solidFill>
                <a:srgbClr val="C00000"/>
              </a:solidFill>
            </a:endParaRPr>
          </a:p>
          <a:p>
            <a:pPr marL="0" indent="0">
              <a:buNone/>
            </a:pPr>
            <a:r>
              <a:rPr lang="ru-RU" sz="2800" b="1" dirty="0" smtClean="0">
                <a:solidFill>
                  <a:srgbClr val="C00000"/>
                </a:solidFill>
              </a:rPr>
              <a:t>краја </a:t>
            </a:r>
            <a:r>
              <a:rPr lang="ru-RU" sz="2800" b="1" dirty="0">
                <a:solidFill>
                  <a:srgbClr val="C00000"/>
                </a:solidFill>
              </a:rPr>
              <a:t>радне табеле.</a:t>
            </a:r>
          </a:p>
          <a:p>
            <a:endParaRPr lang="ru-RU" sz="3000" dirty="0"/>
          </a:p>
          <a:p>
            <a:endParaRPr lang="en-US" dirty="0"/>
          </a:p>
        </p:txBody>
      </p:sp>
      <p:sp>
        <p:nvSpPr>
          <p:cNvPr id="4" name="AutoShape 2" descr="Слика 1.3.4. Одељак Cells картице Ho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9574" y="4114800"/>
            <a:ext cx="4433455" cy="193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606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Замена садржаја ћелија табеле</a:t>
            </a:r>
            <a:endParaRPr lang="en-US" dirty="0"/>
          </a:p>
        </p:txBody>
      </p:sp>
      <p:sp>
        <p:nvSpPr>
          <p:cNvPr id="3" name="Content Placeholder 2"/>
          <p:cNvSpPr>
            <a:spLocks noGrp="1"/>
          </p:cNvSpPr>
          <p:nvPr>
            <p:ph idx="1"/>
          </p:nvPr>
        </p:nvSpPr>
        <p:spPr>
          <a:xfrm>
            <a:off x="152400" y="1295400"/>
            <a:ext cx="8534400" cy="4830763"/>
          </a:xfrm>
        </p:spPr>
        <p:txBody>
          <a:bodyPr>
            <a:normAutofit/>
          </a:bodyPr>
          <a:lstStyle/>
          <a:p>
            <a:r>
              <a:rPr lang="ru-RU" dirty="0"/>
              <a:t> </a:t>
            </a:r>
            <a:r>
              <a:rPr lang="ru-RU" sz="2800" dirty="0"/>
              <a:t>Садржај свих ћелија у којима стоји текстуални податак </a:t>
            </a:r>
            <a:r>
              <a:rPr lang="ru-RU" sz="2800" b="1" i="1" dirty="0">
                <a:solidFill>
                  <a:srgbClr val="C00000"/>
                </a:solidFill>
              </a:rPr>
              <a:t>Шумадијски управни округ</a:t>
            </a:r>
            <a:r>
              <a:rPr lang="ru-RU" sz="2800" dirty="0"/>
              <a:t> </a:t>
            </a:r>
            <a:r>
              <a:rPr lang="ru-RU" sz="2800" b="1" dirty="0">
                <a:solidFill>
                  <a:srgbClr val="0070C0"/>
                </a:solidFill>
              </a:rPr>
              <a:t>замени текстом </a:t>
            </a:r>
            <a:r>
              <a:rPr lang="ru-RU" sz="2800" i="1" dirty="0">
                <a:solidFill>
                  <a:srgbClr val="C00000"/>
                </a:solidFill>
              </a:rPr>
              <a:t>Шумадијски округ</a:t>
            </a:r>
            <a:r>
              <a:rPr lang="ru-RU" sz="2800" i="1" dirty="0" smtClean="0"/>
              <a:t>.</a:t>
            </a:r>
            <a:endParaRPr lang="ru-RU" sz="2800" dirty="0" smtClean="0"/>
          </a:p>
          <a:p>
            <a:r>
              <a:rPr lang="ru-RU" sz="2800" dirty="0"/>
              <a:t> </a:t>
            </a:r>
            <a:r>
              <a:rPr lang="ru-RU" sz="2600" dirty="0" smtClean="0"/>
              <a:t>Ову </a:t>
            </a:r>
            <a:r>
              <a:rPr lang="ru-RU" sz="2600" dirty="0"/>
              <a:t>акцију обављамо тако што изаберемо опцију </a:t>
            </a:r>
            <a:r>
              <a:rPr lang="en-US" sz="2600" b="1" i="1" dirty="0">
                <a:solidFill>
                  <a:srgbClr val="C00000"/>
                </a:solidFill>
              </a:rPr>
              <a:t>Find &amp; Select</a:t>
            </a:r>
            <a:r>
              <a:rPr lang="en-US" sz="2600" dirty="0">
                <a:solidFill>
                  <a:srgbClr val="C00000"/>
                </a:solidFill>
              </a:rPr>
              <a:t> </a:t>
            </a:r>
            <a:r>
              <a:rPr lang="ru-RU" sz="2600" dirty="0"/>
              <a:t>која се налази у картици </a:t>
            </a:r>
            <a:r>
              <a:rPr lang="en-US" sz="2600" b="1" i="1" dirty="0">
                <a:solidFill>
                  <a:srgbClr val="C00000"/>
                </a:solidFill>
              </a:rPr>
              <a:t>Home</a:t>
            </a:r>
            <a:r>
              <a:rPr lang="en-US" sz="2600" dirty="0"/>
              <a:t>, </a:t>
            </a:r>
            <a:r>
              <a:rPr lang="ru-RU" sz="2600" dirty="0"/>
              <a:t>у одељку </a:t>
            </a:r>
            <a:r>
              <a:rPr lang="en-US" sz="2600" b="1" i="1" dirty="0">
                <a:solidFill>
                  <a:srgbClr val="C00000"/>
                </a:solidFill>
              </a:rPr>
              <a:t>Editing</a:t>
            </a:r>
            <a:r>
              <a:rPr lang="en-US" sz="2600" dirty="0"/>
              <a:t> </a:t>
            </a:r>
            <a:r>
              <a:rPr lang="en-US" sz="2600" dirty="0" smtClean="0"/>
              <a:t>(</a:t>
            </a:r>
            <a:r>
              <a:rPr lang="sr-Cyrl-RS" sz="2600" b="1" dirty="0" smtClean="0">
                <a:solidFill>
                  <a:srgbClr val="C00000"/>
                </a:solidFill>
              </a:rPr>
              <a:t>пречица са тастатуре </a:t>
            </a:r>
            <a:r>
              <a:rPr lang="en-US" sz="2600" b="1" dirty="0" smtClean="0">
                <a:solidFill>
                  <a:srgbClr val="C00000"/>
                </a:solidFill>
              </a:rPr>
              <a:t>CTRL+F</a:t>
            </a:r>
            <a:r>
              <a:rPr lang="ru-RU" sz="2600" dirty="0" smtClean="0"/>
              <a:t>)</a:t>
            </a:r>
            <a:r>
              <a:rPr lang="ru-RU" dirty="0"/>
              <a:t/>
            </a:r>
            <a:br>
              <a:rPr lang="ru-RU" dirty="0"/>
            </a:br>
            <a:r>
              <a:rPr lang="ru-RU" dirty="0"/>
              <a:t>   </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038600"/>
            <a:ext cx="6477000" cy="287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72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Уради...</a:t>
            </a:r>
            <a:endParaRPr lang="en-US" dirty="0"/>
          </a:p>
        </p:txBody>
      </p:sp>
      <p:sp>
        <p:nvSpPr>
          <p:cNvPr id="3" name="Content Placeholder 2"/>
          <p:cNvSpPr>
            <a:spLocks noGrp="1"/>
          </p:cNvSpPr>
          <p:nvPr>
            <p:ph idx="1"/>
          </p:nvPr>
        </p:nvSpPr>
        <p:spPr/>
        <p:txBody>
          <a:bodyPr>
            <a:normAutofit lnSpcReduction="10000"/>
          </a:bodyPr>
          <a:lstStyle/>
          <a:p>
            <a:r>
              <a:rPr lang="ru-RU" dirty="0"/>
              <a:t>Уметни колону испред колоне А: </a:t>
            </a:r>
            <a:r>
              <a:rPr lang="ru-RU" i="1" dirty="0"/>
              <a:t>Округ</a:t>
            </a:r>
            <a:r>
              <a:rPr lang="ru-RU" dirty="0"/>
              <a:t>. Нову колону назови </a:t>
            </a:r>
            <a:r>
              <a:rPr lang="ru-RU" i="1" dirty="0"/>
              <a:t>Редни број</a:t>
            </a:r>
            <a:r>
              <a:rPr lang="ru-RU" dirty="0"/>
              <a:t> и у њу унеси редне бројеве школа.</a:t>
            </a:r>
          </a:p>
          <a:p>
            <a:r>
              <a:rPr lang="ru-RU" dirty="0"/>
              <a:t>Сачувај датотеку.</a:t>
            </a:r>
          </a:p>
          <a:p>
            <a:r>
              <a:rPr lang="en-US" dirty="0"/>
              <a:t>Ma</a:t>
            </a:r>
            <a:r>
              <a:rPr lang="ru-RU" dirty="0"/>
              <a:t>ла помоћ: Када желимо да унесемо редне бројеве, довољно је да у ћелији А2 откуцамо број 1 и, уз држање притиснутог тастера </a:t>
            </a:r>
            <a:r>
              <a:rPr lang="en-US" b="1" dirty="0"/>
              <a:t>Ctrl</a:t>
            </a:r>
            <a:r>
              <a:rPr lang="en-US" dirty="0"/>
              <a:t> </a:t>
            </a:r>
            <a:r>
              <a:rPr lang="ru-RU" dirty="0"/>
              <a:t>применимо поступак аутоматског попуњавања садржаја ћелија.</a:t>
            </a:r>
            <a:endParaRPr lang="en-US" dirty="0"/>
          </a:p>
        </p:txBody>
      </p:sp>
    </p:spTree>
    <p:extLst>
      <p:ext uri="{BB962C8B-B14F-4D97-AF65-F5344CB8AC3E}">
        <p14:creationId xmlns:p14="http://schemas.microsoft.com/office/powerpoint/2010/main" val="267702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Побољшање прегледности података</a:t>
            </a:r>
            <a:endParaRPr lang="en-US" dirty="0"/>
          </a:p>
        </p:txBody>
      </p:sp>
      <p:sp>
        <p:nvSpPr>
          <p:cNvPr id="3" name="Content Placeholder 2"/>
          <p:cNvSpPr>
            <a:spLocks noGrp="1"/>
          </p:cNvSpPr>
          <p:nvPr>
            <p:ph idx="1"/>
          </p:nvPr>
        </p:nvSpPr>
        <p:spPr/>
        <p:txBody>
          <a:bodyPr>
            <a:normAutofit fontScale="85000" lnSpcReduction="20000"/>
          </a:bodyPr>
          <a:lstStyle/>
          <a:p>
            <a:r>
              <a:rPr lang="ru-RU" dirty="0"/>
              <a:t> Ради прегледности табеле која садржи велики број података практично је обезбедити да се приликом померања клизача (скроловања) заглавље табеле не помера. </a:t>
            </a:r>
          </a:p>
          <a:p>
            <a:r>
              <a:rPr lang="ru-RU" dirty="0"/>
              <a:t>Из картице </a:t>
            </a:r>
            <a:r>
              <a:rPr lang="en-US" b="1" i="1" dirty="0">
                <a:solidFill>
                  <a:srgbClr val="FF0000"/>
                </a:solidFill>
              </a:rPr>
              <a:t>View</a:t>
            </a:r>
            <a:r>
              <a:rPr lang="en-US" b="1" i="1" dirty="0"/>
              <a:t>,</a:t>
            </a:r>
            <a:r>
              <a:rPr lang="en-US" dirty="0"/>
              <a:t> </a:t>
            </a:r>
            <a:r>
              <a:rPr lang="ru-RU" dirty="0"/>
              <a:t>у оквиру одељка </a:t>
            </a:r>
            <a:r>
              <a:rPr lang="en-US" b="1" i="1" dirty="0">
                <a:solidFill>
                  <a:srgbClr val="FF0000"/>
                </a:solidFill>
              </a:rPr>
              <a:t>Window</a:t>
            </a:r>
            <a:r>
              <a:rPr lang="en-US" i="1" dirty="0"/>
              <a:t> </a:t>
            </a:r>
            <a:r>
              <a:rPr lang="ru-RU" dirty="0"/>
              <a:t>потребно је да одаберемо опцију </a:t>
            </a:r>
            <a:r>
              <a:rPr lang="en-US" b="1" i="1" dirty="0">
                <a:solidFill>
                  <a:srgbClr val="FF0000"/>
                </a:solidFill>
              </a:rPr>
              <a:t>Freeze Panes</a:t>
            </a:r>
            <a:r>
              <a:rPr lang="en-US" dirty="0"/>
              <a:t>. </a:t>
            </a:r>
            <a:r>
              <a:rPr lang="ru-RU" dirty="0"/>
              <a:t>Сада из помоћног менија можемо да одаберемо да замрзнемо групу суседних редова  или колона, први ред или прву колону. Уколико желиш да замрзнеш неку другу област, потребно је да тренутно замрзнуту област „одмрзнеш“ избором опције </a:t>
            </a:r>
            <a:r>
              <a:rPr lang="en-US" b="1" i="1" dirty="0">
                <a:solidFill>
                  <a:srgbClr val="FF0000"/>
                </a:solidFill>
              </a:rPr>
              <a:t>Unfreeze Panes</a:t>
            </a:r>
            <a:r>
              <a:rPr lang="en-US" dirty="0">
                <a:solidFill>
                  <a:srgbClr val="FF0000"/>
                </a:solidFill>
              </a:rPr>
              <a:t>, </a:t>
            </a:r>
            <a:r>
              <a:rPr lang="ru-RU" dirty="0"/>
              <a:t>која се појављује уместо опције </a:t>
            </a:r>
            <a:r>
              <a:rPr lang="en-US" b="1" i="1" dirty="0"/>
              <a:t>Freeze Panes</a:t>
            </a:r>
            <a:endParaRPr lang="en-US" dirty="0"/>
          </a:p>
        </p:txBody>
      </p:sp>
    </p:spTree>
    <p:extLst>
      <p:ext uri="{BB962C8B-B14F-4D97-AF65-F5344CB8AC3E}">
        <p14:creationId xmlns:p14="http://schemas.microsoft.com/office/powerpoint/2010/main" val="204306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b="1" dirty="0"/>
              <a:t>Говорићемо о:</a:t>
            </a:r>
            <a:endParaRPr lang="en-US" dirty="0"/>
          </a:p>
        </p:txBody>
      </p:sp>
      <p:sp>
        <p:nvSpPr>
          <p:cNvPr id="3" name="Content Placeholder 2"/>
          <p:cNvSpPr>
            <a:spLocks noGrp="1"/>
          </p:cNvSpPr>
          <p:nvPr>
            <p:ph idx="1"/>
          </p:nvPr>
        </p:nvSpPr>
        <p:spPr/>
        <p:txBody>
          <a:bodyPr>
            <a:normAutofit fontScale="92500" lnSpcReduction="10000"/>
          </a:bodyPr>
          <a:lstStyle/>
          <a:p>
            <a:r>
              <a:rPr lang="ru-RU" dirty="0"/>
              <a:t>– oтварању постојеће радне табеле;</a:t>
            </a:r>
            <a:br>
              <a:rPr lang="ru-RU" dirty="0"/>
            </a:br>
            <a:r>
              <a:rPr lang="ru-RU" dirty="0"/>
              <a:t>– претрази садржаја ћелије;</a:t>
            </a:r>
            <a:br>
              <a:rPr lang="ru-RU" dirty="0"/>
            </a:br>
            <a:r>
              <a:rPr lang="ru-RU" dirty="0"/>
              <a:t>– означавању (селектовању) редова и колона;</a:t>
            </a:r>
            <a:br>
              <a:rPr lang="ru-RU" dirty="0"/>
            </a:br>
            <a:r>
              <a:rPr lang="ru-RU" dirty="0"/>
              <a:t>– копирању и премештању података;</a:t>
            </a:r>
            <a:br>
              <a:rPr lang="ru-RU" dirty="0"/>
            </a:br>
            <a:r>
              <a:rPr lang="ru-RU" dirty="0"/>
              <a:t>– уметању и промени редоследа редова и колона;</a:t>
            </a:r>
            <a:br>
              <a:rPr lang="ru-RU" dirty="0"/>
            </a:br>
            <a:r>
              <a:rPr lang="ru-RU" dirty="0"/>
              <a:t>– брисању редова и колона;</a:t>
            </a:r>
            <a:br>
              <a:rPr lang="ru-RU" dirty="0"/>
            </a:br>
            <a:r>
              <a:rPr lang="ru-RU" dirty="0"/>
              <a:t>– замени садржаја ћелија табеле;</a:t>
            </a:r>
            <a:br>
              <a:rPr lang="ru-RU" dirty="0"/>
            </a:br>
            <a:r>
              <a:rPr lang="ru-RU" dirty="0"/>
              <a:t>– аутоматском попуњавању садржаја ћелија;</a:t>
            </a:r>
            <a:br>
              <a:rPr lang="ru-RU" dirty="0"/>
            </a:br>
            <a:r>
              <a:rPr lang="ru-RU" dirty="0"/>
              <a:t>– побољшању прегледности података.</a:t>
            </a:r>
          </a:p>
          <a:p>
            <a:endParaRPr lang="en-US" dirty="0"/>
          </a:p>
        </p:txBody>
      </p:sp>
    </p:spTree>
    <p:extLst>
      <p:ext uri="{BB962C8B-B14F-4D97-AF65-F5344CB8AC3E}">
        <p14:creationId xmlns:p14="http://schemas.microsoft.com/office/powerpoint/2010/main" val="2236617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Побољшање прегледности података</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ru-RU" dirty="0"/>
              <a:t>Када желимо да замрзнемо више од једног реда или више од једне колоне, потребно је да селектујемо први ред или колону који неће остати замрзнути и да кликнемо на </a:t>
            </a:r>
            <a:r>
              <a:rPr lang="ru-RU" b="1" i="1" dirty="0"/>
              <a:t>Freeze Panes → Freeze Pan</a:t>
            </a:r>
            <a:r>
              <a:rPr lang="ru-RU" b="1" dirty="0"/>
              <a:t>es</a:t>
            </a:r>
            <a:r>
              <a:rPr lang="ru-RU" dirty="0"/>
              <a:t>.</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889075"/>
            <a:ext cx="94392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308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a:t>5. </a:t>
            </a:r>
            <a:r>
              <a:rPr lang="ru-RU" dirty="0"/>
              <a:t>Уради..</a:t>
            </a:r>
            <a:br>
              <a:rPr lang="ru-RU" dirty="0"/>
            </a:br>
            <a:endParaRPr lang="en-US" dirty="0"/>
          </a:p>
        </p:txBody>
      </p:sp>
      <p:sp>
        <p:nvSpPr>
          <p:cNvPr id="3" name="Content Placeholder 2"/>
          <p:cNvSpPr>
            <a:spLocks noGrp="1"/>
          </p:cNvSpPr>
          <p:nvPr>
            <p:ph idx="1"/>
          </p:nvPr>
        </p:nvSpPr>
        <p:spPr/>
        <p:txBody>
          <a:bodyPr/>
          <a:lstStyle/>
          <a:p>
            <a:r>
              <a:rPr lang="ru-RU" dirty="0"/>
              <a:t>Замрзни први ред радног листа</a:t>
            </a:r>
            <a:r>
              <a:rPr lang="ru-RU" b="1" i="1" dirty="0"/>
              <a:t> Шумадијски округ</a:t>
            </a:r>
            <a:r>
              <a:rPr lang="ru-RU" dirty="0"/>
              <a:t>.</a:t>
            </a:r>
          </a:p>
          <a:p>
            <a:r>
              <a:rPr lang="ru-RU" dirty="0"/>
              <a:t>Сачувај датотеку.</a:t>
            </a:r>
          </a:p>
          <a:p>
            <a:endParaRPr lang="en-US" dirty="0"/>
          </a:p>
        </p:txBody>
      </p:sp>
    </p:spTree>
    <p:extLst>
      <p:ext uri="{BB962C8B-B14F-4D97-AF65-F5344CB8AC3E}">
        <p14:creationId xmlns:p14="http://schemas.microsoft.com/office/powerpoint/2010/main" val="1282324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5187351"/>
            <a:ext cx="54864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ru-RU" dirty="0"/>
              <a:t>Груписање редова и колона</a:t>
            </a:r>
            <a:br>
              <a:rPr lang="ru-RU" dirty="0"/>
            </a:br>
            <a:endParaRPr lang="en-US" dirty="0"/>
          </a:p>
        </p:txBody>
      </p:sp>
      <p:sp>
        <p:nvSpPr>
          <p:cNvPr id="3" name="Content Placeholder 2"/>
          <p:cNvSpPr>
            <a:spLocks noGrp="1"/>
          </p:cNvSpPr>
          <p:nvPr>
            <p:ph idx="1"/>
          </p:nvPr>
        </p:nvSpPr>
        <p:spPr/>
        <p:txBody>
          <a:bodyPr/>
          <a:lstStyle/>
          <a:p>
            <a:r>
              <a:rPr lang="ru-RU" dirty="0"/>
              <a:t> Додатну прегледност табеле постижемо груписањем редова и колона. Групишемо их тако што селектујемо редове или колоне које желимо да групишемо, а затим из картице </a:t>
            </a:r>
            <a:r>
              <a:rPr lang="ru-RU" b="1" i="1" dirty="0">
                <a:solidFill>
                  <a:srgbClr val="FF0000"/>
                </a:solidFill>
              </a:rPr>
              <a:t>Data</a:t>
            </a:r>
            <a:r>
              <a:rPr lang="ru-RU" dirty="0">
                <a:solidFill>
                  <a:srgbClr val="FF0000"/>
                </a:solidFill>
              </a:rPr>
              <a:t>,</a:t>
            </a:r>
            <a:r>
              <a:rPr lang="ru-RU" dirty="0"/>
              <a:t> у оквиру одељка </a:t>
            </a:r>
            <a:r>
              <a:rPr lang="ru-RU" b="1" i="1" dirty="0">
                <a:solidFill>
                  <a:srgbClr val="FF0000"/>
                </a:solidFill>
              </a:rPr>
              <a:t>Outline</a:t>
            </a:r>
            <a:r>
              <a:rPr lang="ru-RU" dirty="0"/>
              <a:t>, кликнемо на опцију </a:t>
            </a:r>
            <a:r>
              <a:rPr lang="ru-RU" b="1" i="1" dirty="0">
                <a:solidFill>
                  <a:srgbClr val="FF0000"/>
                </a:solidFill>
              </a:rPr>
              <a:t>Group</a:t>
            </a:r>
            <a:r>
              <a:rPr lang="ru-RU" dirty="0"/>
              <a:t>. Отвориће се помоћни мени из кога бирамо да ли групишемо ред или колону</a:t>
            </a:r>
            <a:endParaRPr lang="en-US" dirty="0"/>
          </a:p>
        </p:txBody>
      </p:sp>
    </p:spTree>
    <p:extLst>
      <p:ext uri="{BB962C8B-B14F-4D97-AF65-F5344CB8AC3E}">
        <p14:creationId xmlns:p14="http://schemas.microsoft.com/office/powerpoint/2010/main" val="3107376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ru-RU" dirty="0"/>
              <a:t>Поступак можемо да поновимо и неколико пута, само је потребно да сваки пут изнова селектујемо редове или колоне које желимо да групишемо. </a:t>
            </a:r>
            <a:endParaRPr lang="sr-Latn-RS" dirty="0"/>
          </a:p>
          <a:p>
            <a:r>
              <a:rPr lang="ru-RU" dirty="0"/>
              <a:t>Након груписања редова, са леве стране табеле појавиће се мени који подсећа на стабло са иконицама + или - .</a:t>
            </a:r>
            <a:endParaRPr lang="sr-Latn-RS" dirty="0"/>
          </a:p>
          <a:p>
            <a:r>
              <a:rPr lang="ru-RU" dirty="0"/>
              <a:t/>
            </a:r>
            <a:br>
              <a:rPr lang="ru-RU" dirty="0"/>
            </a:br>
            <a:r>
              <a:rPr lang="ru-RU" dirty="0"/>
              <a:t>Знак + означава да постоје скривени редови. Kликом на + шири се стабло, односно откривају се скривени редови, а уместо + појављује се иконица - . Kликом на - стабло се скупља, тј. редови поново постају невидљиви.</a:t>
            </a:r>
            <a:endParaRPr lang="en-US" dirty="0"/>
          </a:p>
        </p:txBody>
      </p:sp>
    </p:spTree>
    <p:extLst>
      <p:ext uri="{BB962C8B-B14F-4D97-AF65-F5344CB8AC3E}">
        <p14:creationId xmlns:p14="http://schemas.microsoft.com/office/powerpoint/2010/main" val="316407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a:t>6. </a:t>
            </a:r>
            <a:r>
              <a:rPr lang="ru-RU" dirty="0"/>
              <a:t>Уради...</a:t>
            </a:r>
            <a:endParaRPr lang="en-US" dirty="0"/>
          </a:p>
        </p:txBody>
      </p:sp>
      <p:sp>
        <p:nvSpPr>
          <p:cNvPr id="3" name="Content Placeholder 2"/>
          <p:cNvSpPr>
            <a:spLocks noGrp="1"/>
          </p:cNvSpPr>
          <p:nvPr>
            <p:ph idx="1"/>
          </p:nvPr>
        </p:nvSpPr>
        <p:spPr/>
        <p:txBody>
          <a:bodyPr>
            <a:normAutofit fontScale="92500"/>
          </a:bodyPr>
          <a:lstStyle/>
          <a:p>
            <a:r>
              <a:rPr lang="ru-RU" dirty="0"/>
              <a:t>У радном листу </a:t>
            </a:r>
            <a:r>
              <a:rPr lang="ru-RU" i="1" dirty="0"/>
              <a:t>Шумадијски округ</a:t>
            </a:r>
            <a:r>
              <a:rPr lang="ru-RU" dirty="0"/>
              <a:t> групиши редове од:</a:t>
            </a:r>
          </a:p>
          <a:p>
            <a:r>
              <a:rPr lang="ru-RU" dirty="0"/>
              <a:t>         – 3 до 12;</a:t>
            </a:r>
            <a:br>
              <a:rPr lang="ru-RU" dirty="0"/>
            </a:br>
            <a:r>
              <a:rPr lang="ru-RU" dirty="0"/>
              <a:t>         – 15 до 16;</a:t>
            </a:r>
            <a:br>
              <a:rPr lang="ru-RU" dirty="0"/>
            </a:br>
            <a:r>
              <a:rPr lang="ru-RU" dirty="0"/>
              <a:t>         – 18 до 38;</a:t>
            </a:r>
            <a:br>
              <a:rPr lang="ru-RU" dirty="0"/>
            </a:br>
            <a:r>
              <a:rPr lang="ru-RU" dirty="0"/>
              <a:t>         – 42 до 45.</a:t>
            </a:r>
          </a:p>
          <a:p>
            <a:r>
              <a:rPr lang="ru-RU" dirty="0"/>
              <a:t>Кликни на сваку од иконица - и упиши колико видљивих редова радни лист сада има:</a:t>
            </a:r>
          </a:p>
          <a:p>
            <a:r>
              <a:rPr lang="ru-RU" dirty="0"/>
              <a:t>Сачувај датотеку.</a:t>
            </a:r>
          </a:p>
          <a:p>
            <a:endParaRPr lang="en-US" dirty="0"/>
          </a:p>
        </p:txBody>
      </p:sp>
    </p:spTree>
    <p:extLst>
      <p:ext uri="{BB962C8B-B14F-4D97-AF65-F5344CB8AC3E}">
        <p14:creationId xmlns:p14="http://schemas.microsoft.com/office/powerpoint/2010/main" val="245122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Отворени подаци</a:t>
            </a:r>
            <a:endParaRPr lang="en-US" dirty="0"/>
          </a:p>
        </p:txBody>
      </p:sp>
      <p:sp>
        <p:nvSpPr>
          <p:cNvPr id="3" name="Content Placeholder 2"/>
          <p:cNvSpPr>
            <a:spLocks noGrp="1"/>
          </p:cNvSpPr>
          <p:nvPr>
            <p:ph idx="1"/>
          </p:nvPr>
        </p:nvSpPr>
        <p:spPr/>
        <p:txBody>
          <a:bodyPr>
            <a:normAutofit fontScale="70000" lnSpcReduction="20000"/>
          </a:bodyPr>
          <a:lstStyle/>
          <a:p>
            <a:r>
              <a:rPr lang="ru-RU" dirty="0"/>
              <a:t> Замислимо да се у Шумадијском округу организује шетња ученика основних школа с циљем да се промовишу здрави стилови живота. </a:t>
            </a:r>
          </a:p>
          <a:p>
            <a:r>
              <a:rPr lang="ru-RU" sz="3600" b="1" dirty="0"/>
              <a:t>Организатор догађаја тражи да му доставимо податке о школама (назив, адресу, контакт телефон, број ученика и наставника).</a:t>
            </a:r>
            <a:endParaRPr lang="en-US" sz="3600" b="1" dirty="0"/>
          </a:p>
          <a:p>
            <a:r>
              <a:rPr lang="ru-RU" dirty="0"/>
              <a:t>Како бисмо одговорили на потребе организатора, морамо да будемо сигурни да ћемо доставити тачне податке из релевантних извора. Адресе чији је домен .</a:t>
            </a:r>
            <a:r>
              <a:rPr lang="ru-RU" b="1" dirty="0"/>
              <a:t>gov.rs</a:t>
            </a:r>
            <a:r>
              <a:rPr lang="ru-RU" dirty="0"/>
              <a:t> припадају државној управи и сматрамо их релевантним изворима података.</a:t>
            </a:r>
          </a:p>
          <a:p>
            <a:r>
              <a:rPr lang="ru-RU" b="1" dirty="0"/>
              <a:t>Отворени подаци</a:t>
            </a:r>
            <a:r>
              <a:rPr lang="ru-RU" dirty="0"/>
              <a:t> (енг. open data) јесу подаци који могу бити слободно доступни свима да их користе на било који начин, за било које сврхе, без ауторских ограничења и механизама контроле.</a:t>
            </a:r>
          </a:p>
          <a:p>
            <a:endParaRPr lang="en-US" dirty="0"/>
          </a:p>
        </p:txBody>
      </p:sp>
    </p:spTree>
    <p:extLst>
      <p:ext uri="{BB962C8B-B14F-4D97-AF65-F5344CB8AC3E}">
        <p14:creationId xmlns:p14="http://schemas.microsoft.com/office/powerpoint/2010/main" val="410120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ru-RU" dirty="0"/>
              <a:t>Отворене податке Министарства просвете науке и технолошког развоја Републике Србије о основним школама можеш да преузмеш са веб адресе </a:t>
            </a:r>
            <a:r>
              <a:rPr lang="ru-RU" dirty="0">
                <a:hlinkClick r:id="rId2"/>
              </a:rPr>
              <a:t>https://opendata.mpn.gov.rs/otvoreni-podaci/osnovno-obrazovanje.html</a:t>
            </a:r>
            <a:r>
              <a:rPr lang="ru-RU" dirty="0"/>
              <a:t> у формату Excel.</a:t>
            </a:r>
            <a:endParaRPr lang="en-US" dirty="0"/>
          </a:p>
        </p:txBody>
      </p:sp>
    </p:spTree>
    <p:extLst>
      <p:ext uri="{BB962C8B-B14F-4D97-AF65-F5344CB8AC3E}">
        <p14:creationId xmlns:p14="http://schemas.microsoft.com/office/powerpoint/2010/main" val="77921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1. Уради</a:t>
            </a:r>
            <a:endParaRPr lang="en-US"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ru-RU" dirty="0"/>
              <a:t>Покрени програм </a:t>
            </a:r>
            <a:r>
              <a:rPr lang="ru-RU" b="1" dirty="0"/>
              <a:t>Excel 2013</a:t>
            </a:r>
            <a:r>
              <a:rPr lang="ru-RU" dirty="0"/>
              <a:t> и отвори датотеку </a:t>
            </a:r>
            <a:r>
              <a:rPr lang="ru-RU" b="1" dirty="0">
                <a:hlinkClick r:id="rId2"/>
              </a:rPr>
              <a:t>Отворени подаци.xlsx</a:t>
            </a:r>
            <a:r>
              <a:rPr lang="ru-RU" dirty="0">
                <a:hlinkClick r:id="rId2"/>
              </a:rPr>
              <a:t>.</a:t>
            </a:r>
            <a:r>
              <a:rPr lang="sr-Latn-RS" dirty="0"/>
              <a:t> </a:t>
            </a:r>
            <a:r>
              <a:rPr lang="ru-RU" dirty="0"/>
              <a:t>помоћу команде </a:t>
            </a:r>
            <a:r>
              <a:rPr lang="sr-Latn-RS" b="1" dirty="0">
                <a:solidFill>
                  <a:srgbClr val="FF0000"/>
                </a:solidFill>
              </a:rPr>
              <a:t>FILE - OPEN</a:t>
            </a:r>
            <a:endParaRPr lang="ru-RU" b="1" dirty="0">
              <a:solidFill>
                <a:srgbClr val="FF0000"/>
              </a:solidFill>
            </a:endParaRPr>
          </a:p>
          <a:p>
            <a:r>
              <a:rPr lang="ru-RU" dirty="0"/>
              <a:t>Померањем клизача радне површине сагледај који се све подаци у њој налазе. Са другом или другарицом осмисли које податке треба да садржи радна табела коју ћете послати организатору догађаја. Напиши називе колона у пољу за одговор:</a:t>
            </a:r>
            <a:br>
              <a:rPr lang="ru-RU" dirty="0"/>
            </a:br>
            <a:r>
              <a:rPr lang="ru-RU" dirty="0"/>
              <a:t>А: Округ</a:t>
            </a:r>
            <a:br>
              <a:rPr lang="ru-RU" dirty="0"/>
            </a:br>
            <a:r>
              <a:rPr lang="ru-RU" dirty="0"/>
              <a:t>B: __________________________________________</a:t>
            </a:r>
            <a:br>
              <a:rPr lang="ru-RU" dirty="0"/>
            </a:br>
            <a:r>
              <a:rPr lang="ru-RU" dirty="0"/>
              <a:t>C: __________________________________________</a:t>
            </a:r>
            <a:br>
              <a:rPr lang="ru-RU" dirty="0"/>
            </a:br>
            <a:r>
              <a:rPr lang="ru-RU" dirty="0"/>
              <a:t>D: __________________________________________</a:t>
            </a:r>
            <a:br>
              <a:rPr lang="ru-RU" dirty="0"/>
            </a:br>
            <a:r>
              <a:rPr lang="ru-RU" dirty="0"/>
              <a:t>E: __________________________________________</a:t>
            </a:r>
            <a:br>
              <a:rPr lang="ru-RU" dirty="0"/>
            </a:br>
            <a:r>
              <a:rPr lang="ru-RU" dirty="0"/>
              <a:t>F: __________________________________________</a:t>
            </a:r>
          </a:p>
          <a:p>
            <a:r>
              <a:rPr lang="ru-RU" dirty="0"/>
              <a:t>Представите план наставнику.</a:t>
            </a:r>
          </a:p>
          <a:p>
            <a:endParaRPr lang="en-US" dirty="0"/>
          </a:p>
        </p:txBody>
      </p:sp>
    </p:spTree>
    <p:extLst>
      <p:ext uri="{BB962C8B-B14F-4D97-AF65-F5344CB8AC3E}">
        <p14:creationId xmlns:p14="http://schemas.microsoft.com/office/powerpoint/2010/main" val="281105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Претрага садржаја ћелија табеле</a:t>
            </a:r>
            <a:endParaRPr lang="en-US" dirty="0"/>
          </a:p>
        </p:txBody>
      </p:sp>
      <p:sp>
        <p:nvSpPr>
          <p:cNvPr id="3" name="Content Placeholder 2"/>
          <p:cNvSpPr>
            <a:spLocks noGrp="1"/>
          </p:cNvSpPr>
          <p:nvPr>
            <p:ph idx="1"/>
          </p:nvPr>
        </p:nvSpPr>
        <p:spPr>
          <a:xfrm>
            <a:off x="457200" y="1600200"/>
            <a:ext cx="8534400" cy="4525963"/>
          </a:xfrm>
        </p:spPr>
        <p:txBody>
          <a:bodyPr>
            <a:normAutofit fontScale="92500" lnSpcReduction="10000"/>
          </a:bodyPr>
          <a:lstStyle/>
          <a:p>
            <a:r>
              <a:rPr lang="ru-RU" dirty="0"/>
              <a:t>Уочаваш да радна табела </a:t>
            </a:r>
            <a:r>
              <a:rPr lang="ru-RU" b="1" i="1" dirty="0"/>
              <a:t>Отворени подаци</a:t>
            </a:r>
            <a:r>
              <a:rPr lang="ru-RU" dirty="0"/>
              <a:t> садржи податке о 1192 школе из различитих округа у Републици Србији. </a:t>
            </a:r>
          </a:p>
          <a:p>
            <a:r>
              <a:rPr lang="ru-RU" dirty="0"/>
              <a:t>Да бисмо обезбедили податке које организатор догађаја тражи, потребно је да издвојимо само један њихов део. </a:t>
            </a:r>
          </a:p>
          <a:p>
            <a:r>
              <a:rPr lang="ru-RU" dirty="0"/>
              <a:t>Како би овај посао успешно урадили неопходно је да </a:t>
            </a:r>
            <a:r>
              <a:rPr lang="ru-RU" b="1" dirty="0">
                <a:solidFill>
                  <a:srgbClr val="FF0000"/>
                </a:solidFill>
              </a:rPr>
              <a:t>овладамо техникама претраге, копирања, премештања, промене  редоследа, брисања, замене садржаја ћелија, редова и колона.</a:t>
            </a:r>
            <a:endParaRPr lang="en-US" b="1" dirty="0">
              <a:solidFill>
                <a:srgbClr val="FF0000"/>
              </a:solidFill>
            </a:endParaRPr>
          </a:p>
        </p:txBody>
      </p:sp>
    </p:spTree>
    <p:extLst>
      <p:ext uri="{BB962C8B-B14F-4D97-AF65-F5344CB8AC3E}">
        <p14:creationId xmlns:p14="http://schemas.microsoft.com/office/powerpoint/2010/main" val="259446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Претрага садржаја ћелија табеле</a:t>
            </a:r>
            <a:endParaRPr lang="en-US" dirty="0"/>
          </a:p>
        </p:txBody>
      </p:sp>
      <p:sp>
        <p:nvSpPr>
          <p:cNvPr id="3" name="Content Placeholder 2"/>
          <p:cNvSpPr>
            <a:spLocks noGrp="1"/>
          </p:cNvSpPr>
          <p:nvPr>
            <p:ph idx="1"/>
          </p:nvPr>
        </p:nvSpPr>
        <p:spPr>
          <a:xfrm>
            <a:off x="457200" y="1600201"/>
            <a:ext cx="8229600" cy="2438400"/>
          </a:xfrm>
        </p:spPr>
        <p:txBody>
          <a:bodyPr>
            <a:normAutofit lnSpcReduction="10000"/>
          </a:bodyPr>
          <a:lstStyle/>
          <a:p>
            <a:r>
              <a:rPr lang="ru-RU" dirty="0"/>
              <a:t>    Први корак у реализацији плана представља проналажење школа које се налазе у Шумадијском округу и њихово копирање у нови радни лист (</a:t>
            </a:r>
            <a:r>
              <a:rPr lang="ru-RU" b="1" i="1" dirty="0"/>
              <a:t>Шума</a:t>
            </a:r>
            <a:r>
              <a:rPr lang="en-US" b="1" i="1" dirty="0"/>
              <a:t>g</a:t>
            </a:r>
            <a:r>
              <a:rPr lang="ru-RU" b="1" i="1" dirty="0"/>
              <a:t>ијски округ</a:t>
            </a:r>
            <a:r>
              <a:rPr lang="ru-RU" dirty="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191000"/>
            <a:ext cx="4038600" cy="2005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4038600"/>
            <a:ext cx="3733800" cy="20875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0" i="0" u="none" strike="noStrike" kern="1200" cap="none" spc="0" normalizeH="0" baseline="0" noProof="0" dirty="0">
                <a:ln>
                  <a:noFill/>
                </a:ln>
                <a:solidFill>
                  <a:schemeClr val="tx1"/>
                </a:solidFill>
                <a:effectLst/>
                <a:uLnTx/>
                <a:uFillTx/>
                <a:latin typeface="+mn-lt"/>
                <a:ea typeface="+mn-ea"/>
                <a:cs typeface="+mn-cs"/>
              </a:rPr>
              <a:t>За претрагу података користимо опцију</a:t>
            </a:r>
            <a:r>
              <a:rPr kumimoji="0" lang="ru-RU" sz="2400" b="1" i="1" u="none" strike="noStrike" kern="1200" cap="none" spc="0" normalizeH="0" baseline="0" noProof="0" dirty="0">
                <a:ln>
                  <a:noFill/>
                </a:ln>
                <a:solidFill>
                  <a:schemeClr val="tx1"/>
                </a:solidFill>
                <a:effectLst/>
                <a:uLnTx/>
                <a:uFillTx/>
                <a:latin typeface="+mn-lt"/>
                <a:ea typeface="+mn-ea"/>
                <a:cs typeface="+mn-cs"/>
              </a:rPr>
              <a:t> </a:t>
            </a:r>
            <a:r>
              <a:rPr kumimoji="0" lang="en-US" sz="2400" b="1" u="none" strike="noStrike" kern="1200" cap="none" spc="0" normalizeH="0" baseline="0" noProof="0" dirty="0">
                <a:ln>
                  <a:noFill/>
                </a:ln>
                <a:solidFill>
                  <a:srgbClr val="C00000"/>
                </a:solidFill>
                <a:effectLst/>
                <a:uLnTx/>
                <a:uFillTx/>
                <a:latin typeface="+mn-lt"/>
                <a:ea typeface="+mn-ea"/>
                <a:cs typeface="+mn-cs"/>
              </a:rPr>
              <a:t>Find &amp; Select</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ru-RU" sz="2400" b="0" i="0" u="none" strike="noStrike" kern="1200" cap="none" spc="0" normalizeH="0" baseline="0" noProof="0" dirty="0">
                <a:ln>
                  <a:noFill/>
                </a:ln>
                <a:solidFill>
                  <a:schemeClr val="tx1"/>
                </a:solidFill>
                <a:effectLst/>
                <a:uLnTx/>
                <a:uFillTx/>
                <a:latin typeface="+mn-lt"/>
                <a:ea typeface="+mn-ea"/>
                <a:cs typeface="+mn-cs"/>
              </a:rPr>
              <a:t>која се налази у картици </a:t>
            </a:r>
            <a:r>
              <a:rPr kumimoji="0" lang="en-US" sz="2400" b="1" i="1" u="none" strike="noStrike" kern="1200" cap="none" spc="0" normalizeH="0" baseline="0" noProof="0" dirty="0">
                <a:ln>
                  <a:noFill/>
                </a:ln>
                <a:solidFill>
                  <a:srgbClr val="C00000"/>
                </a:solidFill>
                <a:effectLst/>
                <a:uLnTx/>
                <a:uFillTx/>
                <a:latin typeface="+mn-lt"/>
                <a:ea typeface="+mn-ea"/>
                <a:cs typeface="+mn-cs"/>
              </a:rPr>
              <a:t>Home</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ru-RU" sz="2400" b="0" i="0" u="none" strike="noStrike" kern="1200" cap="none" spc="0" normalizeH="0" baseline="0" noProof="0" dirty="0">
                <a:ln>
                  <a:noFill/>
                </a:ln>
                <a:solidFill>
                  <a:schemeClr val="tx1"/>
                </a:solidFill>
                <a:effectLst/>
                <a:uLnTx/>
                <a:uFillTx/>
                <a:latin typeface="+mn-lt"/>
                <a:ea typeface="+mn-ea"/>
                <a:cs typeface="+mn-cs"/>
              </a:rPr>
              <a:t>у одељку </a:t>
            </a:r>
            <a:r>
              <a:rPr kumimoji="0" lang="en-US" sz="2400" b="1" i="1" u="none" strike="noStrike" kern="1200" cap="none" spc="0" normalizeH="0" baseline="0" noProof="0" dirty="0">
                <a:ln>
                  <a:noFill/>
                </a:ln>
                <a:solidFill>
                  <a:srgbClr val="C00000"/>
                </a:solidFill>
                <a:effectLst/>
                <a:uLnTx/>
                <a:uFillTx/>
                <a:latin typeface="+mn-lt"/>
                <a:ea typeface="+mn-ea"/>
                <a:cs typeface="+mn-cs"/>
              </a:rPr>
              <a:t>Editing</a:t>
            </a:r>
            <a:endParaRPr kumimoji="0" lang="en-US" sz="2400" b="0" i="0" u="none" strike="noStrike" kern="1200" cap="none" spc="0" normalizeH="0" baseline="0" noProof="0" dirty="0">
              <a:ln>
                <a:noFill/>
              </a:ln>
              <a:solidFill>
                <a:srgbClr val="C00000"/>
              </a:solidFill>
              <a:effectLst/>
              <a:uLnTx/>
              <a:uFillTx/>
              <a:latin typeface="+mn-lt"/>
              <a:ea typeface="+mn-ea"/>
              <a:cs typeface="+mn-cs"/>
            </a:endParaRPr>
          </a:p>
        </p:txBody>
      </p:sp>
    </p:spTree>
    <p:extLst>
      <p:ext uri="{BB962C8B-B14F-4D97-AF65-F5344CB8AC3E}">
        <p14:creationId xmlns:p14="http://schemas.microsoft.com/office/powerpoint/2010/main" val="320407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b="1" dirty="0"/>
              <a:t>Претрага садржаја ћелија табеле</a:t>
            </a:r>
            <a:endParaRPr lang="en-US" dirty="0"/>
          </a:p>
        </p:txBody>
      </p:sp>
      <p:sp>
        <p:nvSpPr>
          <p:cNvPr id="3" name="Content Placeholder 2"/>
          <p:cNvSpPr>
            <a:spLocks noGrp="1"/>
          </p:cNvSpPr>
          <p:nvPr>
            <p:ph idx="1"/>
          </p:nvPr>
        </p:nvSpPr>
        <p:spPr/>
        <p:txBody>
          <a:bodyPr>
            <a:normAutofit lnSpcReduction="10000"/>
          </a:bodyPr>
          <a:lstStyle/>
          <a:p>
            <a:r>
              <a:rPr lang="ru-RU" dirty="0"/>
              <a:t>Кликом на </a:t>
            </a:r>
            <a:r>
              <a:rPr lang="en-US" b="1" i="1" dirty="0">
                <a:solidFill>
                  <a:srgbClr val="C00000"/>
                </a:solidFill>
              </a:rPr>
              <a:t>Find &amp; Select</a:t>
            </a:r>
            <a:r>
              <a:rPr lang="en-US" i="1" dirty="0"/>
              <a:t> </a:t>
            </a:r>
            <a:r>
              <a:rPr lang="ru-RU" dirty="0"/>
              <a:t>отвориће се падајући мени у коме треба да одаберемо опцију </a:t>
            </a:r>
            <a:r>
              <a:rPr lang="en-US" b="1" i="1" dirty="0">
                <a:solidFill>
                  <a:srgbClr val="C00000"/>
                </a:solidFill>
              </a:rPr>
              <a:t>Find</a:t>
            </a:r>
            <a:r>
              <a:rPr lang="en-US" dirty="0">
                <a:solidFill>
                  <a:srgbClr val="C00000"/>
                </a:solidFill>
              </a:rPr>
              <a:t>. </a:t>
            </a:r>
            <a:r>
              <a:rPr lang="ru-RU" dirty="0"/>
              <a:t>Отвориће се прозор у коме, у поље </a:t>
            </a:r>
            <a:r>
              <a:rPr lang="en-US" b="1" i="1" dirty="0">
                <a:solidFill>
                  <a:srgbClr val="C00000"/>
                </a:solidFill>
              </a:rPr>
              <a:t>Find what</a:t>
            </a:r>
            <a:r>
              <a:rPr lang="en-US" dirty="0"/>
              <a:t> </a:t>
            </a:r>
            <a:r>
              <a:rPr lang="ru-RU" dirty="0"/>
              <a:t>треба да упишемо текст: </a:t>
            </a:r>
            <a:r>
              <a:rPr lang="ru-RU" b="1" i="1" dirty="0">
                <a:solidFill>
                  <a:srgbClr val="C00000"/>
                </a:solidFill>
              </a:rPr>
              <a:t>Шумадијски управни округ</a:t>
            </a:r>
            <a:r>
              <a:rPr lang="ru-RU" dirty="0"/>
              <a:t>, а затим кликнемо на дугме </a:t>
            </a:r>
            <a:r>
              <a:rPr lang="en-US" b="1" i="1" dirty="0">
                <a:solidFill>
                  <a:srgbClr val="C00000"/>
                </a:solidFill>
              </a:rPr>
              <a:t>Find All</a:t>
            </a:r>
            <a:r>
              <a:rPr lang="en-US" dirty="0"/>
              <a:t>. </a:t>
            </a:r>
            <a:endParaRPr lang="sr-Cyrl-RS" dirty="0"/>
          </a:p>
          <a:p>
            <a:r>
              <a:rPr lang="ru-RU" dirty="0"/>
              <a:t>Уочавамо да у радној табели постоје 44 ћелије које садрже текст: </a:t>
            </a:r>
            <a:r>
              <a:rPr lang="ru-RU" b="1" i="1" dirty="0"/>
              <a:t>Шумадијски управни округ</a:t>
            </a:r>
            <a:r>
              <a:rPr lang="ru-RU" dirty="0"/>
              <a:t>.</a:t>
            </a:r>
            <a:endParaRPr lang="en-US" dirty="0"/>
          </a:p>
        </p:txBody>
      </p:sp>
    </p:spTree>
    <p:extLst>
      <p:ext uri="{BB962C8B-B14F-4D97-AF65-F5344CB8AC3E}">
        <p14:creationId xmlns:p14="http://schemas.microsoft.com/office/powerpoint/2010/main" val="209562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Слика 1.3.3. Резултат претраге приказан у прозору Find and Repl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Слика 1.3.3. Резултат претраге приказан у прозору Find and Repla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3" y="887413"/>
            <a:ext cx="8982075"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475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280</Words>
  <Application>Microsoft Office PowerPoint</Application>
  <PresentationFormat>On-screen Show (4:3)</PresentationFormat>
  <Paragraphs>88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Организација и управљање подацима у радној табели</vt:lpstr>
      <vt:lpstr>Говорићемо о:</vt:lpstr>
      <vt:lpstr>Отворени подаци</vt:lpstr>
      <vt:lpstr>PowerPoint Presentation</vt:lpstr>
      <vt:lpstr>1. Уради</vt:lpstr>
      <vt:lpstr>Претрага садржаја ћелија табеле</vt:lpstr>
      <vt:lpstr>Претрага садржаја ћелија табеле</vt:lpstr>
      <vt:lpstr>Претрага садржаја ћелија табеле</vt:lpstr>
      <vt:lpstr>PowerPoint Presentation</vt:lpstr>
      <vt:lpstr>Означавање (селектовање) редова и колона</vt:lpstr>
      <vt:lpstr>Копирање и премештање података</vt:lpstr>
      <vt:lpstr>PowerPoint Presentation</vt:lpstr>
      <vt:lpstr>2. Уради...</vt:lpstr>
      <vt:lpstr>3. Уради...</vt:lpstr>
      <vt:lpstr>4. Уради Преуреди радни лист  Шумадијски округ.</vt:lpstr>
      <vt:lpstr>Брисање редова и колона</vt:lpstr>
      <vt:lpstr>Замена садржаја ћелија табеле</vt:lpstr>
      <vt:lpstr>Уради...</vt:lpstr>
      <vt:lpstr>Побољшање прегледности података</vt:lpstr>
      <vt:lpstr>Побољшање прегледности података</vt:lpstr>
      <vt:lpstr>5. Уради.. </vt:lpstr>
      <vt:lpstr>Груписање редова и колона </vt:lpstr>
      <vt:lpstr>PowerPoint Presentation</vt:lpstr>
      <vt:lpstr>6. Уради...</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Организација и управљање подацима у радној табели</dc:title>
  <dc:creator>Bogy</dc:creator>
  <cp:lastModifiedBy>Bogdan Jerinkic</cp:lastModifiedBy>
  <cp:revision>20</cp:revision>
  <dcterms:created xsi:type="dcterms:W3CDTF">2006-08-16T00:00:00Z</dcterms:created>
  <dcterms:modified xsi:type="dcterms:W3CDTF">2022-10-15T17:52:06Z</dcterms:modified>
</cp:coreProperties>
</file>