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79" r:id="rId4"/>
    <p:sldId id="281" r:id="rId5"/>
    <p:sldId id="261" r:id="rId6"/>
    <p:sldId id="267" r:id="rId7"/>
    <p:sldId id="268" r:id="rId8"/>
    <p:sldId id="271" r:id="rId9"/>
    <p:sldId id="276" r:id="rId10"/>
    <p:sldId id="278" r:id="rId11"/>
    <p:sldId id="266" r:id="rId12"/>
    <p:sldId id="270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04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912FB-9189-436A-96E6-D14A50B56C13}" type="datetimeFigureOut">
              <a:rPr lang="sr-Latn-RS" smtClean="0"/>
              <a:pPr/>
              <a:t>17.4.2024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2BE27-06B9-467E-94C3-E2FA82B0B83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99823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2BE27-06B9-467E-94C3-E2FA82B0B832}" type="slidenum">
              <a:rPr lang="sr-Latn-RS" smtClean="0"/>
              <a:pPr/>
              <a:t>12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3267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6B0E-8EF8-43B3-9475-88EE0C7C1C2F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Kornjača grafika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Ponavljanje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Ромб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772816"/>
            <a:ext cx="511810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0685" t="20525"/>
          <a:stretch>
            <a:fillRect/>
          </a:stretch>
        </p:blipFill>
        <p:spPr bwMode="auto">
          <a:xfrm>
            <a:off x="5597660" y="2204864"/>
            <a:ext cx="2822043" cy="196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Испрекидана линија</a:t>
            </a:r>
            <a:endParaRPr lang="sr-Latn-R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04864"/>
            <a:ext cx="26765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67" b="6667"/>
          <a:stretch>
            <a:fillRect/>
          </a:stretch>
        </p:blipFill>
        <p:spPr bwMode="auto">
          <a:xfrm>
            <a:off x="1763688" y="2852936"/>
            <a:ext cx="5832648" cy="3266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49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32" b="-13043"/>
          <a:stretch>
            <a:fillRect/>
          </a:stretch>
        </p:blipFill>
        <p:spPr bwMode="auto">
          <a:xfrm>
            <a:off x="353391" y="2996952"/>
            <a:ext cx="585756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Звезда</a:t>
            </a:r>
            <a:br>
              <a:rPr lang="sr-Cyrl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Напиши програм у којем корњача црта звезду са пет кракова.</a:t>
            </a:r>
            <a:endParaRPr lang="sr-Latn-R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103" y="3140968"/>
            <a:ext cx="2943897" cy="2793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744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82605-8083-42AD-A034-F7387792A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Размисли како да нацрташ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DF054-2865-4B99-BAA0-526FA8E46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Степенице на горе</a:t>
            </a:r>
          </a:p>
          <a:p>
            <a:r>
              <a:rPr lang="sr-Cyrl-RS" dirty="0"/>
              <a:t>Степенице на доле</a:t>
            </a:r>
          </a:p>
          <a:p>
            <a:r>
              <a:rPr lang="sr-Cyrl-RS" dirty="0"/>
              <a:t>Квадратни сигнал </a:t>
            </a:r>
            <a:endParaRPr lang="sr-Latn-R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C2FBA5-0340-4385-A9F7-108F892AF4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553618"/>
            <a:ext cx="2209800" cy="619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60EE6F-EBB4-4293-B0E1-F75FDB93B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1600200"/>
            <a:ext cx="1762125" cy="1876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7E32B0-2EA5-4230-AD69-08AC4C7BA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1115" y="3542993"/>
            <a:ext cx="22955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2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K</a:t>
            </a:r>
            <a:r>
              <a:rPr lang="en-US" b="1" dirty="0"/>
              <a:t>o</a:t>
            </a:r>
            <a:r>
              <a:rPr lang="sr-Cyrl-RS" b="1" dirty="0"/>
              <a:t>манде к</a:t>
            </a:r>
            <a:r>
              <a:rPr lang="en-US" b="1" dirty="0"/>
              <a:t>o</a:t>
            </a:r>
            <a:r>
              <a:rPr lang="sr-Cyrl-RS" b="1" dirty="0"/>
              <a:t>рњача графике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turtle.forward</a:t>
            </a:r>
            <a:r>
              <a:rPr lang="en-US" sz="7400" b="1" dirty="0">
                <a:solidFill>
                  <a:srgbClr val="C00000"/>
                </a:solidFill>
              </a:rPr>
              <a:t>(n)</a:t>
            </a:r>
            <a:r>
              <a:rPr lang="sr-Cyrl-RS" sz="7400" dirty="0"/>
              <a:t>  корњача се помера напред за </a:t>
            </a:r>
            <a:r>
              <a:rPr lang="en-US" sz="7400" dirty="0"/>
              <a:t>n </a:t>
            </a:r>
            <a:r>
              <a:rPr lang="sr-Cyrl-RS" sz="7400" dirty="0"/>
              <a:t>корака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turtle.backward</a:t>
            </a:r>
            <a:r>
              <a:rPr lang="en-US" sz="7400" b="1" dirty="0">
                <a:solidFill>
                  <a:srgbClr val="C00000"/>
                </a:solidFill>
              </a:rPr>
              <a:t>(n)</a:t>
            </a:r>
            <a:r>
              <a:rPr lang="sr-Cyrl-RS" sz="7400" dirty="0"/>
              <a:t> корњача се помера назад за </a:t>
            </a:r>
            <a:r>
              <a:rPr lang="en-US" sz="7400" dirty="0"/>
              <a:t>n </a:t>
            </a:r>
            <a:r>
              <a:rPr lang="sr-Cyrl-RS" sz="7400" dirty="0"/>
              <a:t>корака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turtle.left</a:t>
            </a:r>
            <a:r>
              <a:rPr lang="en-US" sz="7400" b="1" dirty="0">
                <a:solidFill>
                  <a:srgbClr val="C00000"/>
                </a:solidFill>
              </a:rPr>
              <a:t>(n)</a:t>
            </a:r>
            <a:r>
              <a:rPr lang="sr-Cyrl-RS" sz="7400" dirty="0"/>
              <a:t> корњача се окреће налево за </a:t>
            </a:r>
            <a:r>
              <a:rPr lang="en-US" sz="7400" dirty="0"/>
              <a:t>n </a:t>
            </a:r>
            <a:r>
              <a:rPr lang="sr-Cyrl-RS" sz="7400" dirty="0"/>
              <a:t>степени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turtle.right</a:t>
            </a:r>
            <a:r>
              <a:rPr lang="en-US" sz="7400" b="1" dirty="0">
                <a:solidFill>
                  <a:srgbClr val="C00000"/>
                </a:solidFill>
              </a:rPr>
              <a:t>(n</a:t>
            </a:r>
            <a:r>
              <a:rPr lang="en-US" sz="7400" dirty="0">
                <a:solidFill>
                  <a:srgbClr val="C00000"/>
                </a:solidFill>
              </a:rPr>
              <a:t>)</a:t>
            </a:r>
            <a:r>
              <a:rPr lang="sr-Cyrl-RS" sz="7400" dirty="0"/>
              <a:t> корњача се окреће надесно за </a:t>
            </a:r>
            <a:r>
              <a:rPr lang="en-US" sz="7400" dirty="0"/>
              <a:t>n </a:t>
            </a:r>
            <a:r>
              <a:rPr lang="sr-Cyrl-RS" sz="7400" dirty="0"/>
              <a:t>степени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turtle.penup</a:t>
            </a:r>
            <a:r>
              <a:rPr lang="en-US" sz="7400" b="1" dirty="0">
                <a:solidFill>
                  <a:srgbClr val="C00000"/>
                </a:solidFill>
              </a:rPr>
              <a:t>()</a:t>
            </a:r>
            <a:r>
              <a:rPr lang="sr-Cyrl-RS" sz="7400" dirty="0"/>
              <a:t> корњача подиже оловку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turtle.pendown</a:t>
            </a:r>
            <a:r>
              <a:rPr lang="en-US" sz="7400" b="1" dirty="0">
                <a:solidFill>
                  <a:srgbClr val="C00000"/>
                </a:solidFill>
              </a:rPr>
              <a:t>()</a:t>
            </a:r>
            <a:r>
              <a:rPr lang="sr-Cyrl-RS" sz="7400" dirty="0"/>
              <a:t> корњача спушта оловку</a:t>
            </a:r>
          </a:p>
          <a:p>
            <a:pPr>
              <a:lnSpc>
                <a:spcPct val="140000"/>
              </a:lnSpc>
            </a:pPr>
            <a:r>
              <a:rPr lang="en-US" sz="7400" dirty="0" err="1"/>
              <a:t>turtle.color</a:t>
            </a:r>
            <a:r>
              <a:rPr lang="sr-Cyrl-RS" sz="7400" dirty="0"/>
              <a:t>(</a:t>
            </a:r>
            <a:r>
              <a:rPr lang="sr-Latn-RS" sz="7400" dirty="0"/>
              <a:t>c</a:t>
            </a:r>
            <a:r>
              <a:rPr lang="sr-Cyrl-RS" sz="7400" dirty="0"/>
              <a:t>) боја оловке се поставља на боју </a:t>
            </a:r>
            <a:r>
              <a:rPr lang="en-US" sz="7400" dirty="0"/>
              <a:t>c (</a:t>
            </a:r>
            <a:r>
              <a:rPr lang="sr-Cyrl-RS" sz="7400" dirty="0"/>
              <a:t>назив је на енглеском језику, нпр. "</a:t>
            </a:r>
            <a:r>
              <a:rPr lang="en-US" sz="7400" dirty="0"/>
              <a:t>red", "green", "blue")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turtle.width</a:t>
            </a:r>
            <a:r>
              <a:rPr lang="en-US" sz="7400" b="1" dirty="0">
                <a:solidFill>
                  <a:srgbClr val="C00000"/>
                </a:solidFill>
              </a:rPr>
              <a:t>(n)</a:t>
            </a:r>
            <a:r>
              <a:rPr lang="sr-Cyrl-RS" sz="7400" b="1" dirty="0">
                <a:solidFill>
                  <a:srgbClr val="C00000"/>
                </a:solidFill>
              </a:rPr>
              <a:t> </a:t>
            </a:r>
            <a:r>
              <a:rPr lang="sr-Cyrl-RS" sz="7400" dirty="0"/>
              <a:t>дебљина оловке се поставља на вредност </a:t>
            </a:r>
            <a:r>
              <a:rPr lang="en-US" sz="7400" dirty="0"/>
              <a:t>n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turtle.stamp</a:t>
            </a:r>
            <a:r>
              <a:rPr lang="en-US" sz="7400" b="1" dirty="0">
                <a:solidFill>
                  <a:srgbClr val="C00000"/>
                </a:solidFill>
              </a:rPr>
              <a:t>()</a:t>
            </a:r>
            <a:r>
              <a:rPr lang="sr-Cyrl-RS" sz="7400" dirty="0"/>
              <a:t> корњача оставља свој отисак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turtle.shape</a:t>
            </a:r>
            <a:r>
              <a:rPr lang="en-US" sz="7400" b="1" dirty="0">
                <a:solidFill>
                  <a:srgbClr val="C00000"/>
                </a:solidFill>
              </a:rPr>
              <a:t>(s)</a:t>
            </a:r>
            <a:r>
              <a:rPr lang="sr-Cyrl-RS" sz="7400" dirty="0"/>
              <a:t> корњача мења свој облик (нпр. "</a:t>
            </a:r>
            <a:r>
              <a:rPr lang="en-US" sz="7400" dirty="0"/>
              <a:t>arrow", "turtle", "circle")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turtle.speed</a:t>
            </a:r>
            <a:r>
              <a:rPr lang="en-US" sz="7400" b="1" dirty="0">
                <a:solidFill>
                  <a:srgbClr val="C00000"/>
                </a:solidFill>
              </a:rPr>
              <a:t>(n)</a:t>
            </a:r>
            <a:r>
              <a:rPr lang="sr-Cyrl-RS" sz="7400" dirty="0"/>
              <a:t> корњача мења своју брзину кретања од 0 (најбрже) до 10 (најспорије)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1426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Понављања у програмима: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b="1" dirty="0">
                <a:solidFill>
                  <a:srgbClr val="FF0000"/>
                </a:solidFill>
              </a:rPr>
              <a:t>Понављања</a:t>
            </a:r>
            <a:r>
              <a:rPr lang="sr-Cyrl-RS" dirty="0"/>
              <a:t> у програмима се називају </a:t>
            </a:r>
            <a:r>
              <a:rPr lang="sr-Cyrl-RS" b="1" dirty="0">
                <a:solidFill>
                  <a:srgbClr val="FF0000"/>
                </a:solidFill>
              </a:rPr>
              <a:t>циклуси</a:t>
            </a:r>
            <a:r>
              <a:rPr lang="sr-Cyrl-RS" dirty="0"/>
              <a:t> или </a:t>
            </a:r>
            <a:r>
              <a:rPr lang="sr-Cyrl-RS" b="1" dirty="0">
                <a:solidFill>
                  <a:srgbClr val="FF0000"/>
                </a:solidFill>
              </a:rPr>
              <a:t>петље</a:t>
            </a:r>
          </a:p>
          <a:p>
            <a:r>
              <a:rPr lang="sr-Cyrl-RS" b="1" dirty="0"/>
              <a:t>Бројачка петља </a:t>
            </a:r>
            <a:r>
              <a:rPr lang="en-US" sz="4000" b="1" dirty="0">
                <a:solidFill>
                  <a:srgbClr val="FF0000"/>
                </a:solidFill>
              </a:rPr>
              <a:t>for</a:t>
            </a:r>
            <a:r>
              <a:rPr lang="en-US" dirty="0"/>
              <a:t> </a:t>
            </a:r>
            <a:r>
              <a:rPr lang="sr-Cyrl-RS" dirty="0"/>
              <a:t>се користи када знамо колико пута треба да се наредбе понављају. </a:t>
            </a:r>
          </a:p>
          <a:p>
            <a:r>
              <a:rPr lang="sr-Cyrl-RS" dirty="0"/>
              <a:t>Блок команди који ће се понављати је увучен 4 спејса и он се назива </a:t>
            </a:r>
            <a:r>
              <a:rPr lang="sr-Cyrl-RS" b="1" dirty="0"/>
              <a:t>тело петље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Израда програма који исцртава квадрат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813690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941168"/>
            <a:ext cx="1890210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Правилни многоугао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Уопшти претходни програм тако да уместо цртања квадрата корњача црта неки други правилни полигон (на пример, </a:t>
            </a:r>
            <a:r>
              <a:rPr lang="ru-RU" dirty="0">
                <a:solidFill>
                  <a:srgbClr val="C00000"/>
                </a:solidFill>
              </a:rPr>
              <a:t>једнакостранични троугао</a:t>
            </a:r>
            <a:r>
              <a:rPr lang="ru-RU" dirty="0"/>
              <a:t>, </a:t>
            </a:r>
            <a:r>
              <a:rPr lang="ru-RU" dirty="0">
                <a:solidFill>
                  <a:srgbClr val="0070C0"/>
                </a:solidFill>
              </a:rPr>
              <a:t>правилни петоугао</a:t>
            </a:r>
            <a:r>
              <a:rPr lang="ru-RU" dirty="0"/>
              <a:t>,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правилни шестоугао </a:t>
            </a:r>
            <a:r>
              <a:rPr lang="ru-RU" dirty="0"/>
              <a:t>и слично).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6457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Правилан пет</a:t>
            </a:r>
            <a:r>
              <a:rPr lang="ru-RU" dirty="0"/>
              <a:t>оугао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5107237" cy="24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64904"/>
            <a:ext cx="260032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43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Правилан шест</a:t>
            </a:r>
            <a:r>
              <a:rPr lang="ru-RU" dirty="0"/>
              <a:t>оугао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68960"/>
            <a:ext cx="4351968" cy="2126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068960"/>
            <a:ext cx="291465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55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Напиши пр</a:t>
            </a:r>
            <a:r>
              <a:rPr lang="ru-RU" dirty="0"/>
              <a:t>ограм који </a:t>
            </a:r>
            <a:r>
              <a:rPr lang="sr-Cyrl-RS" dirty="0"/>
              <a:t>црта правилан тр</a:t>
            </a:r>
            <a:r>
              <a:rPr lang="ru-RU" dirty="0"/>
              <a:t>оугао, осмоугао....</a:t>
            </a:r>
            <a:br>
              <a:rPr lang="sr-Latn-RS" dirty="0"/>
            </a:br>
            <a:endParaRPr lang="sr-Latn-R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4641117" cy="39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88840"/>
            <a:ext cx="4121249" cy="402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252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Правоугаоник</a:t>
            </a:r>
            <a:br>
              <a:rPr lang="en-US" dirty="0"/>
            </a:b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564694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204864"/>
            <a:ext cx="19621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262</Words>
  <Application>Microsoft Office PowerPoint</Application>
  <PresentationFormat>On-screen Show (4:3)</PresentationFormat>
  <Paragraphs>34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Kornjača grafika</vt:lpstr>
      <vt:lpstr>Koманде кoрњача графике</vt:lpstr>
      <vt:lpstr>Понављања у програмима:</vt:lpstr>
      <vt:lpstr>Израда програма који исцртава квадрат</vt:lpstr>
      <vt:lpstr>Правилни многоугао</vt:lpstr>
      <vt:lpstr>Правилан петоугао</vt:lpstr>
      <vt:lpstr>Правилан шестоугао</vt:lpstr>
      <vt:lpstr>Напиши програм који црта правилан троугао, осмоугао.... </vt:lpstr>
      <vt:lpstr>Правоугаоник </vt:lpstr>
      <vt:lpstr>Ромб</vt:lpstr>
      <vt:lpstr>Испрекидана линија</vt:lpstr>
      <vt:lpstr>Звезда </vt:lpstr>
      <vt:lpstr>Размисли како да нацрташ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Kornjača grafika</dc:title>
  <dc:creator>Profesor</dc:creator>
  <cp:lastModifiedBy>Violeta</cp:lastModifiedBy>
  <cp:revision>36</cp:revision>
  <dcterms:created xsi:type="dcterms:W3CDTF">2019-10-01T06:52:12Z</dcterms:created>
  <dcterms:modified xsi:type="dcterms:W3CDTF">2024-04-17T10:19:00Z</dcterms:modified>
</cp:coreProperties>
</file>