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1" r:id="rId4"/>
    <p:sldId id="279" r:id="rId5"/>
    <p:sldId id="280" r:id="rId6"/>
    <p:sldId id="262" r:id="rId7"/>
    <p:sldId id="263" r:id="rId8"/>
    <p:sldId id="278" r:id="rId9"/>
    <p:sldId id="264" r:id="rId10"/>
    <p:sldId id="289" r:id="rId11"/>
    <p:sldId id="288" r:id="rId12"/>
    <p:sldId id="265" r:id="rId13"/>
    <p:sldId id="267" r:id="rId14"/>
    <p:sldId id="270" r:id="rId15"/>
    <p:sldId id="266" r:id="rId16"/>
    <p:sldId id="275" r:id="rId17"/>
    <p:sldId id="290" r:id="rId18"/>
    <p:sldId id="268" r:id="rId19"/>
    <p:sldId id="271" r:id="rId20"/>
    <p:sldId id="272" r:id="rId21"/>
    <p:sldId id="269" r:id="rId22"/>
    <p:sldId id="273" r:id="rId23"/>
    <p:sldId id="281" r:id="rId24"/>
    <p:sldId id="277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A407-120D-4E9F-85A4-66C029EECB7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D3E77-6D06-4CF1-BAD7-87316235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6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87803-E910-4954-AECD-48037EE63795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36F8C-DDE5-4A6F-8439-019E56B8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6F8C-DDE5-4A6F-8439-019E56B8AC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8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0B4F-0615-49CD-88B6-3E419DE81042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EB44-129B-450E-8569-381536689F94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2545-E94A-408D-895E-30FA49D54168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F00B-F4BC-4645-B494-33ECFD1BB3EA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52B-B2D8-4E83-A16E-37CB71E8E7F2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5BD5-A166-4388-ABB1-C3B1446B1A34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59F9-07A3-4E22-8DF8-10D2DE0AD507}" type="datetime1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10A-0DB7-4B1E-9561-15D962284691}" type="datetime1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00DE-9DB9-4E3F-84CA-E0477E646A8D}" type="datetime1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9B0D-1AEF-4258-B5B0-032BC91C18F1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AEAB-E281-4F84-902F-49BCB32FC0DE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68D4-BACF-4627-A1DE-DF35E0B31720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Rad sa slojevima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7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00625"/>
            <a:ext cx="223902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Latn-RS" dirty="0"/>
              <a:t>Premeštanje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5334000"/>
          </a:xfrm>
        </p:spPr>
        <p:txBody>
          <a:bodyPr>
            <a:normAutofit/>
          </a:bodyPr>
          <a:lstStyle/>
          <a:p>
            <a:r>
              <a:rPr lang="en-US" dirty="0"/>
              <a:t>Da bi </a:t>
            </a:r>
            <a:r>
              <a:rPr lang="en-US" b="1" dirty="0" err="1"/>
              <a:t>premestio</a:t>
            </a:r>
            <a:r>
              <a:rPr lang="en-US" b="1" dirty="0"/>
              <a:t> text </a:t>
            </a:r>
            <a:r>
              <a:rPr lang="sr-Latn-RS" dirty="0"/>
              <a:t>najpre izaberi sloj teksta na </a:t>
            </a:r>
            <a:r>
              <a:rPr lang="en-US" dirty="0"/>
              <a:t> </a:t>
            </a:r>
            <a:r>
              <a:rPr lang="en-US" dirty="0" err="1"/>
              <a:t>paleti</a:t>
            </a:r>
            <a:r>
              <a:rPr lang="en-US" dirty="0"/>
              <a:t> layers</a:t>
            </a:r>
            <a:r>
              <a:rPr lang="sr-Latn-RS" dirty="0"/>
              <a:t> (sloj teksta je aktivan)</a:t>
            </a:r>
          </a:p>
          <a:p>
            <a:endParaRPr lang="sr-Latn-RS" dirty="0"/>
          </a:p>
          <a:p>
            <a:r>
              <a:rPr lang="en-US" dirty="0" err="1"/>
              <a:t>izaberi</a:t>
            </a:r>
            <a:r>
              <a:rPr lang="en-US" dirty="0"/>
              <a:t> </a:t>
            </a:r>
            <a:r>
              <a:rPr lang="en-US" dirty="0" err="1"/>
              <a:t>alatku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Move tool(M),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opcijama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izabrana</a:t>
            </a:r>
            <a:r>
              <a:rPr lang="en-US" dirty="0"/>
              <a:t> </a:t>
            </a:r>
            <a:r>
              <a:rPr lang="en-US" dirty="0" err="1"/>
              <a:t>opcija</a:t>
            </a:r>
            <a:r>
              <a:rPr lang="en-US" b="1" dirty="0">
                <a:solidFill>
                  <a:srgbClr val="0070C0"/>
                </a:solidFill>
              </a:rPr>
              <a:t> Move the active Layer</a:t>
            </a:r>
          </a:p>
          <a:p>
            <a:pPr marL="0" indent="0">
              <a:buNone/>
            </a:pPr>
            <a:r>
              <a:rPr lang="sr-Latn-RS" sz="3100" dirty="0"/>
              <a:t>Sada možeš da pomeraš tekst da namestiš da bude na sredini slike</a:t>
            </a:r>
            <a:endParaRPr lang="en-US" sz="3100" dirty="0"/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578043" cy="61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8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Izaberi</a:t>
            </a:r>
            <a:r>
              <a:rPr lang="en-US" dirty="0"/>
              <a:t> </a:t>
            </a:r>
            <a:r>
              <a:rPr lang="sr-Latn-RS" dirty="0"/>
              <a:t>žutu boju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671638"/>
            <a:ext cx="39814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874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Uredjivanje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zelis</a:t>
            </a:r>
            <a:r>
              <a:rPr lang="en-US" dirty="0"/>
              <a:t> da </a:t>
            </a:r>
            <a:r>
              <a:rPr lang="en-US" b="1" dirty="0" err="1"/>
              <a:t>izmenis</a:t>
            </a:r>
            <a:r>
              <a:rPr lang="en-US" b="1" dirty="0"/>
              <a:t> </a:t>
            </a:r>
            <a:r>
              <a:rPr lang="en-US" b="1" dirty="0" err="1"/>
              <a:t>tekst</a:t>
            </a:r>
            <a:r>
              <a:rPr lang="en-US" dirty="0"/>
              <a:t>, </a:t>
            </a:r>
            <a:r>
              <a:rPr lang="sr-Latn-RS" dirty="0"/>
              <a:t>najpre izaberi sloj teksta na </a:t>
            </a:r>
            <a:r>
              <a:rPr lang="en-US" dirty="0"/>
              <a:t> </a:t>
            </a:r>
            <a:r>
              <a:rPr lang="en-US" dirty="0" err="1"/>
              <a:t>paleti</a:t>
            </a:r>
            <a:r>
              <a:rPr lang="en-US" dirty="0"/>
              <a:t> layers</a:t>
            </a:r>
          </a:p>
          <a:p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izaberi</a:t>
            </a:r>
            <a:r>
              <a:rPr lang="en-US" dirty="0"/>
              <a:t> </a:t>
            </a:r>
            <a:r>
              <a:rPr lang="en-US" dirty="0" err="1"/>
              <a:t>alatku</a:t>
            </a:r>
            <a:r>
              <a:rPr lang="en-US" dirty="0"/>
              <a:t> </a:t>
            </a:r>
            <a:r>
              <a:rPr lang="en-US" b="1" dirty="0"/>
              <a:t>Text Tool </a:t>
            </a:r>
            <a:r>
              <a:rPr lang="en-US" dirty="0"/>
              <a:t>(T) </a:t>
            </a:r>
            <a:r>
              <a:rPr lang="en-US" dirty="0" err="1"/>
              <a:t>klikni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I </a:t>
            </a:r>
            <a:r>
              <a:rPr lang="en-US" dirty="0" err="1"/>
              <a:t>promeni</a:t>
            </a:r>
            <a:r>
              <a:rPr lang="en-US" dirty="0"/>
              <a:t> mu </a:t>
            </a:r>
            <a:r>
              <a:rPr lang="en-US" dirty="0" err="1"/>
              <a:t>boju</a:t>
            </a:r>
            <a:r>
              <a:rPr lang="sr-Latn-RS" dirty="0"/>
              <a:t> u </a:t>
            </a:r>
            <a:r>
              <a:rPr lang="sr-Latn-RS" b="1" dirty="0"/>
              <a:t>žutu</a:t>
            </a:r>
            <a:r>
              <a:rPr lang="sr-Latn-RS" dirty="0"/>
              <a:t> a veličinu teksta na </a:t>
            </a:r>
            <a:r>
              <a:rPr lang="sr-Latn-RS" b="1" dirty="0"/>
              <a:t>70 </a:t>
            </a:r>
          </a:p>
          <a:p>
            <a:r>
              <a:rPr lang="sr-Latn-RS" sz="2800" dirty="0"/>
              <a:t>Sada možeš ispraviti</a:t>
            </a:r>
          </a:p>
          <a:p>
            <a:pPr marL="0" indent="0">
              <a:buNone/>
            </a:pPr>
            <a:r>
              <a:rPr lang="sr-Latn-RS" sz="2800" dirty="0"/>
              <a:t>Slovne greške ako ih ima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27097"/>
            <a:ext cx="4800600" cy="277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97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Dodavanje</a:t>
            </a:r>
            <a:r>
              <a:rPr lang="en-US" dirty="0"/>
              <a:t> </a:t>
            </a:r>
            <a:r>
              <a:rPr lang="sr-Latn-RS" dirty="0"/>
              <a:t>još jednog sloja teksta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Izaberi</a:t>
            </a:r>
            <a:r>
              <a:rPr lang="en-US" dirty="0"/>
              <a:t> </a:t>
            </a:r>
            <a:r>
              <a:rPr lang="en-US" dirty="0" err="1"/>
              <a:t>opet</a:t>
            </a:r>
            <a:r>
              <a:rPr lang="en-US" dirty="0"/>
              <a:t> </a:t>
            </a:r>
            <a:r>
              <a:rPr lang="en-US" dirty="0" err="1"/>
              <a:t>komandu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Text Tool  </a:t>
            </a:r>
          </a:p>
          <a:p>
            <a:r>
              <a:rPr lang="en-US" dirty="0"/>
              <a:t>Na </a:t>
            </a:r>
            <a:r>
              <a:rPr lang="en-US" dirty="0" err="1"/>
              <a:t>traci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opcijama</a:t>
            </a:r>
            <a:r>
              <a:rPr lang="en-US" dirty="0"/>
              <a:t> </a:t>
            </a:r>
            <a:r>
              <a:rPr lang="en-US" dirty="0" err="1"/>
              <a:t>izaberi</a:t>
            </a:r>
            <a:r>
              <a:rPr lang="en-US" dirty="0"/>
              <a:t> </a:t>
            </a:r>
            <a:r>
              <a:rPr lang="sr-Latn-RS" dirty="0"/>
              <a:t>crven</a:t>
            </a:r>
            <a:r>
              <a:rPr lang="en-US" dirty="0"/>
              <a:t>a </a:t>
            </a:r>
            <a:r>
              <a:rPr lang="en-US" dirty="0" err="1"/>
              <a:t>slova</a:t>
            </a:r>
            <a:r>
              <a:rPr lang="en-US" dirty="0"/>
              <a:t> </a:t>
            </a:r>
            <a:r>
              <a:rPr lang="en-US" dirty="0" err="1"/>
              <a:t>velicine</a:t>
            </a:r>
            <a:r>
              <a:rPr lang="en-US" dirty="0"/>
              <a:t> </a:t>
            </a:r>
            <a:r>
              <a:rPr lang="sr-Latn-RS" dirty="0"/>
              <a:t>80</a:t>
            </a:r>
            <a:endParaRPr lang="en-US" dirty="0"/>
          </a:p>
          <a:p>
            <a:r>
              <a:rPr lang="en-US" dirty="0" err="1"/>
              <a:t>Klikni</a:t>
            </a:r>
            <a:r>
              <a:rPr lang="en-US" dirty="0"/>
              <a:t> u </a:t>
            </a:r>
            <a:r>
              <a:rPr lang="en-US" dirty="0" err="1"/>
              <a:t>donji</a:t>
            </a:r>
            <a:r>
              <a:rPr lang="en-US" dirty="0"/>
              <a:t> </a:t>
            </a:r>
            <a:r>
              <a:rPr lang="en-US" dirty="0" err="1"/>
              <a:t>desni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 I </a:t>
            </a:r>
            <a:r>
              <a:rPr lang="en-US" dirty="0" err="1"/>
              <a:t>ukucaj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sr-Latn-RS" b="1" dirty="0">
                <a:solidFill>
                  <a:srgbClr val="C00000"/>
                </a:solidFill>
              </a:rPr>
              <a:t>HAPPY NEW YEAR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609600" cy="7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419600" cy="259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59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Dodavanje novih slika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Pomocu</a:t>
            </a:r>
            <a:r>
              <a:rPr lang="en-US" dirty="0"/>
              <a:t> </a:t>
            </a:r>
            <a:r>
              <a:rPr lang="en-US" dirty="0" err="1"/>
              <a:t>komande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File –Open</a:t>
            </a:r>
            <a:r>
              <a:rPr lang="sr-Latn-RS" b="1" dirty="0">
                <a:solidFill>
                  <a:srgbClr val="0070C0"/>
                </a:solidFill>
              </a:rPr>
              <a:t> As Layers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err="1"/>
              <a:t>pokreni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</a:t>
            </a:r>
            <a:r>
              <a:rPr lang="sr-Latn-RS" b="1" dirty="0">
                <a:solidFill>
                  <a:srgbClr val="FF0000"/>
                </a:solidFill>
              </a:rPr>
              <a:t>SneskoBelic.png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sr-Latn-RS" sz="3000" dirty="0"/>
              <a:t>Slika Sneška Belića će se pojaviti kao zaseban sloj</a:t>
            </a:r>
          </a:p>
          <a:p>
            <a:r>
              <a:rPr lang="sr-Latn-RS" sz="3000" dirty="0"/>
              <a:t>Pomoću Move tool možeš pomeriti Sneška levo i desno, namesti ga da bude levo izmedju kućice i jelke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24286"/>
            <a:ext cx="4343400" cy="252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31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</a:t>
            </a:r>
            <a:r>
              <a:rPr lang="sr-Latn-RS" dirty="0"/>
              <a:t>omena redosleda</a:t>
            </a:r>
            <a:r>
              <a:rPr lang="en-US" dirty="0"/>
              <a:t> </a:t>
            </a:r>
            <a:r>
              <a:rPr lang="en-US" dirty="0" err="1"/>
              <a:t>slojeva</a:t>
            </a:r>
            <a:r>
              <a:rPr lang="sr-Latn-RS" dirty="0"/>
              <a:t> i </a:t>
            </a:r>
            <a:br>
              <a:rPr lang="sr-Latn-RS" dirty="0"/>
            </a:br>
            <a:r>
              <a:rPr lang="sr-Latn-RS" dirty="0"/>
              <a:t>promena imena sloja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Izaberi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sloj</a:t>
            </a:r>
            <a:r>
              <a:rPr lang="en-US" dirty="0"/>
              <a:t> </a:t>
            </a:r>
            <a:r>
              <a:rPr lang="sr-Latn-RS" b="1" dirty="0"/>
              <a:t>Zimska Idila</a:t>
            </a:r>
            <a:endParaRPr lang="en-US" b="1" dirty="0"/>
          </a:p>
          <a:p>
            <a:r>
              <a:rPr lang="sr-Latn-RS" dirty="0"/>
              <a:t>Klikom na </a:t>
            </a:r>
            <a:r>
              <a:rPr lang="en-US" b="1" dirty="0" err="1"/>
              <a:t>strelice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paleti</a:t>
            </a:r>
            <a:r>
              <a:rPr lang="en-US" dirty="0"/>
              <a:t> Layers</a:t>
            </a:r>
            <a:r>
              <a:rPr lang="sr-Latn-RS" dirty="0"/>
              <a:t> pomeri sloj na gore da vidiš šta će se dogoditi a zatim ga vrati na dno spiska slojeva</a:t>
            </a:r>
          </a:p>
          <a:p>
            <a:endParaRPr lang="sr-Latn-RS" dirty="0"/>
          </a:p>
          <a:p>
            <a:r>
              <a:rPr lang="sr-Latn-RS" dirty="0"/>
              <a:t>Ime sloja mozes promeniti duplim klikom na ime sloja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1186016" cy="98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3207" y="1447800"/>
            <a:ext cx="2905125" cy="5219700"/>
            <a:chOff x="3119438" y="819150"/>
            <a:chExt cx="2905125" cy="52197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438" y="819150"/>
              <a:ext cx="2905125" cy="521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962401" y="5657851"/>
              <a:ext cx="609600" cy="380999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811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Podešavanje neprovidnosti slojeva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sr-Latn-RS" b="1" dirty="0">
                <a:solidFill>
                  <a:srgbClr val="C00000"/>
                </a:solidFill>
              </a:rPr>
              <a:t>Neprovidnost sloja (Opacity) </a:t>
            </a:r>
            <a:r>
              <a:rPr lang="sr-Latn-RS" dirty="0"/>
              <a:t>definiše se za svaki sloj posebno</a:t>
            </a:r>
          </a:p>
          <a:p>
            <a:r>
              <a:rPr lang="sr-Latn-RS" dirty="0"/>
              <a:t>Inicijalno svaki sloj je </a:t>
            </a:r>
            <a:r>
              <a:rPr lang="sr-Latn-RS" b="1" dirty="0"/>
              <a:t>NEPROVIDAN</a:t>
            </a:r>
            <a:r>
              <a:rPr lang="sr-Latn-RS" dirty="0"/>
              <a:t>, odnosno </a:t>
            </a:r>
            <a:r>
              <a:rPr lang="sr-Latn-RS" b="1" dirty="0"/>
              <a:t>Opacity je 100%</a:t>
            </a:r>
          </a:p>
          <a:p>
            <a:endParaRPr lang="sr-Latn-RS" dirty="0"/>
          </a:p>
          <a:p>
            <a:r>
              <a:rPr lang="sr-Latn-RS" b="1" dirty="0">
                <a:solidFill>
                  <a:srgbClr val="C00000"/>
                </a:solidFill>
              </a:rPr>
              <a:t>Zadatak</a:t>
            </a:r>
            <a:endParaRPr lang="sr-Latn-RS" dirty="0"/>
          </a:p>
          <a:p>
            <a:r>
              <a:rPr lang="sr-Latn-RS" dirty="0"/>
              <a:t>Izaberi sloj Sneško Belić i </a:t>
            </a:r>
          </a:p>
          <a:p>
            <a:pPr marL="0" indent="0">
              <a:buNone/>
            </a:pPr>
            <a:r>
              <a:rPr lang="sr-Latn-RS" dirty="0"/>
              <a:t>postavi neprovidnost na 50%</a:t>
            </a:r>
          </a:p>
          <a:p>
            <a:r>
              <a:rPr lang="sr-Latn-RS" dirty="0"/>
              <a:t>Isprobaj povećavanje i </a:t>
            </a:r>
          </a:p>
          <a:p>
            <a:pPr marL="0" indent="0">
              <a:buNone/>
            </a:pPr>
            <a:r>
              <a:rPr lang="sr-Latn-RS" dirty="0"/>
              <a:t>smanjivanje Opacity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93"/>
          <a:stretch/>
        </p:blipFill>
        <p:spPr bwMode="auto">
          <a:xfrm>
            <a:off x="5791200" y="3733800"/>
            <a:ext cx="2905125" cy="226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91199" y="4267200"/>
            <a:ext cx="2905125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68"/>
          </a:xfrm>
        </p:spPr>
        <p:txBody>
          <a:bodyPr>
            <a:normAutofit fontScale="90000"/>
          </a:bodyPr>
          <a:lstStyle/>
          <a:p>
            <a:r>
              <a:rPr lang="sr-Latn-RS" dirty="0"/>
              <a:t>Podešavanje neprovidnosti slojeva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2999"/>
            <a:ext cx="8915400" cy="5486401"/>
          </a:xfrm>
        </p:spPr>
        <p:txBody>
          <a:bodyPr>
            <a:normAutofit fontScale="92500" lnSpcReduction="10000"/>
          </a:bodyPr>
          <a:lstStyle/>
          <a:p>
            <a:r>
              <a:rPr lang="sr-Latn-RS" b="1" dirty="0">
                <a:solidFill>
                  <a:srgbClr val="C00000"/>
                </a:solidFill>
              </a:rPr>
              <a:t>Mešanje  tj stapanje slojeva </a:t>
            </a:r>
            <a:r>
              <a:rPr lang="sr-Cyrl-RS" b="1" dirty="0"/>
              <a:t>је </a:t>
            </a:r>
            <a:r>
              <a:rPr lang="en-US" dirty="0" err="1"/>
              <a:t>opcija</a:t>
            </a:r>
            <a:r>
              <a:rPr lang="en-US" dirty="0"/>
              <a:t> </a:t>
            </a:r>
            <a:r>
              <a:rPr lang="en-US" dirty="0" err="1"/>
              <a:t>kojom</a:t>
            </a:r>
            <a:r>
              <a:rPr lang="en-US" dirty="0"/>
              <a:t> se </a:t>
            </a:r>
            <a:r>
              <a:rPr lang="en-US" dirty="0" err="1"/>
              <a:t>defini</a:t>
            </a:r>
            <a:r>
              <a:rPr lang="sr-Latn-RS" dirty="0"/>
              <a:t>še </a:t>
            </a:r>
            <a:r>
              <a:rPr lang="sr-Latn-RS" b="1" dirty="0">
                <a:solidFill>
                  <a:srgbClr val="0070C0"/>
                </a:solidFill>
              </a:rPr>
              <a:t>na koji će se način pikseli na donjem sloju izmešati sa pixelima na gornjem sloju </a:t>
            </a:r>
          </a:p>
          <a:p>
            <a:pPr marL="0" indent="0">
              <a:buNone/>
            </a:pPr>
            <a:endParaRPr lang="sr-Latn-R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r-Latn-RS" b="1" dirty="0">
              <a:solidFill>
                <a:srgbClr val="0070C0"/>
              </a:solidFill>
            </a:endParaRPr>
          </a:p>
          <a:p>
            <a:r>
              <a:rPr lang="sr-Latn-RS" b="1" dirty="0">
                <a:solidFill>
                  <a:srgbClr val="C00000"/>
                </a:solidFill>
              </a:rPr>
              <a:t>Zadatak</a:t>
            </a:r>
            <a:endParaRPr lang="sr-Latn-RS" dirty="0"/>
          </a:p>
          <a:p>
            <a:r>
              <a:rPr lang="sr-Latn-RS" dirty="0"/>
              <a:t>Izaberi sloj Sneško Belić i </a:t>
            </a:r>
          </a:p>
          <a:p>
            <a:r>
              <a:rPr lang="sr-Latn-RS" dirty="0"/>
              <a:t>Isprobaj sve opcije iz MODE</a:t>
            </a:r>
          </a:p>
          <a:p>
            <a:r>
              <a:rPr lang="ru-RU" b="1" dirty="0"/>
              <a:t>потамњивање слике </a:t>
            </a:r>
            <a:r>
              <a:rPr lang="ru-RU" dirty="0"/>
              <a:t>(</a:t>
            </a:r>
            <a:r>
              <a:rPr lang="en-US" b="1" dirty="0">
                <a:solidFill>
                  <a:srgbClr val="C00000"/>
                </a:solidFill>
              </a:rPr>
              <a:t>Multiply</a:t>
            </a:r>
            <a:r>
              <a:rPr lang="en-US" b="1" dirty="0"/>
              <a:t>, </a:t>
            </a:r>
            <a:r>
              <a:rPr lang="en-US" b="1" dirty="0">
                <a:solidFill>
                  <a:srgbClr val="C00000"/>
                </a:solidFill>
              </a:rPr>
              <a:t>Overlay</a:t>
            </a:r>
            <a:r>
              <a:rPr lang="en-US" dirty="0"/>
              <a:t>)</a:t>
            </a:r>
          </a:p>
          <a:p>
            <a:r>
              <a:rPr lang="ru-RU" b="1" dirty="0"/>
              <a:t>рад са црно-белим фотографијама </a:t>
            </a:r>
            <a:r>
              <a:rPr lang="ru-RU" dirty="0"/>
              <a:t>(</a:t>
            </a:r>
            <a:r>
              <a:rPr lang="en-US" b="1" dirty="0">
                <a:solidFill>
                  <a:srgbClr val="C00000"/>
                </a:solidFill>
              </a:rPr>
              <a:t>Dodge</a:t>
            </a:r>
            <a:r>
              <a:rPr lang="en-US" dirty="0"/>
              <a:t>)</a:t>
            </a:r>
          </a:p>
          <a:p>
            <a:r>
              <a:rPr lang="ru-RU" b="1" dirty="0"/>
              <a:t>отклањање ефекта црвених очију </a:t>
            </a:r>
            <a:r>
              <a:rPr lang="ru-RU" dirty="0"/>
              <a:t>(</a:t>
            </a:r>
            <a:r>
              <a:rPr lang="en-US" b="1" dirty="0">
                <a:solidFill>
                  <a:srgbClr val="C00000"/>
                </a:solidFill>
              </a:rPr>
              <a:t>Hue</a:t>
            </a:r>
            <a:r>
              <a:rPr lang="en-US" dirty="0"/>
              <a:t>)</a:t>
            </a:r>
          </a:p>
          <a:p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29B76C-E089-4EF8-8FB6-D31A94603D43}"/>
              </a:ext>
            </a:extLst>
          </p:cNvPr>
          <p:cNvGrpSpPr/>
          <p:nvPr/>
        </p:nvGrpSpPr>
        <p:grpSpPr>
          <a:xfrm>
            <a:off x="6238874" y="2574970"/>
            <a:ext cx="2905126" cy="2260480"/>
            <a:chOff x="6086474" y="4420184"/>
            <a:chExt cx="2905126" cy="226048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04905E5-9F18-402F-918C-88C0F8DA3F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93"/>
            <a:stretch/>
          </p:blipFill>
          <p:spPr bwMode="auto">
            <a:xfrm>
              <a:off x="6086475" y="4420184"/>
              <a:ext cx="2905125" cy="226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03FA21-6D48-4D41-86CC-B135ABD2BF50}"/>
                </a:ext>
              </a:extLst>
            </p:cNvPr>
            <p:cNvSpPr/>
            <p:nvPr/>
          </p:nvSpPr>
          <p:spPr>
            <a:xfrm>
              <a:off x="6086474" y="4681538"/>
              <a:ext cx="2905125" cy="27146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511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Dodavanje novog sloja</a:t>
            </a:r>
            <a:r>
              <a:rPr lang="sr-Cyrl-RS" dirty="0"/>
              <a:t>- 1 </a:t>
            </a:r>
            <a:r>
              <a:rPr lang="sr-Latn-RS" dirty="0"/>
              <a:t>način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sr-Latn-RS" sz="3000" dirty="0"/>
              <a:t>Iz menija </a:t>
            </a:r>
            <a:r>
              <a:rPr lang="sr-Latn-RS" sz="3000" b="1" dirty="0">
                <a:solidFill>
                  <a:srgbClr val="C00000"/>
                </a:solidFill>
              </a:rPr>
              <a:t>Layer - New Layer</a:t>
            </a:r>
          </a:p>
          <a:p>
            <a:pPr marL="0" indent="0">
              <a:buNone/>
            </a:pPr>
            <a:endParaRPr lang="sr-Latn-RS" sz="3000" dirty="0"/>
          </a:p>
          <a:p>
            <a:r>
              <a:rPr lang="sr-Latn-RS" sz="3000" dirty="0"/>
              <a:t>Upisi ime sloja </a:t>
            </a:r>
            <a:r>
              <a:rPr lang="sr-Latn-RS" sz="3000" b="1" dirty="0"/>
              <a:t>Prvi sloj </a:t>
            </a:r>
          </a:p>
          <a:p>
            <a:r>
              <a:rPr lang="sr-Latn-RS" sz="3000" dirty="0"/>
              <a:t>sa popunom (</a:t>
            </a:r>
            <a:r>
              <a:rPr lang="sr-Latn-RS" sz="3000" b="1" dirty="0"/>
              <a:t>Fill with</a:t>
            </a:r>
            <a:r>
              <a:rPr lang="sr-Latn-RS" sz="3000" dirty="0"/>
              <a:t>)</a:t>
            </a:r>
          </a:p>
          <a:p>
            <a:pPr marL="0" indent="0">
              <a:buNone/>
            </a:pPr>
            <a:r>
              <a:rPr lang="sr-Latn-RS" sz="3000" b="1" dirty="0"/>
              <a:t>Background color </a:t>
            </a:r>
          </a:p>
          <a:p>
            <a:pPr marL="0" indent="0">
              <a:buNone/>
            </a:pPr>
            <a:r>
              <a:rPr lang="sr-Latn-RS" sz="3000" dirty="0"/>
              <a:t>koja je u ovom slucaju bela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67" y="1643375"/>
            <a:ext cx="3924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97667" y="1931507"/>
            <a:ext cx="25146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94335"/>
            <a:ext cx="3609683" cy="363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54340" y="3564731"/>
            <a:ext cx="25146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01641" y="6134879"/>
            <a:ext cx="25146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64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Dodavanje novog sloja</a:t>
            </a:r>
            <a:r>
              <a:rPr lang="sr-Cyrl-RS" dirty="0"/>
              <a:t>- </a:t>
            </a:r>
            <a:r>
              <a:rPr lang="sr-Latn-RS" dirty="0"/>
              <a:t>2.</a:t>
            </a:r>
            <a:r>
              <a:rPr lang="sr-Cyrl-RS" dirty="0"/>
              <a:t> </a:t>
            </a:r>
            <a:r>
              <a:rPr lang="sr-Latn-RS" dirty="0"/>
              <a:t>način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Pritisnuti istovremeno tastere </a:t>
            </a:r>
            <a:r>
              <a:rPr lang="sr-Latn-RS" b="1" dirty="0">
                <a:solidFill>
                  <a:srgbClr val="C00000"/>
                </a:solidFill>
              </a:rPr>
              <a:t>SHIFT CTRL N</a:t>
            </a:r>
          </a:p>
          <a:p>
            <a:r>
              <a:rPr lang="sr-Latn-RS" dirty="0"/>
              <a:t>Daj ime sloju</a:t>
            </a:r>
            <a:r>
              <a:rPr lang="sr-Latn-RS" b="1" dirty="0"/>
              <a:t> Drugi sloj</a:t>
            </a:r>
          </a:p>
          <a:p>
            <a:r>
              <a:rPr lang="sr-Latn-RS" dirty="0"/>
              <a:t>Opcija popune </a:t>
            </a:r>
          </a:p>
          <a:p>
            <a:pPr marL="0" indent="0">
              <a:buNone/>
            </a:pPr>
            <a:r>
              <a:rPr lang="sr-Latn-RS" b="1" dirty="0"/>
              <a:t>Transparency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209202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8140" y="3276600"/>
            <a:ext cx="25146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6248400"/>
            <a:ext cx="25908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Говорићемо 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Слојевима</a:t>
            </a:r>
          </a:p>
          <a:p>
            <a:r>
              <a:rPr lang="sr-Cyrl-RS" dirty="0"/>
              <a:t>Додавању и брисању слојева</a:t>
            </a:r>
          </a:p>
          <a:p>
            <a:r>
              <a:rPr lang="sr-Cyrl-RS" dirty="0"/>
              <a:t>Приказивању и скривању слојева</a:t>
            </a:r>
          </a:p>
          <a:p>
            <a:r>
              <a:rPr lang="sr-Cyrl-RS" dirty="0"/>
              <a:t>Подешавању непровидности</a:t>
            </a:r>
            <a:r>
              <a:rPr lang="sr-Latn-RS" dirty="0"/>
              <a:t> </a:t>
            </a:r>
            <a:r>
              <a:rPr lang="sr-Cyrl-RS" dirty="0"/>
              <a:t>и стапању слојева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6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Dodavanje novog sloja</a:t>
            </a:r>
            <a:r>
              <a:rPr lang="sr-Cyrl-RS" dirty="0"/>
              <a:t>- </a:t>
            </a:r>
            <a:r>
              <a:rPr lang="sr-Latn-RS" dirty="0"/>
              <a:t>3.</a:t>
            </a:r>
            <a:r>
              <a:rPr lang="sr-Cyrl-RS" dirty="0"/>
              <a:t> </a:t>
            </a:r>
            <a:r>
              <a:rPr lang="sr-Latn-RS" dirty="0"/>
              <a:t>način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 paleti slojeva izaberi prvo dugme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Daj ime sloju </a:t>
            </a:r>
            <a:r>
              <a:rPr lang="sr-Latn-RS" b="1" dirty="0"/>
              <a:t>Treći sloj</a:t>
            </a:r>
          </a:p>
          <a:p>
            <a:r>
              <a:rPr lang="sr-Latn-RS" dirty="0"/>
              <a:t>Opcija popune </a:t>
            </a:r>
          </a:p>
          <a:p>
            <a:pPr marL="0" indent="0">
              <a:buNone/>
            </a:pPr>
            <a:r>
              <a:rPr lang="sr-Latn-RS" b="1" dirty="0"/>
              <a:t>Background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5037"/>
            <a:ext cx="2876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7400" y="2531269"/>
            <a:ext cx="33293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66" y="3124200"/>
            <a:ext cx="360311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3653750"/>
            <a:ext cx="25146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49766" y="6096000"/>
            <a:ext cx="25908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99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Brisanje slojeva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Izaberi Treći sloj i obriši ga klikom na dugme X na paleti layers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1"/>
            <a:ext cx="5393496" cy="17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53335" y="3805194"/>
            <a:ext cx="332930" cy="38580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Prikazivanje i skrivanje slojeva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Ispred imena slojeva vide se dve </a:t>
            </a:r>
            <a:r>
              <a:rPr lang="sr-Latn-RS" b="1" dirty="0"/>
              <a:t>ikonice oko i lanac</a:t>
            </a:r>
          </a:p>
          <a:p>
            <a:r>
              <a:rPr lang="sr-Latn-RS" dirty="0"/>
              <a:t>Ako je ikonica oka ukljucena sloj je vidljiv</a:t>
            </a:r>
          </a:p>
          <a:p>
            <a:r>
              <a:rPr lang="sr-Latn-RS" b="1" dirty="0">
                <a:solidFill>
                  <a:srgbClr val="C00000"/>
                </a:solidFill>
              </a:rPr>
              <a:t>Zadatak</a:t>
            </a:r>
          </a:p>
          <a:p>
            <a:r>
              <a:rPr lang="sr-Latn-RS" b="1" dirty="0"/>
              <a:t>Isključi ikonicu oka ispred sloja pod nazivom Prvi sloj i Drugi sloj</a:t>
            </a:r>
            <a:r>
              <a:rPr lang="sr-Latn-RS" dirty="0"/>
              <a:t> da ih sakriješ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9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D9E1B7-7C1F-4FAD-82D7-FD825F602BF6}"/>
              </a:ext>
            </a:extLst>
          </p:cNvPr>
          <p:cNvGrpSpPr/>
          <p:nvPr/>
        </p:nvGrpSpPr>
        <p:grpSpPr>
          <a:xfrm>
            <a:off x="5170783" y="3653620"/>
            <a:ext cx="3973217" cy="3094651"/>
            <a:chOff x="4811840" y="3382348"/>
            <a:chExt cx="3973217" cy="3094651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D8D27691-D102-4329-81DB-824FB5060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840" y="3382348"/>
              <a:ext cx="3973217" cy="3094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819376" y="4468623"/>
              <a:ext cx="2928537" cy="46105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Zaključavanje slojeva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C00000"/>
                </a:solidFill>
              </a:rPr>
              <a:t>Zaključavanje sloja </a:t>
            </a:r>
            <a:r>
              <a:rPr lang="sr-Latn-RS" dirty="0"/>
              <a:t>možemo klikom na ikonicu četkice u delu Lock</a:t>
            </a:r>
          </a:p>
          <a:p>
            <a:r>
              <a:rPr lang="sr-Latn-RS" dirty="0"/>
              <a:t>Na taj način na sloju je nemoguće vršiti izmene njegovog sadržaja</a:t>
            </a:r>
            <a:endParaRPr lang="sr-Latn-RS" b="1" dirty="0"/>
          </a:p>
          <a:p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5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47" y="304800"/>
            <a:ext cx="8229600" cy="4525963"/>
          </a:xfrm>
        </p:spPr>
        <p:txBody>
          <a:bodyPr/>
          <a:lstStyle/>
          <a:p>
            <a:r>
              <a:rPr lang="sr-Latn-RS" dirty="0"/>
              <a:t>Sačuvaj sliku pomoću komande </a:t>
            </a:r>
            <a:r>
              <a:rPr lang="sr-Latn-RS" b="1" dirty="0">
                <a:solidFill>
                  <a:srgbClr val="FF0000"/>
                </a:solidFill>
              </a:rPr>
              <a:t>File - Save  </a:t>
            </a:r>
            <a:r>
              <a:rPr lang="sr-Latn-RS" dirty="0"/>
              <a:t>slika će biti sačuvana u gimpovom </a:t>
            </a:r>
            <a:r>
              <a:rPr lang="sr-Latn-RS" b="1" dirty="0">
                <a:solidFill>
                  <a:srgbClr val="FF0000"/>
                </a:solidFill>
              </a:rPr>
              <a:t>.xcf </a:t>
            </a:r>
            <a:r>
              <a:rPr lang="sr-Latn-RS" dirty="0"/>
              <a:t>formatu u kome su sačuvani svi slojevi</a:t>
            </a:r>
          </a:p>
          <a:p>
            <a:r>
              <a:rPr lang="sr-Latn-RS" dirty="0"/>
              <a:t>Ako želiš da dobiješ </a:t>
            </a:r>
            <a:r>
              <a:rPr lang="sr-Latn-RS" b="1" dirty="0">
                <a:solidFill>
                  <a:srgbClr val="FF0000"/>
                </a:solidFill>
              </a:rPr>
              <a:t>.jpg </a:t>
            </a:r>
            <a:r>
              <a:rPr lang="sr-Latn-RS" dirty="0"/>
              <a:t>format to ćeš uraditi pomoću </a:t>
            </a:r>
            <a:r>
              <a:rPr lang="sr-Latn-RS" b="1" dirty="0">
                <a:solidFill>
                  <a:srgbClr val="FF0000"/>
                </a:solidFill>
              </a:rPr>
              <a:t>File - Export As </a:t>
            </a:r>
            <a:r>
              <a:rPr lang="sr-Latn-RS" dirty="0"/>
              <a:t>i izaberi format </a:t>
            </a:r>
            <a:r>
              <a:rPr lang="sr-Latn-RS" b="1" dirty="0">
                <a:solidFill>
                  <a:srgbClr val="FF0000"/>
                </a:solidFill>
              </a:rPr>
              <a:t>.jpg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6860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2631" y="5789275"/>
            <a:ext cx="2691569" cy="2305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52863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85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Шта смо научили?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слојеви су делови слике који се користе при обради дигиталних слика за раздвајање њених елемената;</a:t>
            </a:r>
            <a:endParaRPr lang="sr-Latn-RS" dirty="0"/>
          </a:p>
          <a:p>
            <a:endParaRPr lang="ru-RU" dirty="0"/>
          </a:p>
          <a:p>
            <a:r>
              <a:rPr lang="ru-RU" dirty="0"/>
              <a:t>у програму Gimp 2 могуће је додавати или брисати слојеве, мењати им назив, чинити их видљивим или невидљивим, непровидним или провидним, повезивати их, закључавати, стапати и растеризовати;</a:t>
            </a:r>
            <a:endParaRPr lang="sr-Latn-RS" dirty="0"/>
          </a:p>
          <a:p>
            <a:endParaRPr lang="ru-RU" dirty="0"/>
          </a:p>
          <a:p>
            <a:r>
              <a:rPr lang="ru-RU" dirty="0"/>
              <a:t>сваки слој се може посебно уређивати, а све измене можеш да вршиш само на активном слоју;</a:t>
            </a:r>
            <a:br>
              <a:rPr lang="ru-RU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84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Питање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Када је вредност слоја Opacity 0%, да ли је слој непровидан или провидан? Означи тачан одговор:</a:t>
            </a:r>
          </a:p>
          <a:p>
            <a:r>
              <a:rPr lang="ru-RU" dirty="0"/>
              <a:t>A. провидан</a:t>
            </a:r>
            <a:br>
              <a:rPr lang="ru-RU" dirty="0"/>
            </a:br>
            <a:r>
              <a:rPr lang="ru-RU" dirty="0"/>
              <a:t>B. непровидан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9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који начин можемо да креирамо нови слој у програму Gimp 2? Означи све тачне одговоре: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/>
              <a:t>A. </a:t>
            </a:r>
            <a:r>
              <a:rPr lang="ru-RU" dirty="0"/>
              <a:t>кликом на </a:t>
            </a:r>
            <a:r>
              <a:rPr lang="en-US" dirty="0"/>
              <a:t>Layer → New Layer</a:t>
            </a:r>
            <a:endParaRPr lang="sr-Latn-RS" dirty="0"/>
          </a:p>
          <a:p>
            <a:r>
              <a:rPr lang="en-US" dirty="0"/>
              <a:t>B. Shift + Ctrl + L</a:t>
            </a:r>
            <a:endParaRPr lang="sr-Latn-RS" dirty="0"/>
          </a:p>
          <a:p>
            <a:r>
              <a:rPr lang="en-US" dirty="0"/>
              <a:t>C. Shift + Ctrl + N</a:t>
            </a:r>
            <a:endParaRPr lang="sr-Latn-RS"/>
          </a:p>
          <a:p>
            <a:r>
              <a:rPr lang="en-US"/>
              <a:t>D</a:t>
            </a:r>
            <a:r>
              <a:rPr lang="en-US" dirty="0"/>
              <a:t>. </a:t>
            </a:r>
            <a:r>
              <a:rPr lang="ru-RU" dirty="0"/>
              <a:t>кликом на прво дугме у дну палете </a:t>
            </a:r>
            <a:r>
              <a:rPr lang="en-US" dirty="0"/>
              <a:t>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91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Како се називају делови слике који се користе при обради дигиталних слика за одвајање њених елемената?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3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Слојеви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Слојеви су делови слике који се користе при обради дигиталних слика за одвајање њених елемената</a:t>
            </a:r>
            <a:endParaRPr lang="sr-Latn-RS" dirty="0"/>
          </a:p>
          <a:p>
            <a:r>
              <a:rPr lang="ru-RU" dirty="0"/>
              <a:t>Коришћењем слојева можеш да правиш слике из више делова, од којих се сваким делом може манипулисати без утицаја на било који други део слике. </a:t>
            </a:r>
            <a:endParaRPr lang="sr-Latn-RS" dirty="0"/>
          </a:p>
          <a:p>
            <a:r>
              <a:rPr lang="ru-RU" dirty="0"/>
              <a:t>Слојеви су сложени један на други. Доњи слој је позадина слике, а компоненте у првом плану слике се налазе изнад ње.</a:t>
            </a:r>
            <a:endParaRPr lang="sr-Cyrl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1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Картица </a:t>
            </a:r>
            <a:r>
              <a:rPr lang="en-US" b="1" dirty="0"/>
              <a:t>Layers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Картица </a:t>
            </a:r>
            <a:r>
              <a:rPr lang="en-US" b="1" dirty="0"/>
              <a:t>Layers</a:t>
            </a:r>
            <a:r>
              <a:rPr lang="en-US" dirty="0"/>
              <a:t> (</a:t>
            </a:r>
            <a:r>
              <a:rPr lang="ru-RU" dirty="0"/>
              <a:t>Слојеви) налази се у доњем десном делу прозора програма </a:t>
            </a:r>
            <a:r>
              <a:rPr lang="en-US" dirty="0"/>
              <a:t>Gimp 2.</a:t>
            </a:r>
          </a:p>
          <a:p>
            <a:r>
              <a:rPr lang="ru-RU" dirty="0"/>
              <a:t>У оквиру ње можеш да </a:t>
            </a:r>
            <a:endParaRPr lang="sr-Latn-RS" dirty="0"/>
          </a:p>
          <a:p>
            <a:r>
              <a:rPr lang="ru-RU" dirty="0"/>
              <a:t>креираш нове слојеве, </a:t>
            </a:r>
            <a:endParaRPr lang="sr-Latn-RS" dirty="0"/>
          </a:p>
          <a:p>
            <a:r>
              <a:rPr lang="ru-RU" dirty="0"/>
              <a:t>копираш или бришеш постојеће, </a:t>
            </a:r>
            <a:endParaRPr lang="sr-Latn-RS" dirty="0"/>
          </a:p>
          <a:p>
            <a:r>
              <a:rPr lang="ru-RU" dirty="0"/>
              <a:t>приказујеш их или сакриваш,</a:t>
            </a:r>
            <a:endParaRPr lang="sr-Latn-RS" dirty="0"/>
          </a:p>
          <a:p>
            <a:r>
              <a:rPr lang="ru-RU" dirty="0"/>
              <a:t> повезујеш, </a:t>
            </a:r>
            <a:endParaRPr lang="sr-Latn-RS" dirty="0"/>
          </a:p>
          <a:p>
            <a:r>
              <a:rPr lang="ru-RU" dirty="0"/>
              <a:t>мењаш им провидност или </a:t>
            </a:r>
            <a:endParaRPr lang="sr-Latn-RS" dirty="0"/>
          </a:p>
          <a:p>
            <a:r>
              <a:rPr lang="ru-RU" dirty="0"/>
              <a:t>бираш начин мешања</a:t>
            </a:r>
            <a:r>
              <a:rPr lang="sr-Latn-RS" dirty="0"/>
              <a:t> </a:t>
            </a:r>
            <a:r>
              <a:rPr lang="sr-Cyrl-RS" dirty="0"/>
              <a:t>слојева</a:t>
            </a:r>
            <a:r>
              <a:rPr lang="ru-RU" dirty="0"/>
              <a:t>.</a:t>
            </a:r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0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645943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Картица </a:t>
            </a:r>
            <a:r>
              <a:rPr lang="en-US" b="1" dirty="0"/>
              <a:t>Layers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Картица </a:t>
            </a:r>
            <a:r>
              <a:rPr lang="en-US" b="1" dirty="0"/>
              <a:t>Layers</a:t>
            </a:r>
            <a:r>
              <a:rPr lang="en-US" dirty="0"/>
              <a:t> </a:t>
            </a:r>
            <a:r>
              <a:rPr lang="ru-RU" dirty="0"/>
              <a:t>у програму </a:t>
            </a:r>
            <a:r>
              <a:rPr lang="en-US" dirty="0"/>
              <a:t>Gimp 2 </a:t>
            </a:r>
            <a:r>
              <a:rPr lang="ru-RU" dirty="0"/>
              <a:t>има следеће делове: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Начин мешања слојева (</a:t>
            </a:r>
            <a:r>
              <a:rPr lang="en-US" b="1" dirty="0">
                <a:solidFill>
                  <a:srgbClr val="FF0000"/>
                </a:solidFill>
              </a:rPr>
              <a:t>Mode),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0070C0"/>
                </a:solidFill>
              </a:rPr>
              <a:t>Непровидност (</a:t>
            </a:r>
            <a:r>
              <a:rPr lang="en-US" b="1" dirty="0">
                <a:solidFill>
                  <a:srgbClr val="0070C0"/>
                </a:solidFill>
              </a:rPr>
              <a:t>Opacity),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Закључавање слојева (</a:t>
            </a:r>
            <a:r>
              <a:rPr lang="en-US" b="1" dirty="0">
                <a:solidFill>
                  <a:srgbClr val="FF0000"/>
                </a:solidFill>
              </a:rPr>
              <a:t>Lock),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0070C0"/>
                </a:solidFill>
              </a:rPr>
              <a:t>Палета слојева,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Палета дугмића за рад са слојевима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5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6172199" cy="363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38118"/>
            <a:ext cx="28860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Честитка се састоји од 4 слоја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0" y="4800600"/>
            <a:ext cx="19812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Слојеви на палети </a:t>
            </a:r>
            <a:r>
              <a:rPr lang="en-US" dirty="0"/>
              <a:t>Layers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00" y="3462069"/>
            <a:ext cx="2809875" cy="1123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5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Sa sajta informatikausavaticu.weebly.com preuzmi slike za rad na času: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err="1"/>
              <a:t>Zimska</a:t>
            </a:r>
            <a:r>
              <a:rPr lang="en-US" b="1" dirty="0"/>
              <a:t> </a:t>
            </a:r>
            <a:r>
              <a:rPr lang="en-US" b="1" dirty="0" err="1"/>
              <a:t>idila</a:t>
            </a:r>
            <a:endParaRPr lang="pl-PL" b="1" dirty="0"/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SneskoBelic.png</a:t>
            </a:r>
          </a:p>
          <a:p>
            <a:pPr marL="0" indent="0">
              <a:buNone/>
            </a:pPr>
            <a:r>
              <a:rPr lang="sr-Latn-RS" dirty="0"/>
              <a:t>sačuvaj ih u svom folderu u Documentsu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458"/>
            <a:ext cx="8229600" cy="4866706"/>
          </a:xfrm>
        </p:spPr>
        <p:txBody>
          <a:bodyPr>
            <a:normAutofit/>
          </a:bodyPr>
          <a:lstStyle/>
          <a:p>
            <a:r>
              <a:rPr lang="en-US" dirty="0" err="1"/>
              <a:t>Pokreni</a:t>
            </a:r>
            <a:r>
              <a:rPr lang="en-US" dirty="0"/>
              <a:t> GIMP 2.10</a:t>
            </a:r>
            <a:endParaRPr lang="sr-Latn-RS" dirty="0"/>
          </a:p>
          <a:p>
            <a:r>
              <a:rPr lang="en-US" dirty="0" err="1"/>
              <a:t>Pomocu</a:t>
            </a:r>
            <a:r>
              <a:rPr lang="en-US" dirty="0"/>
              <a:t> </a:t>
            </a:r>
            <a:r>
              <a:rPr lang="en-US" dirty="0" err="1"/>
              <a:t>komande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File –Open </a:t>
            </a:r>
            <a:r>
              <a:rPr lang="en-US" dirty="0" err="1"/>
              <a:t>pokreni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Zimska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idila</a:t>
            </a:r>
            <a:endParaRPr lang="en-US" b="1" dirty="0">
              <a:solidFill>
                <a:srgbClr val="FF0000"/>
              </a:solidFill>
            </a:endParaRPr>
          </a:p>
          <a:p>
            <a:endParaRPr lang="sr-Latn-RS" sz="2000" dirty="0"/>
          </a:p>
          <a:p>
            <a:r>
              <a:rPr lang="en-US" dirty="0" err="1"/>
              <a:t>Pomocu</a:t>
            </a:r>
            <a:r>
              <a:rPr lang="en-US" dirty="0"/>
              <a:t> </a:t>
            </a:r>
            <a:r>
              <a:rPr lang="en-US" dirty="0" err="1"/>
              <a:t>komande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File –Save </a:t>
            </a:r>
            <a:r>
              <a:rPr lang="en-US" dirty="0" err="1"/>
              <a:t>daj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slici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Novogodisnja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cestitka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TvojeImePrezime.xcf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2438400" y="4551872"/>
            <a:ext cx="41148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Obrati</a:t>
            </a:r>
            <a:r>
              <a:rPr lang="en-US" dirty="0">
                <a:solidFill>
                  <a:srgbClr val="FFC000"/>
                </a:solidFill>
              </a:rPr>
              <a:t> pa</a:t>
            </a:r>
            <a:r>
              <a:rPr lang="sr-Latn-RS" dirty="0">
                <a:solidFill>
                  <a:srgbClr val="FFC000"/>
                </a:solidFill>
              </a:rPr>
              <a:t>ž</a:t>
            </a:r>
            <a:r>
              <a:rPr lang="en-US" dirty="0" err="1">
                <a:solidFill>
                  <a:srgbClr val="FFC000"/>
                </a:solidFill>
              </a:rPr>
              <a:t>nju</a:t>
            </a:r>
            <a:r>
              <a:rPr lang="en-US" dirty="0">
                <a:solidFill>
                  <a:srgbClr val="FFC000"/>
                </a:solidFill>
              </a:rPr>
              <a:t> da se </a:t>
            </a:r>
            <a:r>
              <a:rPr lang="en-US" dirty="0" err="1">
                <a:solidFill>
                  <a:srgbClr val="FFC000"/>
                </a:solidFill>
              </a:rPr>
              <a:t>slika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sr-Latn-RS" dirty="0" err="1">
                <a:solidFill>
                  <a:srgbClr val="FFC000"/>
                </a:solidFill>
              </a:rPr>
              <a:t>č</a:t>
            </a:r>
            <a:r>
              <a:rPr lang="en-US" dirty="0" err="1">
                <a:solidFill>
                  <a:srgbClr val="FFC000"/>
                </a:solidFill>
              </a:rPr>
              <a:t>uva</a:t>
            </a:r>
            <a:r>
              <a:rPr lang="en-US" dirty="0">
                <a:solidFill>
                  <a:srgbClr val="FFC000"/>
                </a:solidFill>
              </a:rPr>
              <a:t> u </a:t>
            </a:r>
            <a:r>
              <a:rPr lang="en-US" dirty="0" err="1">
                <a:solidFill>
                  <a:srgbClr val="FFC000"/>
                </a:solidFill>
              </a:rPr>
              <a:t>gimpovom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formatu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XCF</a:t>
            </a:r>
          </a:p>
        </p:txBody>
      </p:sp>
    </p:spTree>
    <p:extLst>
      <p:ext uri="{BB962C8B-B14F-4D97-AF65-F5344CB8AC3E}">
        <p14:creationId xmlns:p14="http://schemas.microsoft.com/office/powerpoint/2010/main" val="129611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/>
              <a:t>Dodavanje</a:t>
            </a:r>
            <a:r>
              <a:rPr lang="sr-Latn-RS" dirty="0"/>
              <a:t> </a:t>
            </a:r>
            <a:r>
              <a:rPr lang="en-US" dirty="0" err="1"/>
              <a:t>teksta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143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err="1"/>
              <a:t>Izaberi</a:t>
            </a:r>
            <a:r>
              <a:rPr lang="en-US" dirty="0"/>
              <a:t> </a:t>
            </a:r>
            <a:r>
              <a:rPr lang="en-US" dirty="0" err="1"/>
              <a:t>komandu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Text Tool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			 </a:t>
            </a:r>
            <a:r>
              <a:rPr lang="en-US" dirty="0"/>
              <a:t>(</a:t>
            </a:r>
            <a:r>
              <a:rPr lang="en-US" dirty="0" err="1"/>
              <a:t>precica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tastature</a:t>
            </a:r>
            <a:r>
              <a:rPr lang="en-US" dirty="0"/>
              <a:t> </a:t>
            </a:r>
            <a:r>
              <a:rPr lang="en-US" sz="4100" b="1" dirty="0">
                <a:solidFill>
                  <a:srgbClr val="0070C0"/>
                </a:solidFill>
              </a:rPr>
              <a:t>T</a:t>
            </a:r>
            <a:r>
              <a:rPr lang="en-US" dirty="0"/>
              <a:t>)</a:t>
            </a:r>
          </a:p>
          <a:p>
            <a:r>
              <a:rPr lang="en-US" dirty="0"/>
              <a:t>Na </a:t>
            </a:r>
            <a:r>
              <a:rPr lang="en-US" dirty="0" err="1"/>
              <a:t>traci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opcijama</a:t>
            </a:r>
            <a:r>
              <a:rPr lang="en-US" dirty="0"/>
              <a:t> </a:t>
            </a:r>
            <a:r>
              <a:rPr lang="en-US" dirty="0" err="1"/>
              <a:t>izaberi</a:t>
            </a:r>
            <a:r>
              <a:rPr lang="en-US" dirty="0"/>
              <a:t> </a:t>
            </a:r>
            <a:r>
              <a:rPr lang="sr-Latn-RS" dirty="0"/>
              <a:t>crvena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</a:t>
            </a:r>
            <a:r>
              <a:rPr lang="en-US" dirty="0" err="1"/>
              <a:t>velicine</a:t>
            </a:r>
            <a:r>
              <a:rPr lang="en-US" dirty="0"/>
              <a:t> </a:t>
            </a:r>
            <a:r>
              <a:rPr lang="sr-Latn-RS" dirty="0"/>
              <a:t>6</a:t>
            </a:r>
            <a:r>
              <a:rPr lang="en-US" dirty="0"/>
              <a:t>0</a:t>
            </a:r>
          </a:p>
          <a:p>
            <a:r>
              <a:rPr lang="en-US" dirty="0" err="1"/>
              <a:t>Klikni</a:t>
            </a:r>
            <a:r>
              <a:rPr lang="en-US" dirty="0"/>
              <a:t> u </a:t>
            </a:r>
            <a:r>
              <a:rPr lang="en-US" dirty="0" err="1"/>
              <a:t>gornji</a:t>
            </a:r>
            <a:r>
              <a:rPr lang="en-US" dirty="0"/>
              <a:t> </a:t>
            </a:r>
            <a:r>
              <a:rPr lang="en-US" dirty="0" err="1"/>
              <a:t>levi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 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ukucaj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ru-RU" b="1" dirty="0">
                <a:solidFill>
                  <a:srgbClr val="C00000"/>
                </a:solidFill>
              </a:rPr>
              <a:t>Срећна Нова година!!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80" y="1143000"/>
            <a:ext cx="609600" cy="7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79029"/>
            <a:ext cx="4726180" cy="275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61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857</Words>
  <Application>Microsoft Office PowerPoint</Application>
  <PresentationFormat>On-screen Show (4:3)</PresentationFormat>
  <Paragraphs>165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Rad sa slojevima</vt:lpstr>
      <vt:lpstr>Говорићемо о</vt:lpstr>
      <vt:lpstr>Слојеви</vt:lpstr>
      <vt:lpstr>Картица Layers </vt:lpstr>
      <vt:lpstr>Картица Layers </vt:lpstr>
      <vt:lpstr>Честитка се састоји од 4 слоја</vt:lpstr>
      <vt:lpstr>Uradi</vt:lpstr>
      <vt:lpstr>Uradi</vt:lpstr>
      <vt:lpstr>Dodavanje teksta</vt:lpstr>
      <vt:lpstr>Premeštanje teksta</vt:lpstr>
      <vt:lpstr>Izaberi žutu boju</vt:lpstr>
      <vt:lpstr>Uredjivanje teksta</vt:lpstr>
      <vt:lpstr>Dodavanje još jednog sloja teksta</vt:lpstr>
      <vt:lpstr>Dodavanje novih slika</vt:lpstr>
      <vt:lpstr>Promena redosleda slojeva i  promena imena sloja</vt:lpstr>
      <vt:lpstr>Podešavanje neprovidnosti slojeva</vt:lpstr>
      <vt:lpstr>Podešavanje neprovidnosti slojeva</vt:lpstr>
      <vt:lpstr>Dodavanje novog sloja- 1 način</vt:lpstr>
      <vt:lpstr>Dodavanje novog sloja- 2. način</vt:lpstr>
      <vt:lpstr>Dodavanje novog sloja- 3. način</vt:lpstr>
      <vt:lpstr>Brisanje slojeva </vt:lpstr>
      <vt:lpstr>Prikazivanje i skrivanje slojeva</vt:lpstr>
      <vt:lpstr>Zaključavanje slojeva</vt:lpstr>
      <vt:lpstr>PowerPoint Presentation</vt:lpstr>
      <vt:lpstr>Шта смо научили?</vt:lpstr>
      <vt:lpstr>Питање 1.</vt:lpstr>
      <vt:lpstr>На који начин можемо да креирамо нови слој у програму Gimp 2? Означи све тачне одговоре: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Bogy</dc:creator>
  <cp:lastModifiedBy>Violeta</cp:lastModifiedBy>
  <cp:revision>39</cp:revision>
  <dcterms:created xsi:type="dcterms:W3CDTF">2006-08-16T00:00:00Z</dcterms:created>
  <dcterms:modified xsi:type="dcterms:W3CDTF">2023-10-18T11:30:55Z</dcterms:modified>
</cp:coreProperties>
</file>