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64" r:id="rId6"/>
    <p:sldId id="259" r:id="rId7"/>
    <p:sldId id="256" r:id="rId8"/>
    <p:sldId id="260" r:id="rId9"/>
    <p:sldId id="261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86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84061-2998-4051-8B9A-4D549EC85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42D21-5103-4FA7-824B-4E539CB21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437A4-3B79-4D0E-BFCF-C223310E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A99C1-F410-4237-93EE-D57B37CC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56A6B-75AC-4030-9920-8A938DF4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356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B6EF-C733-402F-923B-FC68BF25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BDC45-EC85-46A4-BA87-F3BEE375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56DFF-D7DC-4DAD-BEF0-0F336A19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BEDEE-1E46-43E9-BCFC-1A5636B48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A9243-0881-4747-A447-9CD4C05C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597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840F2-B65C-4D96-ACBD-A6B28DA7D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94E26-8A09-4477-8151-898639B23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14D6C-541C-42AB-8D17-6F0C33F30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A4F7F-3B54-4EBB-A502-62DAE060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09233-A84D-49FA-88C7-B164414A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960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D2166-32CE-4B05-98E1-7F4C62F2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3EED0-85F8-48BA-8134-707AB5CD3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8E8A1-EC4C-4850-A4C1-44035E0D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AEF8C-5969-4C3F-9CD0-17B2C07E3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5E4FE-8977-43BB-99D9-2A9E10D6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935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2037-D319-4E20-A37C-5A2E3B1B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D1C5F-DB6D-4DBB-A995-4A0F12DA9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C9E8A-A451-416F-8E2B-A85C75AD3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A1D03-B219-4A9A-BE81-22DB0537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CE32A-AA57-4EFE-8A9A-36331B13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152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EE09-F5FD-449B-A089-F8D6ACEE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7E3CF-9E22-4A94-B6A6-F9F742C1B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AF609-97AD-4C10-A51F-07A92D0C3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B2BAB-A9AD-4DB3-AE19-10BCE558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0B874-1DCB-4A8C-B588-741FA13F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5FCF6-D88A-4F36-BD01-4876A1D1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3753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F6058-E031-48FB-BC61-ABBB0F2CC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CF153-4A8D-4015-A412-8BC2B4F4C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7DDCC-EDF4-439C-B4B5-602D4EA9C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B19930-DC53-4AAB-A001-77C4E1CEB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7E4C3-7017-4604-AB4C-086791527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A6A9C-6FFF-40A4-A667-B00EB673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0590B7-0E7D-4B9F-96BE-2635CD4B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05DDCE-F5AC-4803-A900-74DA62DE1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108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CC327-2664-4513-9EB4-775D77FCE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E353C-E29A-4E47-A914-0EAF6DB68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1B64F7-354E-427F-A140-DAB6A140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1B784-7C92-4895-9FDF-616DBF0D1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420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7656D-C610-4ACC-A097-8C7525E1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C5AC5-E484-476A-88BC-2C78A759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F5FC8-A42A-4987-B693-120CD574F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97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8DAA8-D285-4A95-8BBD-7EDE54341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0F12-B2E0-4F3A-A650-3ACF3F729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C0F9A-8E7B-48FA-85E5-BAFAF0B5C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A54AA-07FB-43B9-962A-E73D7983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F625B-7153-4B4F-B746-7E629755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2BEAF-D952-4815-801E-974C10E0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7834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45C8E-66CB-4630-9C55-A7E1794C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2F80A5-A8BC-4F39-A08B-A8BC04849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1BADB-AAEA-4C49-972C-3E98BDF86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8909A-EC5A-42A4-A181-C70B09D0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8EAEC-BBAE-4FD2-87AB-D5B780563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8DA82-55D9-452C-B446-AFD07C96D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9517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22B396-B57F-4AC5-9477-BE99BBAB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A52BE-D1BA-408A-9364-19A74CF48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F84D0-4160-484F-953D-EEC7C8095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D826-C336-478A-BC96-436955D1AF79}" type="datetimeFigureOut">
              <a:rPr lang="sr-Latn-RS" smtClean="0"/>
              <a:t>17.10.2023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E8967-F5CE-4F8A-BD62-0B90AC6D3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FC887-6250-43E4-B85F-9CE9C6BBC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6AFF5-869C-42C3-A095-11A26E3660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0105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B7232D-98C7-46BC-A54F-C42F8FE82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Рад са текстом – уметање и форматирање табеле</a:t>
            </a:r>
            <a:endParaRPr lang="sr-Latn-R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C13EB57-C035-4CA4-B378-18DC78B4B9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865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E7D0-D8EA-4B3F-946B-E6AB7591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Табела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FE093-91B7-4F10-8150-48AF801F7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Табела је дводимензионална мрежа која се састоји од колона и редова.</a:t>
            </a:r>
          </a:p>
          <a:p>
            <a:r>
              <a:rPr lang="ru-RU" b="1" dirty="0"/>
              <a:t>У пресеку колона и редова налазе се </a:t>
            </a:r>
            <a:r>
              <a:rPr lang="ru-RU" b="1" dirty="0">
                <a:solidFill>
                  <a:srgbClr val="FF0000"/>
                </a:solidFill>
              </a:rPr>
              <a:t>ћелије</a:t>
            </a:r>
            <a:r>
              <a:rPr lang="ru-RU" dirty="0"/>
              <a:t>, у које постављамо било какав садржај (текст, слику или други објекат). </a:t>
            </a:r>
            <a:endParaRPr lang="en-US" dirty="0"/>
          </a:p>
          <a:p>
            <a:r>
              <a:rPr lang="ru-RU" dirty="0"/>
              <a:t>Садржај уносимо понашајући се као</a:t>
            </a:r>
            <a:r>
              <a:rPr lang="en-US" dirty="0"/>
              <a:t> </a:t>
            </a:r>
            <a:r>
              <a:rPr lang="ru-RU" dirty="0"/>
              <a:t>да су ћелије мали документи – скоро сва правила едитовања и форматирања текста која важе за читав текстуални документ – важе и за ћелију.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9699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3586-213D-40A1-BB7E-EFDAFCE6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BBED0-6284-4AC6-A3A2-35967A319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B7D800-EFE7-4526-9321-272E0C888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68" y="1690688"/>
            <a:ext cx="10710732" cy="357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2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C8FA4-620B-402C-A98D-B1F497DB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Форматирање табеле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5105-6400-4155-9032-CB0C8AB38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Форматирање табеле подразумева мењање изгледа постојеће табеле.</a:t>
            </a:r>
          </a:p>
          <a:p>
            <a:r>
              <a:rPr lang="sr-Cyrl-RS" dirty="0"/>
              <a:t>Да би форматирање било могуће, неопходно је кликнути у постојећу табелу. У менију ће се појавити две нове картице – </a:t>
            </a:r>
            <a:r>
              <a:rPr lang="sr-Latn-RS" sz="3600" i="1" dirty="0">
                <a:solidFill>
                  <a:srgbClr val="C00000"/>
                </a:solidFill>
              </a:rPr>
              <a:t>Design </a:t>
            </a:r>
            <a:r>
              <a:rPr lang="sr-Cyrl-RS" sz="3600" dirty="0">
                <a:solidFill>
                  <a:srgbClr val="C00000"/>
                </a:solidFill>
              </a:rPr>
              <a:t>и </a:t>
            </a:r>
            <a:r>
              <a:rPr lang="sr-Latn-RS" sz="3600" i="1" dirty="0">
                <a:solidFill>
                  <a:srgbClr val="C00000"/>
                </a:solidFill>
              </a:rPr>
              <a:t>Layout</a:t>
            </a:r>
            <a:r>
              <a:rPr lang="sr-Latn-RS" dirty="0"/>
              <a:t>.</a:t>
            </a:r>
          </a:p>
          <a:p>
            <a:r>
              <a:rPr lang="sr-Cyrl-RS" dirty="0"/>
              <a:t>У картици </a:t>
            </a:r>
            <a:r>
              <a:rPr lang="sr-Latn-RS" b="1" i="1" dirty="0"/>
              <a:t>Design</a:t>
            </a:r>
            <a:r>
              <a:rPr lang="sr-Latn-RS" i="1" dirty="0"/>
              <a:t> </a:t>
            </a:r>
            <a:r>
              <a:rPr lang="sr-Cyrl-RS" dirty="0"/>
              <a:t>налазе се опције за визуелну презентацију табеле (боја ћелија, оквира, унапред дефинисани стилови итд.).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2165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7356E-1CDA-475B-8220-BF1EAC0B5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70"/>
          </a:xfrm>
        </p:spPr>
        <p:txBody>
          <a:bodyPr/>
          <a:lstStyle/>
          <a:p>
            <a:r>
              <a:rPr lang="sr-Cyrl-RS" b="1" dirty="0"/>
              <a:t>Уметање табеле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5AF8-8998-4F37-91E5-31E9FED9B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129"/>
            <a:ext cx="10515600" cy="4911834"/>
          </a:xfrm>
        </p:spPr>
        <p:txBody>
          <a:bodyPr/>
          <a:lstStyle/>
          <a:p>
            <a:r>
              <a:rPr lang="ru-RU" dirty="0"/>
              <a:t>Табелу креирамо тако што се позиционирамо (кликнемо мишем) на жељено место у текстуалном документу и одаберемо опцију </a:t>
            </a:r>
            <a:r>
              <a:rPr lang="ru-RU" b="1" i="1" dirty="0"/>
              <a:t>Insert → Table → Insert Table</a:t>
            </a:r>
            <a:r>
              <a:rPr lang="ru-RU" dirty="0"/>
              <a:t>.</a:t>
            </a: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EFAA53-EF25-4CAE-B819-D2938D029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950" y="2155379"/>
            <a:ext cx="2825661" cy="46152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50D9EB-6F97-4483-830D-A967DF0A2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079" y="2849019"/>
            <a:ext cx="3539973" cy="392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4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4624B54-ECF9-4DE0-A9D8-0DD331E4A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7" y="3118853"/>
            <a:ext cx="11636679" cy="37391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A514E1-8800-459B-B43E-EF39DB639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748"/>
          </a:xfrm>
        </p:spPr>
        <p:txBody>
          <a:bodyPr>
            <a:normAutofit fontScale="90000"/>
          </a:bodyPr>
          <a:lstStyle/>
          <a:p>
            <a:r>
              <a:rPr lang="sr-Cyrl-RS" sz="3600" dirty="0"/>
              <a:t>Посебно корисне опције</a:t>
            </a:r>
            <a:r>
              <a:rPr lang="en-US" sz="3600" dirty="0"/>
              <a:t> </a:t>
            </a:r>
            <a:r>
              <a:rPr lang="sr-Cyrl-RS" sz="3600" dirty="0"/>
              <a:t>налазе се у картици </a:t>
            </a:r>
            <a:r>
              <a:rPr lang="sr-Latn-RS" sz="3600" b="1" i="1" dirty="0"/>
              <a:t>Layout</a:t>
            </a:r>
            <a:r>
              <a:rPr lang="sr-Latn-RS" sz="3600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14B9E-A13F-42A9-9363-B149B613E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901874"/>
            <a:ext cx="11636679" cy="52750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sz="2400" dirty="0"/>
              <a:t>додавање редова и колона;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sr-Cyrl-RS" sz="2400" dirty="0"/>
              <a:t>Брисање ћелија, редова,  колона и табела;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sr-Cyrl-RS" sz="2400" dirty="0"/>
              <a:t>спајање ћелија;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400" dirty="0"/>
              <a:t>дељење ћелија;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400" dirty="0"/>
              <a:t>дефинисање висине (енгл. </a:t>
            </a:r>
            <a:r>
              <a:rPr lang="sr-Latn-RS" sz="2400" i="1" dirty="0"/>
              <a:t>Height</a:t>
            </a:r>
            <a:r>
              <a:rPr lang="sr-Latn-RS" sz="2400" dirty="0"/>
              <a:t>) </a:t>
            </a:r>
            <a:r>
              <a:rPr lang="sr-Cyrl-RS" sz="2400" dirty="0"/>
              <a:t>и ширине (енгл. </a:t>
            </a:r>
            <a:r>
              <a:rPr lang="sr-Latn-RS" sz="2400" i="1" dirty="0"/>
              <a:t>Width</a:t>
            </a:r>
            <a:r>
              <a:rPr lang="sr-Latn-RS" sz="2400" dirty="0"/>
              <a:t>) </a:t>
            </a:r>
            <a:r>
              <a:rPr lang="sr-Cyrl-RS" sz="2400" dirty="0"/>
              <a:t>ћелија;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400" dirty="0"/>
              <a:t>одређивање положаја текста у ћелији;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400" dirty="0"/>
              <a:t>усмерење текста.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6897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35AFA-1B54-44A8-BE18-8FEA98868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AA49D-9D3B-403D-ACFA-8A242957EE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84549E-C8FD-42DB-86DD-FC10F2139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2952750"/>
            <a:ext cx="952500" cy="952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3325CC-538C-49F8-B04A-5810FA05C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551" y="-262150"/>
            <a:ext cx="10159374" cy="770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3C67D-F2E5-44A1-9220-E94DACDF2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895"/>
            <a:ext cx="10515600" cy="5455068"/>
          </a:xfrm>
        </p:spPr>
        <p:txBody>
          <a:bodyPr>
            <a:normAutofit fontScale="92500"/>
          </a:bodyPr>
          <a:lstStyle/>
          <a:p>
            <a:r>
              <a:rPr lang="en-US" sz="3600" dirty="0">
                <a:effectLst/>
              </a:rPr>
              <a:t>U </a:t>
            </a:r>
            <a:r>
              <a:rPr lang="sr-Cyrl-RS" sz="3600" dirty="0">
                <a:effectLst/>
              </a:rPr>
              <a:t>табелу је могуће уметнути слику. Довољно је да кликнемо у ћелију у коју желимо да поставимо слику и одаберемо опцију</a:t>
            </a:r>
            <a:endParaRPr lang="en-US" sz="3600" dirty="0">
              <a:effectLst/>
            </a:endParaRPr>
          </a:p>
          <a:p>
            <a:pPr marL="0" indent="0">
              <a:buNone/>
            </a:pPr>
            <a:r>
              <a:rPr lang="sr-Cyrl-RS" sz="3600" dirty="0">
                <a:effectLst/>
              </a:rPr>
              <a:t> </a:t>
            </a:r>
            <a:r>
              <a:rPr lang="sr-Latn-RS" sz="3600" b="1" i="1" dirty="0">
                <a:solidFill>
                  <a:srgbClr val="FF0000"/>
                </a:solidFill>
                <a:effectLst/>
              </a:rPr>
              <a:t>Insert → Picture → </a:t>
            </a:r>
            <a:r>
              <a:rPr lang="sr-Cyrl-RS" sz="3600" b="1" i="1" dirty="0">
                <a:solidFill>
                  <a:srgbClr val="FF0000"/>
                </a:solidFill>
                <a:effectLst/>
              </a:rPr>
              <a:t>о</a:t>
            </a:r>
            <a:r>
              <a:rPr lang="sr-Latn-RS" sz="3600" b="1" i="1" dirty="0">
                <a:solidFill>
                  <a:srgbClr val="FF0000"/>
                </a:solidFill>
                <a:effectLst/>
              </a:rPr>
              <a:t>g</a:t>
            </a:r>
            <a:r>
              <a:rPr lang="sr-Cyrl-RS" sz="3600" b="1" i="1" dirty="0">
                <a:solidFill>
                  <a:srgbClr val="FF0000"/>
                </a:solidFill>
                <a:effectLst/>
              </a:rPr>
              <a:t>абир</a:t>
            </a:r>
            <a:r>
              <a:rPr lang="en-US" sz="3600" b="1" i="1" dirty="0">
                <a:solidFill>
                  <a:srgbClr val="FF0000"/>
                </a:solidFill>
                <a:effectLst/>
              </a:rPr>
              <a:t> </a:t>
            </a:r>
            <a:r>
              <a:rPr lang="sr-Cyrl-RS" sz="3600" b="1" i="1" dirty="0">
                <a:solidFill>
                  <a:srgbClr val="FF0000"/>
                </a:solidFill>
                <a:effectLst/>
              </a:rPr>
              <a:t>слике → </a:t>
            </a:r>
            <a:r>
              <a:rPr lang="sr-Latn-RS" sz="3600" b="1" i="1" dirty="0">
                <a:solidFill>
                  <a:srgbClr val="FF0000"/>
                </a:solidFill>
                <a:effectLst/>
              </a:rPr>
              <a:t>Insert</a:t>
            </a:r>
            <a:endParaRPr lang="en-US" sz="3600" dirty="0">
              <a:effectLst/>
            </a:endParaRPr>
          </a:p>
          <a:p>
            <a:pPr marL="0" indent="0">
              <a:buNone/>
            </a:pPr>
            <a:r>
              <a:rPr lang="sr-Cyrl-RS" sz="3600" dirty="0">
                <a:effectLst/>
              </a:rPr>
              <a:t>Слика се умеће у ћелију табеле на исти начин на који се умеће у текстуални документ.</a:t>
            </a:r>
          </a:p>
          <a:p>
            <a:r>
              <a:rPr lang="sr-Cyrl-RS" sz="3600" dirty="0">
                <a:effectLst/>
              </a:rPr>
              <a:t>Поред слике, у табелу се може уметнути и симбол. Потребно је да се позиционирамо тамо где желимо да уметнемо симбол и одаберемо опцију </a:t>
            </a:r>
            <a:r>
              <a:rPr lang="sr-Latn-RS" sz="3600" b="1" i="1" dirty="0">
                <a:solidFill>
                  <a:srgbClr val="FF0000"/>
                </a:solidFill>
                <a:effectLst/>
              </a:rPr>
              <a:t>Insert → Symbol → More Symbols → </a:t>
            </a:r>
            <a:r>
              <a:rPr lang="sr-Cyrl-RS" sz="3600" b="1" i="1" dirty="0">
                <a:solidFill>
                  <a:srgbClr val="FF0000"/>
                </a:solidFill>
                <a:effectLst/>
              </a:rPr>
              <a:t>о</a:t>
            </a:r>
            <a:r>
              <a:rPr lang="sr-Latn-RS" sz="3600" b="1" i="1" dirty="0">
                <a:solidFill>
                  <a:srgbClr val="FF0000"/>
                </a:solidFill>
                <a:effectLst/>
              </a:rPr>
              <a:t>g</a:t>
            </a:r>
            <a:r>
              <a:rPr lang="sr-Cyrl-RS" sz="3600" b="1" i="1" dirty="0">
                <a:solidFill>
                  <a:srgbClr val="FF0000"/>
                </a:solidFill>
                <a:effectLst/>
              </a:rPr>
              <a:t>абир симбола → </a:t>
            </a:r>
            <a:r>
              <a:rPr lang="sr-Latn-RS" sz="3600" b="1" i="1" dirty="0">
                <a:solidFill>
                  <a:srgbClr val="FF0000"/>
                </a:solidFill>
                <a:effectLst/>
              </a:rPr>
              <a:t>Insert</a:t>
            </a:r>
            <a:r>
              <a:rPr lang="sr-Latn-RS" sz="3600" dirty="0">
                <a:effectLst/>
              </a:rPr>
              <a:t>. </a:t>
            </a:r>
            <a:br>
              <a:rPr lang="sr-Latn-RS" dirty="0">
                <a:effectLst/>
              </a:rPr>
            </a:br>
            <a:endParaRPr lang="sr-Latn-RS" dirty="0">
              <a:effectLst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6563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AC61-50FA-4634-8C16-D0BF5B57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57B38-628F-48CB-85A7-82599E90C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7E8120-A8EF-4DFF-B006-6286063DD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6" y="365125"/>
            <a:ext cx="11268612" cy="569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46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135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Рад са текстом – уметање и форматирање табеле</vt:lpstr>
      <vt:lpstr>Табела</vt:lpstr>
      <vt:lpstr>PowerPoint Presentation</vt:lpstr>
      <vt:lpstr>Форматирање табеле</vt:lpstr>
      <vt:lpstr>Уметање табеле</vt:lpstr>
      <vt:lpstr>Посебно корисне опције налазе се у картици Layout: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Violeta</dc:creator>
  <cp:lastModifiedBy>Violeta</cp:lastModifiedBy>
  <cp:revision>10</cp:revision>
  <dcterms:created xsi:type="dcterms:W3CDTF">2022-10-19T06:44:32Z</dcterms:created>
  <dcterms:modified xsi:type="dcterms:W3CDTF">2023-10-17T09:55:21Z</dcterms:modified>
</cp:coreProperties>
</file>