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59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AC858-38EA-4FBF-8404-C031BBC7428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DA05D-DB39-40C4-BA51-A4156EB2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1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DA05D-DB39-40C4-BA51-A4156EB285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5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ФОРМУЛЕ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1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Копирање формула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80380"/>
            <a:ext cx="8001000" cy="4525963"/>
          </a:xfrm>
        </p:spPr>
        <p:txBody>
          <a:bodyPr>
            <a:normAutofit fontScale="92500" lnSpcReduction="20000"/>
          </a:bodyPr>
          <a:lstStyle/>
          <a:p>
            <a:r>
              <a:rPr lang="sr-Cyrl-RS" b="1" dirty="0"/>
              <a:t>Обриши формуле </a:t>
            </a:r>
            <a:r>
              <a:rPr lang="sr-Cyrl-RS" dirty="0"/>
              <a:t>које си малопре унео од </a:t>
            </a:r>
            <a:r>
              <a:rPr lang="sr-Cyrl-RS" b="1" dirty="0"/>
              <a:t>Б3 до Ц6</a:t>
            </a:r>
          </a:p>
          <a:p>
            <a:r>
              <a:rPr lang="ru-RU" dirty="0"/>
              <a:t>Формулу уписану у ћелију </a:t>
            </a:r>
            <a:r>
              <a:rPr lang="en-US" b="1" dirty="0"/>
              <a:t>B2</a:t>
            </a:r>
            <a:r>
              <a:rPr lang="en-US" dirty="0"/>
              <a:t> </a:t>
            </a:r>
            <a:r>
              <a:rPr lang="ru-RU" b="1" dirty="0">
                <a:solidFill>
                  <a:srgbClr val="FF0000"/>
                </a:solidFill>
              </a:rPr>
              <a:t>развлачењем оквира ископирај</a:t>
            </a:r>
            <a:r>
              <a:rPr lang="ru-RU" dirty="0"/>
              <a:t> у ћелије од </a:t>
            </a:r>
            <a:r>
              <a:rPr lang="en-US" b="1" dirty="0"/>
              <a:t>B3 </a:t>
            </a:r>
            <a:r>
              <a:rPr lang="ru-RU" b="1" dirty="0"/>
              <a:t>до </a:t>
            </a:r>
            <a:r>
              <a:rPr lang="en-US" b="1" dirty="0"/>
              <a:t>B6 </a:t>
            </a:r>
            <a:r>
              <a:rPr lang="en-US" dirty="0"/>
              <a:t>(B3:B6) </a:t>
            </a:r>
            <a:r>
              <a:rPr lang="ru-RU" dirty="0"/>
              <a:t>и анализирај њихов садржај.</a:t>
            </a:r>
          </a:p>
          <a:p>
            <a:r>
              <a:rPr lang="ru-RU" b="1" dirty="0"/>
              <a:t>Формулу уписану у ћелију </a:t>
            </a:r>
            <a:r>
              <a:rPr lang="en-US" b="1" dirty="0"/>
              <a:t>C2 </a:t>
            </a:r>
            <a:r>
              <a:rPr lang="ru-RU" b="1" dirty="0">
                <a:solidFill>
                  <a:srgbClr val="FF0000"/>
                </a:solidFill>
              </a:rPr>
              <a:t>развлачењем оквира </a:t>
            </a:r>
            <a:r>
              <a:rPr lang="ru-RU" dirty="0"/>
              <a:t>ископирај у ћелије од </a:t>
            </a:r>
            <a:r>
              <a:rPr lang="en-US" b="1" dirty="0"/>
              <a:t>C3 </a:t>
            </a:r>
            <a:r>
              <a:rPr lang="ru-RU" b="1" dirty="0"/>
              <a:t>до </a:t>
            </a:r>
            <a:r>
              <a:rPr lang="en-US" b="1" dirty="0"/>
              <a:t>C6 </a:t>
            </a:r>
            <a:r>
              <a:rPr lang="en-US" dirty="0"/>
              <a:t>(C3:C6) </a:t>
            </a:r>
            <a:r>
              <a:rPr lang="ru-RU" dirty="0"/>
              <a:t>и анализирај њихов садржај.</a:t>
            </a:r>
          </a:p>
          <a:p>
            <a:r>
              <a:rPr lang="ru-RU" dirty="0"/>
              <a:t>Сачувај радну табелу.</a:t>
            </a:r>
          </a:p>
          <a:p>
            <a:r>
              <a:rPr lang="ru-RU" dirty="0"/>
              <a:t>Како тумачиш чињеницу да је вредност у ћелијама </a:t>
            </a:r>
            <a:r>
              <a:rPr lang="en-US" dirty="0"/>
              <a:t>C3:C6 </a:t>
            </a:r>
            <a:r>
              <a:rPr lang="ru-RU" dirty="0"/>
              <a:t>нула? Објасни.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4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Релативне и апсолутне адресе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   Адресе ћелија наведене у формулама које смо копирали у претходном задатку (</a:t>
            </a:r>
            <a:r>
              <a:rPr lang="ru-RU" b="1" dirty="0"/>
              <a:t>А2, B2</a:t>
            </a:r>
            <a:r>
              <a:rPr lang="ru-RU" dirty="0"/>
              <a:t> и </a:t>
            </a:r>
            <a:r>
              <a:rPr lang="ru-RU" b="1" dirty="0"/>
              <a:t>C2</a:t>
            </a:r>
            <a:r>
              <a:rPr lang="ru-RU" dirty="0"/>
              <a:t>) називамо </a:t>
            </a:r>
            <a:r>
              <a:rPr lang="ru-RU" b="1" dirty="0">
                <a:solidFill>
                  <a:srgbClr val="FF0000"/>
                </a:solidFill>
              </a:rPr>
              <a:t>релативним адресама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Релативне адресе мењају се приликом копирања формуле у друге ћелије тако што се ознака колоне односно реда мења за одговарајући број места у табели, при чему програм води рачуна о правцу и смеру копирања. </a:t>
            </a:r>
            <a:endParaRPr lang="en-US" dirty="0"/>
          </a:p>
          <a:p>
            <a:r>
              <a:rPr lang="ru-RU" dirty="0"/>
              <a:t>Отуда садржај ћелије </a:t>
            </a:r>
            <a:r>
              <a:rPr lang="ru-RU" b="1" dirty="0"/>
              <a:t>B3 (=A3*A3)</a:t>
            </a:r>
            <a:r>
              <a:rPr lang="ru-RU" dirty="0"/>
              <a:t> није идентичан садржају ћелије </a:t>
            </a:r>
            <a:r>
              <a:rPr lang="ru-RU" b="1" dirty="0"/>
              <a:t>B2 (=A2*A2)</a:t>
            </a:r>
            <a:r>
              <a:rPr lang="ru-RU" dirty="0"/>
              <a:t> нити садржају ћелије </a:t>
            </a:r>
            <a:r>
              <a:rPr lang="ru-RU" b="1" dirty="0"/>
              <a:t>B4 (=A4*A4)</a:t>
            </a:r>
            <a:r>
              <a:rPr lang="ru-RU" dirty="0"/>
              <a:t>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Релативне и апсолутне адресе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     Релативно адресирање показало се корисно када смо желели да израчунамо вредности квадрата сваког од полупречника. </a:t>
            </a:r>
          </a:p>
          <a:p>
            <a:r>
              <a:rPr lang="ru-RU" dirty="0"/>
              <a:t>Међутим, релативно адресирање није било корисно при израчунавању површине сваког од кругова. </a:t>
            </a:r>
            <a:r>
              <a:rPr lang="ru-RU" b="1" dirty="0">
                <a:solidFill>
                  <a:srgbClr val="C00000"/>
                </a:solidFill>
              </a:rPr>
              <a:t>У овом случају било је потребно да се у формули не мења адреса ћелије D2, тј. да она остане фиксна..</a:t>
            </a:r>
          </a:p>
          <a:p>
            <a:r>
              <a:rPr lang="ru-RU" dirty="0"/>
              <a:t>  Фиксну адресу називамо </a:t>
            </a:r>
            <a:r>
              <a:rPr lang="ru-RU" sz="5200" dirty="0">
                <a:solidFill>
                  <a:srgbClr val="00B0F0"/>
                </a:solidFill>
              </a:rPr>
              <a:t>апсолутном</a:t>
            </a:r>
            <a:r>
              <a:rPr lang="ru-RU" dirty="0"/>
              <a:t> јер се ознаке реда и колоне не мењају. </a:t>
            </a:r>
          </a:p>
          <a:p>
            <a:r>
              <a:rPr lang="ru-RU" dirty="0"/>
              <a:t>За њено означавање користимо ознаку </a:t>
            </a:r>
            <a:r>
              <a:rPr lang="ru-RU" sz="5700" b="1" dirty="0">
                <a:solidFill>
                  <a:srgbClr val="C00000"/>
                </a:solidFill>
              </a:rPr>
              <a:t>$</a:t>
            </a:r>
            <a:endParaRPr lang="ru-RU" dirty="0"/>
          </a:p>
          <a:p>
            <a:r>
              <a:rPr lang="ru-RU" dirty="0"/>
              <a:t>Пример апсолутне адресе јесте </a:t>
            </a:r>
            <a:r>
              <a:rPr lang="ru-RU" b="1" dirty="0">
                <a:solidFill>
                  <a:srgbClr val="00B0F0"/>
                </a:solidFill>
              </a:rPr>
              <a:t>$D$2</a:t>
            </a:r>
            <a:r>
              <a:rPr lang="ru-RU" dirty="0"/>
              <a:t>. </a:t>
            </a:r>
          </a:p>
          <a:p>
            <a:r>
              <a:rPr lang="ru-RU" dirty="0"/>
              <a:t>Дакле, формула за израчунавање површине у ћелији C2 треба да гласи =B2*$D$2.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4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радној табели промени формулу записану у ћелији </a:t>
            </a:r>
            <a:r>
              <a:rPr lang="en-US" dirty="0"/>
              <a:t>C2 </a:t>
            </a:r>
            <a:r>
              <a:rPr lang="ru-RU" dirty="0"/>
              <a:t>тако што ћеш унети апсолутну адресу ћелије </a:t>
            </a:r>
            <a:r>
              <a:rPr lang="en-US" dirty="0"/>
              <a:t>D2. </a:t>
            </a:r>
            <a:r>
              <a:rPr lang="ru-RU" dirty="0"/>
              <a:t>Ову формулу уписану у ћелију </a:t>
            </a:r>
            <a:r>
              <a:rPr lang="en-US" dirty="0"/>
              <a:t>C2 </a:t>
            </a:r>
            <a:r>
              <a:rPr lang="ru-RU" dirty="0"/>
              <a:t>развлачењем оквира ископирај у ћелије </a:t>
            </a:r>
            <a:r>
              <a:rPr lang="en-US" dirty="0"/>
              <a:t>C3:C6 </a:t>
            </a:r>
            <a:r>
              <a:rPr lang="ru-RU" dirty="0"/>
              <a:t>и анализирај њихов садржај.</a:t>
            </a:r>
          </a:p>
          <a:p>
            <a:r>
              <a:rPr lang="ru-RU" dirty="0"/>
              <a:t> Сачувај радну табелу.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4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Поред релативних и апсолутних постоје и </a:t>
            </a:r>
            <a:r>
              <a:rPr lang="ru-RU" b="1" dirty="0"/>
              <a:t>мешовите</a:t>
            </a:r>
            <a:r>
              <a:rPr lang="ru-RU" dirty="0"/>
              <a:t> адресе. Једна ознака (реда или колоне) јесте апсолутна, а једна је релативна. Пример записа мешовите адресе са апсолутном адресом колоне јесте </a:t>
            </a:r>
            <a:r>
              <a:rPr lang="ru-RU" b="1" dirty="0"/>
              <a:t>$А7</a:t>
            </a:r>
            <a:r>
              <a:rPr lang="ru-RU" dirty="0"/>
              <a:t>, док се апсолутна адреса реда означава са </a:t>
            </a:r>
            <a:r>
              <a:rPr lang="ru-RU" b="1" dirty="0"/>
              <a:t>А$7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17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Именовање ћелије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Уместо да у формулу за израчунавање површине круга уносимо апсолутну адресу ћелије (</a:t>
            </a:r>
            <a:r>
              <a:rPr lang="ru-RU" b="1" dirty="0"/>
              <a:t>$D$2</a:t>
            </a:r>
            <a:r>
              <a:rPr lang="ru-RU" dirty="0"/>
              <a:t>) у коју је уписана вредност константе Π, било би лакше да унесемо име ове константе. </a:t>
            </a:r>
          </a:p>
          <a:p>
            <a:r>
              <a:rPr lang="ru-RU" dirty="0"/>
              <a:t>Програми за табеларне прорачуне омогућавају нам да именујемо појединачну ћелију или опсег ћелија и да то име користимо у формулама. </a:t>
            </a:r>
          </a:p>
          <a:p>
            <a:r>
              <a:rPr lang="ru-RU" dirty="0"/>
              <a:t>Име које дајемо мора почети знаком или доњом цртом ( _ ), док дужина може да износи до 255 знакова (слова, цифара, доње црте и тачке). Имена ћелија морају да буду јединствена.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0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297113"/>
            <a:ext cx="88011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24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Креирај радни лист. Користећи одговарајуће формуле израчунај тражене вредности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Задата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23" y="2511425"/>
            <a:ext cx="8094309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53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Користећи мешовите адресе направи таблицу множења.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199"/>
            <a:ext cx="835308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5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89" y="2533650"/>
            <a:ext cx="8123811" cy="248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21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Говорићемо о:</a:t>
            </a:r>
            <a:endParaRPr lang="ru-RU" dirty="0"/>
          </a:p>
          <a:p>
            <a:r>
              <a:rPr lang="ru-RU" dirty="0"/>
              <a:t>– формулама;</a:t>
            </a:r>
            <a:br>
              <a:rPr lang="ru-RU" dirty="0"/>
            </a:br>
            <a:r>
              <a:rPr lang="ru-RU" dirty="0"/>
              <a:t>– релативним, апсолутним и мешовитим адресама.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5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Унос формула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Формуле уносимо тако што поставимо показивач миша у ћелију у којој желимо да резултат израчунавања буде приказан, откуцамо знак једнакости (=) за почетак формуле, унесемо формулу и унос потврдимо притиском на тастер </a:t>
            </a:r>
            <a:r>
              <a:rPr lang="ru-RU" b="1" i="1" dirty="0"/>
              <a:t>Enter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307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Аритметички оператори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Cyrl-RS" dirty="0"/>
              <a:t>Ф</a:t>
            </a:r>
            <a:r>
              <a:rPr lang="ru-RU" dirty="0"/>
              <a:t>ормуле креирамо користећи наведене операторе и поштујући математичка правила попут </a:t>
            </a:r>
            <a:r>
              <a:rPr lang="ru-RU" b="1" dirty="0"/>
              <a:t>приоритета рачунских операција</a:t>
            </a:r>
            <a:r>
              <a:rPr lang="ru-RU" dirty="0"/>
              <a:t>, </a:t>
            </a:r>
            <a:r>
              <a:rPr lang="ru-RU" b="1" dirty="0"/>
              <a:t>коришћења заграда</a:t>
            </a:r>
            <a:r>
              <a:rPr lang="ru-RU" dirty="0"/>
              <a:t>, и сл.</a:t>
            </a:r>
            <a:br>
              <a:rPr lang="ru-RU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4953000" cy="301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21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Унос формула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формуле за израчунавања треба да креирамо тако што ћемо наводити </a:t>
            </a:r>
            <a:r>
              <a:rPr lang="ru-RU" sz="2800" b="1" dirty="0">
                <a:solidFill>
                  <a:srgbClr val="C00000"/>
                </a:solidFill>
              </a:rPr>
              <a:t>адресе ћелија</a:t>
            </a:r>
            <a:r>
              <a:rPr lang="ru-RU" sz="2800" dirty="0"/>
              <a:t>, а не конкретне податке који се у њима налазе</a:t>
            </a:r>
          </a:p>
          <a:p>
            <a:r>
              <a:rPr lang="ru-RU" sz="2800" dirty="0"/>
              <a:t>Промени име првог радног листа у Формуле и направи табелу као на слици и унеси формуле у Ц2 и Ц3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5534261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81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Направи табелу следећег изгледа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sr-Cyrl-RS" sz="2400" dirty="0"/>
              <a:t>Да би откуцао              најпре укуцај </a:t>
            </a:r>
            <a:r>
              <a:rPr lang="en-US" sz="2400" dirty="0"/>
              <a:t>r2, </a:t>
            </a:r>
            <a:r>
              <a:rPr lang="sr-Cyrl-RS" sz="2400" dirty="0"/>
              <a:t>селектуј број </a:t>
            </a:r>
            <a:r>
              <a:rPr lang="en-US" sz="2400" dirty="0"/>
              <a:t>2</a:t>
            </a:r>
            <a:r>
              <a:rPr lang="sr-Cyrl-RS" sz="2400" dirty="0"/>
              <a:t>, притисни десни клик и изабери команду </a:t>
            </a:r>
            <a:r>
              <a:rPr lang="en-US" sz="2400" b="1" dirty="0"/>
              <a:t>Format Cells, </a:t>
            </a:r>
            <a:r>
              <a:rPr lang="sr-Cyrl-RS" sz="2400" dirty="0"/>
              <a:t>у прозору који се отвори чекирај опцију </a:t>
            </a:r>
            <a:r>
              <a:rPr lang="en-US" sz="2400" b="1" dirty="0">
                <a:solidFill>
                  <a:srgbClr val="C00000"/>
                </a:solidFill>
              </a:rPr>
              <a:t>Superscript</a:t>
            </a:r>
          </a:p>
          <a:p>
            <a:r>
              <a:rPr lang="sr-Cyrl-RS" sz="2400" dirty="0"/>
              <a:t>         ћеш укуцати </a:t>
            </a:r>
            <a:r>
              <a:rPr lang="en-US" sz="2400" b="1" dirty="0">
                <a:solidFill>
                  <a:srgbClr val="C00000"/>
                </a:solidFill>
              </a:rPr>
              <a:t>Insert – Symbol</a:t>
            </a:r>
            <a:endParaRPr lang="sr-Cyrl-R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sz="800" b="1" dirty="0">
              <a:solidFill>
                <a:srgbClr val="C00000"/>
              </a:solidFill>
            </a:endParaRPr>
          </a:p>
          <a:p>
            <a:r>
              <a:rPr lang="ru-RU" sz="2400" dirty="0"/>
              <a:t>Површина круга израчунава се по формули: P = r</a:t>
            </a:r>
            <a:r>
              <a:rPr lang="ru-RU" sz="2400" baseline="30000" dirty="0"/>
              <a:t>2</a:t>
            </a:r>
            <a:r>
              <a:rPr lang="ru-RU" sz="2400" dirty="0"/>
              <a:t>∏.</a:t>
            </a:r>
            <a:endParaRPr lang="sr-Cyrl-RS" sz="2400" dirty="0"/>
          </a:p>
          <a:p>
            <a:r>
              <a:rPr lang="sr-Cyrl-RS" sz="2400" dirty="0"/>
              <a:t>Направи табелу као на слици у другом радном листу Круг</a:t>
            </a:r>
            <a:endParaRPr lang="en-US" sz="2400" dirty="0"/>
          </a:p>
        </p:txBody>
      </p:sp>
      <p:sp>
        <p:nvSpPr>
          <p:cNvPr id="4" name="AutoShape 2" descr="Задата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29" y="3910626"/>
            <a:ext cx="7377782" cy="294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4190" y="1195281"/>
            <a:ext cx="447619" cy="43809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99" y="2017787"/>
            <a:ext cx="11144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5" y="2389262"/>
            <a:ext cx="7143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7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радној табели Круг промени садржај ћелије А3 из 6 у 7. </a:t>
            </a:r>
          </a:p>
          <a:p>
            <a:r>
              <a:rPr lang="ru-RU" dirty="0"/>
              <a:t>Шта се догодило са вредношћу квадрата полупречника (ћелија B3) и површине круга (ћелија C3)? Објасни.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Копирање формуле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Радна табела из претходног задатка садржала је само пет вредности полупречника круга. У овом случају није било тешко унети пет формула за рачунање квадрата полупречника круга и пет формула за рачунање површине круга. Међутим, ако бисмо имали табелу са 1000 полупречника, овај посао не би био нимало лак.</a:t>
            </a:r>
          </a:p>
          <a:p>
            <a:endParaRPr lang="ru-RU" dirty="0"/>
          </a:p>
          <a:p>
            <a:r>
              <a:rPr lang="ru-RU" dirty="0"/>
              <a:t>Програми за табеларне прорачуне пружају могућност копирања формуле из једне ћелије у низ других на следећи начин: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► позиционирамо се у десни доњи угао ћелије тако да показивач миша добије облик знака +;</a:t>
            </a:r>
          </a:p>
          <a:p>
            <a:r>
              <a:rPr lang="ru-RU" dirty="0"/>
              <a:t>► држећи притиснут леви тастер миша развлачимо оквир на све ћелије у које желимо да ископирамо формулу;</a:t>
            </a:r>
          </a:p>
          <a:p>
            <a:r>
              <a:rPr lang="ru-RU" dirty="0"/>
              <a:t>► отпуштамо леви тастер миша.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Копирање формула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79562"/>
            <a:ext cx="4038600" cy="4525963"/>
          </a:xfrm>
        </p:spPr>
        <p:txBody>
          <a:bodyPr>
            <a:normAutofit/>
          </a:bodyPr>
          <a:lstStyle/>
          <a:p>
            <a:r>
              <a:rPr lang="sr-Cyrl-RS" sz="3600" b="1" dirty="0"/>
              <a:t>Направи копију радног листа Круг и тај радни лист назови Круг копирање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1813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7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447</Words>
  <Application>Microsoft Office PowerPoint</Application>
  <PresentationFormat>On-screen Show (4:3)</PresentationFormat>
  <Paragraphs>58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ФОРМУЛЕ</vt:lpstr>
      <vt:lpstr>PowerPoint Presentation</vt:lpstr>
      <vt:lpstr>Унос формула</vt:lpstr>
      <vt:lpstr>Аритметички оператори</vt:lpstr>
      <vt:lpstr>Унос формула</vt:lpstr>
      <vt:lpstr>Направи табелу следећег изгледа </vt:lpstr>
      <vt:lpstr>PowerPoint Presentation</vt:lpstr>
      <vt:lpstr>Копирање формуле</vt:lpstr>
      <vt:lpstr>Копирање формула</vt:lpstr>
      <vt:lpstr>Копирање формула</vt:lpstr>
      <vt:lpstr>Релативне и апсолутне адресе</vt:lpstr>
      <vt:lpstr>Релативне и апсолутне адресе</vt:lpstr>
      <vt:lpstr>PowerPoint Presentation</vt:lpstr>
      <vt:lpstr>PowerPoint Presentation</vt:lpstr>
      <vt:lpstr>Именовање ћелије </vt:lpstr>
      <vt:lpstr>PowerPoint Presentation</vt:lpstr>
      <vt:lpstr>Креирај радни лист. Користећи одговарајуће формуле израчунај тражене вредности</vt:lpstr>
      <vt:lpstr>Користећи мешовите адресе направи таблицу множења.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ФОРМУЛЕ</dc:title>
  <dc:creator>Bogy</dc:creator>
  <cp:lastModifiedBy>Violeta</cp:lastModifiedBy>
  <cp:revision>10</cp:revision>
  <dcterms:created xsi:type="dcterms:W3CDTF">2006-08-16T00:00:00Z</dcterms:created>
  <dcterms:modified xsi:type="dcterms:W3CDTF">2023-10-17T09:03:21Z</dcterms:modified>
</cp:coreProperties>
</file>