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83" r:id="rId4"/>
    <p:sldId id="285" r:id="rId5"/>
    <p:sldId id="277" r:id="rId6"/>
    <p:sldId id="279" r:id="rId7"/>
    <p:sldId id="286" r:id="rId8"/>
    <p:sldId id="287" r:id="rId9"/>
    <p:sldId id="281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24" autoAdjust="0"/>
  </p:normalViewPr>
  <p:slideViewPr>
    <p:cSldViewPr snapToGrid="0">
      <p:cViewPr varScale="1">
        <p:scale>
          <a:sx n="52" d="100"/>
          <a:sy n="52" d="100"/>
        </p:scale>
        <p:origin x="1061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8FE31-7AAB-49A8-84F1-91D1B6531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483C42-7C32-4F7B-A720-8D391B826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93454-8522-4A5D-A80C-B0EE23C26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CC1CC-BBEA-4ADF-8C17-99A4B2A6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B8079-2AB2-417A-8840-1DA1FFEC1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84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8BC9E-4EA3-4052-A471-9BB834648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A382E-9A88-48E5-B036-D64C78DB8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2A1DF-4AD0-474C-AE22-6B472D281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785AE-ADD4-4CDF-8737-82E076166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F8AC3-F229-492C-90D7-8F1A69FB7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62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6283AD-BB9C-47E6-991A-4114C66898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F99FC6-0EA1-4505-892B-0AE97C79F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A6CCB-57C6-4948-8321-D1C1F81DC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28BD6-5DD2-4F76-8093-B8552B8C7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BC652-6699-4A33-8354-4DC0C7F20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32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77667-3C71-4F77-8B2E-3B16C405E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F2342-4D35-4ECB-8853-0FFEF6F30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0CD6B-C2E1-4281-B1F2-9A50180D3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F215E-81B1-4016-8FCE-AE72AEBB3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8F998-AF42-4B20-A36A-018B9762A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89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896BF-08F0-4478-BF53-B5FEBB0EF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00BDE-E56B-489F-8708-0BBFDF446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5F74C-C9D5-4EE1-B442-D287946A9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868DB-3EE4-45E9-AB7C-02FD7A3FE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8E2FD-786F-455A-8129-01F541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43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8C0D1-CB8A-4646-B6FD-6E79FDC40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4C801-1F9C-4989-A229-B853E66FC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DCC97-B145-4231-9186-E746C5D4E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DC0F07-C67D-44F6-B7D9-405978DE1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6C5FD-1A8A-4E7F-BF02-AFABA286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9435C-95C5-47CA-B154-536E2C0AC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87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6C032-1B73-4943-8FBE-C4F7C9C76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40E81-230E-4653-9745-60F3E7FFE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A25A1-3451-4AEF-9940-E7D406579F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D1D916-333C-46D7-9600-DF619F0703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8C8AAA-9FEA-4C97-B327-556E43E740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009CCC-0C7B-4BD1-BB57-C9AD7B26D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28/02/2024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ACD63A-6144-431E-BF2D-E424B7666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944267-B702-4F72-8C89-1AD09DCD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68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FD386-D776-41F8-9D72-427E923C8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2FE260-C23A-4FE1-8321-3D23649AE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28/02/2024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5E66B-CD7D-44C6-A84F-2EC2ACC3F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C934E-3808-418E-9F55-76FE29D17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3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F034CB-CE95-4DED-A457-B6C87B75D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28/02/2024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50277A-D77A-4EA9-8907-749C0E5C1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42C75-4C82-41E4-A1D6-0014D7B99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3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EDF24-579D-41D8-8408-A8A37C704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E6778-8F4B-4320-A182-9D7299171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82A78B-52F5-4289-830C-BBA3771D8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41845-F4E5-496D-804B-7519064A8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DA356-FC0C-4902-A524-CF1A02FC1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0F00B-A96F-4C91-9802-0352C8EEB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61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7DB17-1F38-4C1E-B45A-2CDBA35F7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38CED1-9E48-4369-BF53-86F3397B9C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91BD9-66D7-4D84-BB7F-DB24D0DB1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7893E-94AB-4818-A51B-5EF91FDD2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28E22-7671-4967-AEDA-E5226B6C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51413-FFE2-4DFA-89DE-4C3438F67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4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88391D-D0D7-4BC5-BD84-9987982CD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17FC0-9F96-42D9-B8F8-60D5C6FD1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4E98A-2BD6-49B9-AFC2-8258DAB6E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640E5-539A-4336-9051-87010A8EED1D}" type="datetimeFigureOut">
              <a:rPr lang="en-GB" smtClean="0"/>
              <a:pPr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77261-A6A8-489F-B419-386A22A4FD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D418D-D00A-4F31-83D3-ABCD26AC0E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69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F1ABC-237C-4463-8B47-50670CEB8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009668"/>
            <a:ext cx="6858000" cy="907440"/>
          </a:xfrm>
        </p:spPr>
        <p:txBody>
          <a:bodyPr>
            <a:normAutofit fontScale="90000"/>
          </a:bodyPr>
          <a:lstStyle/>
          <a:p>
            <a:r>
              <a:rPr lang="sr-Cyrl-RS" sz="5400" b="1" dirty="0"/>
              <a:t>Одлучивање у </a:t>
            </a:r>
            <a:r>
              <a:rPr lang="en-US" sz="5400" b="1" dirty="0" err="1"/>
              <a:t>програм</a:t>
            </a:r>
            <a:r>
              <a:rPr lang="sr-Cyrl-RS" sz="5400" b="1" dirty="0"/>
              <a:t>има</a:t>
            </a:r>
            <a:r>
              <a:rPr lang="en-US" sz="5400" b="1" dirty="0"/>
              <a:t> – ГРАНАЊЕ</a:t>
            </a:r>
            <a:endParaRPr lang="en-GB" sz="5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F134EB-80DA-49A3-B33C-EDA361CD0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32666"/>
            <a:ext cx="6858000" cy="1655762"/>
          </a:xfrm>
        </p:spPr>
        <p:txBody>
          <a:bodyPr>
            <a:normAutofit/>
          </a:bodyPr>
          <a:lstStyle/>
          <a:p>
            <a:r>
              <a:rPr lang="ru-RU" sz="3200" b="1" dirty="0"/>
              <a:t>Говорићемо о:</a:t>
            </a:r>
          </a:p>
          <a:p>
            <a:r>
              <a:rPr lang="ru-RU" sz="3200" dirty="0"/>
              <a:t>наредби </a:t>
            </a:r>
            <a:r>
              <a:rPr lang="ru-RU" sz="4000" dirty="0">
                <a:solidFill>
                  <a:srgbClr val="C00000"/>
                </a:solidFill>
              </a:rPr>
              <a:t>if..elif..else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99963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Задаци</a:t>
            </a:r>
            <a:r>
              <a:rPr lang="sr-Cyrl-RS" b="1" dirty="0"/>
              <a:t> </a:t>
            </a:r>
            <a:r>
              <a:rPr lang="en-US" b="1" dirty="0" err="1"/>
              <a:t>за</a:t>
            </a:r>
            <a:r>
              <a:rPr lang="sr-Cyrl-RS" b="1" dirty="0"/>
              <a:t> </a:t>
            </a:r>
            <a:r>
              <a:rPr lang="en-US" b="1" dirty="0" err="1"/>
              <a:t>вежбу</a:t>
            </a:r>
            <a:r>
              <a:rPr lang="en-US" b="1" dirty="0"/>
              <a:t>, </a:t>
            </a:r>
            <a:r>
              <a:rPr lang="en-US" dirty="0"/>
              <a:t>(</a:t>
            </a:r>
            <a:r>
              <a:rPr lang="en-US" dirty="0" err="1"/>
              <a:t>користи</a:t>
            </a:r>
            <a:r>
              <a:rPr lang="en-US" dirty="0"/>
              <a:t> </a:t>
            </a:r>
            <a:r>
              <a:rPr lang="en-US" dirty="0" err="1"/>
              <a:t>елиф</a:t>
            </a:r>
            <a:r>
              <a:rPr lang="en-US" dirty="0"/>
              <a:t> </a:t>
            </a:r>
            <a:r>
              <a:rPr lang="en-US" dirty="0" err="1"/>
              <a:t>конструкцију</a:t>
            </a:r>
            <a:r>
              <a:rPr lang="sr-Cyrl-RS" dirty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1825624"/>
            <a:ext cx="8635999" cy="4894489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Учитај</a:t>
            </a:r>
            <a:r>
              <a:rPr lang="en-US" dirty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броја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тастатуре</a:t>
            </a:r>
            <a:r>
              <a:rPr lang="en-US" dirty="0"/>
              <a:t> и </a:t>
            </a:r>
            <a:r>
              <a:rPr lang="en-US" dirty="0" err="1"/>
              <a:t>провери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ли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већи</a:t>
            </a:r>
            <a:r>
              <a:rPr lang="en-US" dirty="0"/>
              <a:t>  </a:t>
            </a:r>
            <a:r>
              <a:rPr lang="en-US" dirty="0" err="1"/>
              <a:t>прв</a:t>
            </a:r>
            <a:r>
              <a:rPr lang="sr-Cyrl-RS" dirty="0"/>
              <a:t>и</a:t>
            </a:r>
            <a:r>
              <a:rPr lang="en-US" dirty="0"/>
              <a:t> </a:t>
            </a:r>
            <a:r>
              <a:rPr lang="en-US" dirty="0" err="1"/>
              <a:t>број</a:t>
            </a:r>
            <a:r>
              <a:rPr lang="en-US" dirty="0"/>
              <a:t>, </a:t>
            </a:r>
            <a:r>
              <a:rPr lang="en-US" dirty="0" err="1"/>
              <a:t>други</a:t>
            </a:r>
            <a:r>
              <a:rPr lang="en-US" dirty="0"/>
              <a:t> </a:t>
            </a:r>
            <a:r>
              <a:rPr lang="en-US" dirty="0" err="1"/>
              <a:t>број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бројеви</a:t>
            </a:r>
            <a:r>
              <a:rPr lang="en-US" dirty="0"/>
              <a:t> </a:t>
            </a:r>
            <a:r>
              <a:rPr lang="en-US" dirty="0" err="1"/>
              <a:t>једнаки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Оцена</a:t>
            </a:r>
            <a:r>
              <a:rPr lang="sr-Cyrl-RS" dirty="0"/>
              <a:t> </a:t>
            </a:r>
            <a:r>
              <a:rPr lang="en-US" dirty="0" err="1"/>
              <a:t>на</a:t>
            </a:r>
            <a:r>
              <a:rPr lang="sr-Cyrl-RS" dirty="0"/>
              <a:t> </a:t>
            </a:r>
            <a:r>
              <a:rPr lang="en-US" dirty="0" err="1"/>
              <a:t>контролном</a:t>
            </a:r>
            <a:r>
              <a:rPr lang="en-US" dirty="0"/>
              <a:t>: </a:t>
            </a:r>
            <a:r>
              <a:rPr lang="en-US" dirty="0" err="1"/>
              <a:t>На</a:t>
            </a:r>
            <a:r>
              <a:rPr lang="sr-Cyrl-RS" dirty="0"/>
              <a:t> </a:t>
            </a:r>
            <a:r>
              <a:rPr lang="en-US" dirty="0" err="1"/>
              <a:t>контролном</a:t>
            </a:r>
            <a:r>
              <a:rPr lang="sr-Cyrl-RS" dirty="0"/>
              <a:t> </a:t>
            </a:r>
            <a:r>
              <a:rPr lang="en-US" dirty="0" err="1"/>
              <a:t>се</a:t>
            </a:r>
            <a:r>
              <a:rPr lang="sr-Cyrl-RS" dirty="0"/>
              <a:t> </a:t>
            </a:r>
            <a:r>
              <a:rPr lang="en-US" dirty="0" err="1"/>
              <a:t>оцена</a:t>
            </a:r>
            <a:r>
              <a:rPr lang="sr-Cyrl-RS" dirty="0"/>
              <a:t> </a:t>
            </a:r>
            <a:r>
              <a:rPr lang="en-US" dirty="0" err="1"/>
              <a:t>одређује</a:t>
            </a:r>
            <a:r>
              <a:rPr lang="sr-Cyrl-RS" dirty="0"/>
              <a:t> </a:t>
            </a:r>
            <a:r>
              <a:rPr lang="en-US" dirty="0" err="1"/>
              <a:t>на</a:t>
            </a:r>
            <a:r>
              <a:rPr lang="sr-Cyrl-RS" dirty="0"/>
              <a:t> </a:t>
            </a:r>
            <a:r>
              <a:rPr lang="en-US" dirty="0" err="1"/>
              <a:t>основу</a:t>
            </a:r>
            <a:r>
              <a:rPr lang="sr-Cyrl-RS" dirty="0"/>
              <a:t> </a:t>
            </a:r>
            <a:r>
              <a:rPr lang="en-US" dirty="0" err="1"/>
              <a:t>броја</a:t>
            </a:r>
            <a:r>
              <a:rPr lang="sr-Cyrl-RS" dirty="0"/>
              <a:t> </a:t>
            </a:r>
            <a:r>
              <a:rPr lang="en-US" dirty="0" err="1"/>
              <a:t>поена</a:t>
            </a:r>
            <a:r>
              <a:rPr lang="sr-Cyrl-RS" dirty="0"/>
              <a:t> </a:t>
            </a:r>
            <a:r>
              <a:rPr lang="en-US" dirty="0" err="1"/>
              <a:t>на</a:t>
            </a:r>
            <a:r>
              <a:rPr lang="sr-Cyrl-RS" dirty="0"/>
              <a:t> </a:t>
            </a:r>
            <a:r>
              <a:rPr lang="en-US" dirty="0" err="1"/>
              <a:t>следећи</a:t>
            </a:r>
            <a:r>
              <a:rPr lang="sr-Cyrl-RS" dirty="0"/>
              <a:t> </a:t>
            </a:r>
            <a:r>
              <a:rPr lang="en-US" dirty="0" err="1"/>
              <a:t>начин</a:t>
            </a:r>
            <a:r>
              <a:rPr lang="en-US" dirty="0"/>
              <a:t>. </a:t>
            </a:r>
            <a:endParaRPr lang="sr-Cyrl-RS" dirty="0"/>
          </a:p>
          <a:p>
            <a:r>
              <a:rPr lang="en-US" dirty="0" err="1"/>
              <a:t>За</a:t>
            </a:r>
            <a:r>
              <a:rPr lang="en-US" dirty="0"/>
              <a:t> 44 </a:t>
            </a:r>
            <a:r>
              <a:rPr lang="en-US" dirty="0" err="1"/>
              <a:t>поена</a:t>
            </a:r>
            <a:r>
              <a:rPr lang="en-US" dirty="0"/>
              <a:t> и </a:t>
            </a:r>
            <a:r>
              <a:rPr lang="en-US" dirty="0" err="1"/>
              <a:t>мање</a:t>
            </a:r>
            <a:r>
              <a:rPr lang="sr-Cyrl-RS" dirty="0"/>
              <a:t> </a:t>
            </a:r>
            <a:r>
              <a:rPr lang="en-US" dirty="0" err="1"/>
              <a:t>добија</a:t>
            </a:r>
            <a:r>
              <a:rPr lang="sr-Cyrl-RS" dirty="0"/>
              <a:t> </a:t>
            </a:r>
            <a:r>
              <a:rPr lang="en-US" dirty="0" err="1"/>
              <a:t>се</a:t>
            </a:r>
            <a:r>
              <a:rPr lang="sr-Cyrl-RS" dirty="0"/>
              <a:t> </a:t>
            </a:r>
            <a:r>
              <a:rPr lang="en-US" dirty="0" err="1"/>
              <a:t>оцена</a:t>
            </a:r>
            <a:r>
              <a:rPr lang="en-US" dirty="0"/>
              <a:t> 1, </a:t>
            </a:r>
            <a:endParaRPr lang="sr-Cyrl-RS" dirty="0"/>
          </a:p>
          <a:p>
            <a:r>
              <a:rPr lang="en-US" dirty="0" err="1"/>
              <a:t>од</a:t>
            </a:r>
            <a:r>
              <a:rPr lang="en-US" dirty="0"/>
              <a:t> 45 </a:t>
            </a:r>
            <a:r>
              <a:rPr lang="en-US" dirty="0" err="1"/>
              <a:t>до</a:t>
            </a:r>
            <a:r>
              <a:rPr lang="en-US" dirty="0"/>
              <a:t> 59 </a:t>
            </a:r>
            <a:r>
              <a:rPr lang="en-US" dirty="0" err="1"/>
              <a:t>оцена</a:t>
            </a:r>
            <a:r>
              <a:rPr lang="en-US" dirty="0"/>
              <a:t> 2, </a:t>
            </a:r>
            <a:endParaRPr lang="sr-Cyrl-RS" dirty="0"/>
          </a:p>
          <a:p>
            <a:r>
              <a:rPr lang="en-US" dirty="0" err="1"/>
              <a:t>од</a:t>
            </a:r>
            <a:r>
              <a:rPr lang="en-US" dirty="0"/>
              <a:t> 60 </a:t>
            </a:r>
            <a:r>
              <a:rPr lang="en-US" dirty="0" err="1"/>
              <a:t>до</a:t>
            </a:r>
            <a:r>
              <a:rPr lang="en-US" dirty="0"/>
              <a:t> 74 </a:t>
            </a:r>
            <a:r>
              <a:rPr lang="en-US" dirty="0" err="1"/>
              <a:t>оцена</a:t>
            </a:r>
            <a:r>
              <a:rPr lang="en-US" dirty="0"/>
              <a:t> 3, </a:t>
            </a:r>
            <a:endParaRPr lang="sr-Cyrl-RS" dirty="0"/>
          </a:p>
          <a:p>
            <a:r>
              <a:rPr lang="en-US" dirty="0" err="1"/>
              <a:t>од</a:t>
            </a:r>
            <a:r>
              <a:rPr lang="en-US" dirty="0"/>
              <a:t> 75 </a:t>
            </a:r>
            <a:r>
              <a:rPr lang="en-US" dirty="0" err="1"/>
              <a:t>до</a:t>
            </a:r>
            <a:r>
              <a:rPr lang="en-US" dirty="0"/>
              <a:t> 90 </a:t>
            </a:r>
            <a:r>
              <a:rPr lang="en-US" dirty="0" err="1"/>
              <a:t>оцена</a:t>
            </a:r>
            <a:r>
              <a:rPr lang="en-US" dirty="0"/>
              <a:t> 4 и </a:t>
            </a:r>
            <a:endParaRPr lang="sr-Cyrl-RS" dirty="0"/>
          </a:p>
          <a:p>
            <a:r>
              <a:rPr lang="ru-RU" dirty="0"/>
              <a:t>З</a:t>
            </a:r>
            <a:r>
              <a:rPr lang="en-US" dirty="0"/>
              <a:t>а</a:t>
            </a:r>
            <a:r>
              <a:rPr lang="sr-Cyrl-RS" dirty="0"/>
              <a:t> </a:t>
            </a:r>
            <a:r>
              <a:rPr lang="en-US" dirty="0" err="1"/>
              <a:t>поене</a:t>
            </a:r>
            <a:r>
              <a:rPr lang="sr-Cyrl-RS" dirty="0"/>
              <a:t> </a:t>
            </a:r>
            <a:r>
              <a:rPr lang="en-US" dirty="0" err="1"/>
              <a:t>од</a:t>
            </a:r>
            <a:r>
              <a:rPr lang="en-US" dirty="0"/>
              <a:t> 91 </a:t>
            </a:r>
            <a:r>
              <a:rPr lang="en-US" dirty="0" err="1"/>
              <a:t>до</a:t>
            </a:r>
            <a:r>
              <a:rPr lang="en-US" dirty="0"/>
              <a:t> 100 </a:t>
            </a:r>
            <a:r>
              <a:rPr lang="en-US" dirty="0" err="1"/>
              <a:t>добија</a:t>
            </a:r>
            <a:r>
              <a:rPr lang="sr-Cyrl-RS" dirty="0"/>
              <a:t> </a:t>
            </a:r>
            <a:r>
              <a:rPr lang="en-US" dirty="0" err="1"/>
              <a:t>се</a:t>
            </a:r>
            <a:r>
              <a:rPr lang="sr-Cyrl-RS" dirty="0"/>
              <a:t> </a:t>
            </a:r>
            <a:r>
              <a:rPr lang="en-US" dirty="0" err="1"/>
              <a:t>оцена</a:t>
            </a:r>
            <a:r>
              <a:rPr lang="en-US" dirty="0"/>
              <a:t> 5. </a:t>
            </a:r>
            <a:endParaRPr lang="sr-Cyrl-RS" dirty="0"/>
          </a:p>
          <a:p>
            <a:r>
              <a:rPr lang="en-US" dirty="0" err="1"/>
              <a:t>Напиши</a:t>
            </a:r>
            <a:r>
              <a:rPr lang="en-US" dirty="0"/>
              <a:t> </a:t>
            </a:r>
            <a:r>
              <a:rPr lang="en-US" dirty="0" err="1"/>
              <a:t>програм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учитава</a:t>
            </a:r>
            <a:r>
              <a:rPr lang="en-US" dirty="0"/>
              <a:t> </a:t>
            </a:r>
            <a:r>
              <a:rPr lang="en-US" dirty="0" err="1"/>
              <a:t>број</a:t>
            </a:r>
            <a:r>
              <a:rPr lang="en-US" dirty="0"/>
              <a:t> </a:t>
            </a:r>
            <a:r>
              <a:rPr lang="en-US" dirty="0" err="1"/>
              <a:t>поена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тастатуре</a:t>
            </a:r>
            <a:r>
              <a:rPr lang="en-US" dirty="0"/>
              <a:t> и </a:t>
            </a:r>
            <a:r>
              <a:rPr lang="en-US" dirty="0" err="1"/>
              <a:t>одређује</a:t>
            </a:r>
            <a:r>
              <a:rPr lang="en-US" dirty="0"/>
              <a:t> </a:t>
            </a:r>
            <a:r>
              <a:rPr lang="en-US" dirty="0" err="1"/>
              <a:t>оцену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основу</a:t>
            </a:r>
            <a:r>
              <a:rPr lang="en-US" dirty="0"/>
              <a:t> </a:t>
            </a:r>
            <a:r>
              <a:rPr lang="en-US" dirty="0" err="1"/>
              <a:t>њихове</a:t>
            </a:r>
            <a:r>
              <a:rPr lang="en-US" dirty="0"/>
              <a:t> </a:t>
            </a:r>
            <a:r>
              <a:rPr lang="en-US" dirty="0" err="1"/>
              <a:t>вредности</a:t>
            </a:r>
            <a:endParaRPr lang="en-US" dirty="0"/>
          </a:p>
          <a:p>
            <a:pPr marL="514350" lvl="0" indent="-514350">
              <a:buNone/>
            </a:pPr>
            <a:r>
              <a:rPr lang="it-IT" dirty="0"/>
              <a:t>3. </a:t>
            </a:r>
            <a:r>
              <a:rPr lang="en-US" dirty="0" err="1"/>
              <a:t>Учитај</a:t>
            </a:r>
            <a:r>
              <a:rPr lang="en-US" dirty="0"/>
              <a:t> </a:t>
            </a:r>
            <a:r>
              <a:rPr lang="sr-Cyrl-RS" dirty="0"/>
              <a:t>три</a:t>
            </a:r>
            <a:r>
              <a:rPr lang="en-US" dirty="0"/>
              <a:t> </a:t>
            </a:r>
            <a:r>
              <a:rPr lang="en-US" dirty="0" err="1"/>
              <a:t>броја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тастатуре</a:t>
            </a:r>
            <a:r>
              <a:rPr lang="en-US" dirty="0"/>
              <a:t> и </a:t>
            </a:r>
            <a:r>
              <a:rPr lang="en-US" dirty="0" err="1"/>
              <a:t>про</a:t>
            </a:r>
            <a:r>
              <a:rPr lang="sr-Cyrl-RS" dirty="0"/>
              <a:t>вери који је од њих највећи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8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270706" cy="1325563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Наредбе</a:t>
            </a:r>
            <a:r>
              <a:rPr lang="en-US" b="1" dirty="0"/>
              <a:t> </a:t>
            </a:r>
            <a:r>
              <a:rPr lang="en-US" b="1" dirty="0" err="1"/>
              <a:t>гранања</a:t>
            </a:r>
            <a:br>
              <a:rPr lang="sr-Cyrl-RS" b="1" dirty="0"/>
            </a:br>
            <a:r>
              <a:rPr lang="en-US" sz="4800" b="1" dirty="0">
                <a:solidFill>
                  <a:srgbClr val="C00000"/>
                </a:solidFill>
              </a:rPr>
              <a:t>if </a:t>
            </a:r>
            <a:r>
              <a:rPr lang="en-US" sz="4800" b="1" dirty="0" err="1">
                <a:solidFill>
                  <a:srgbClr val="C00000"/>
                </a:solidFill>
              </a:rPr>
              <a:t>elif</a:t>
            </a:r>
            <a:r>
              <a:rPr lang="en-US" sz="4800" b="1" dirty="0">
                <a:solidFill>
                  <a:srgbClr val="C00000"/>
                </a:solidFill>
              </a:rPr>
              <a:t> else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49" y="1825624"/>
            <a:ext cx="4149827" cy="4667249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3600" dirty="0" err="1"/>
              <a:t>Често</a:t>
            </a:r>
            <a:r>
              <a:rPr lang="en-US" sz="3600" dirty="0"/>
              <a:t> </a:t>
            </a:r>
            <a:r>
              <a:rPr lang="en-US" sz="3600" dirty="0" err="1"/>
              <a:t>је</a:t>
            </a:r>
            <a:r>
              <a:rPr lang="en-US" sz="3600" dirty="0"/>
              <a:t> у </a:t>
            </a:r>
            <a:r>
              <a:rPr lang="en-US" sz="3600" dirty="0" err="1"/>
              <a:t>програмима</a:t>
            </a:r>
            <a:r>
              <a:rPr lang="en-US" sz="3600" dirty="0"/>
              <a:t> </a:t>
            </a:r>
            <a:r>
              <a:rPr lang="en-US" sz="3600" dirty="0" err="1"/>
              <a:t>потребно</a:t>
            </a:r>
            <a:r>
              <a:rPr lang="en-US" sz="3600" dirty="0"/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више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од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два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тока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извршавања</a:t>
            </a:r>
            <a:endParaRPr lang="sr-Cyrl-RS" sz="3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/>
              <a:t>Тада</a:t>
            </a:r>
            <a:r>
              <a:rPr lang="en-US" sz="3600" dirty="0"/>
              <a:t> </a:t>
            </a:r>
            <a:r>
              <a:rPr lang="en-US" sz="3600" dirty="0" err="1"/>
              <a:t>се</a:t>
            </a:r>
            <a:r>
              <a:rPr lang="en-US" sz="3600" dirty="0"/>
              <a:t> </a:t>
            </a:r>
            <a:r>
              <a:rPr lang="en-US" sz="3600" dirty="0" err="1"/>
              <a:t>између</a:t>
            </a:r>
            <a:r>
              <a:rPr lang="en-US" sz="3600" dirty="0"/>
              <a:t> </a:t>
            </a:r>
            <a:r>
              <a:rPr lang="en-US" sz="3600" dirty="0" err="1"/>
              <a:t>наредби</a:t>
            </a:r>
            <a:r>
              <a:rPr lang="en-US" sz="3600" dirty="0"/>
              <a:t> </a:t>
            </a:r>
            <a:r>
              <a:rPr lang="en-US" sz="3600" b="1" dirty="0"/>
              <a:t>if </a:t>
            </a:r>
            <a:r>
              <a:rPr lang="en-US" sz="3600" dirty="0"/>
              <a:t>и </a:t>
            </a:r>
            <a:r>
              <a:rPr lang="en-US" sz="3600" b="1" dirty="0"/>
              <a:t>else</a:t>
            </a:r>
            <a:r>
              <a:rPr lang="en-US" sz="3600" dirty="0"/>
              <a:t> </a:t>
            </a:r>
            <a:r>
              <a:rPr lang="en-US" sz="3600" dirty="0" err="1"/>
              <a:t>користи</a:t>
            </a:r>
            <a:r>
              <a:rPr lang="en-US" sz="3600" dirty="0"/>
              <a:t> </a:t>
            </a:r>
            <a:r>
              <a:rPr lang="en-US" sz="3600" dirty="0" err="1"/>
              <a:t>наредба</a:t>
            </a:r>
            <a:r>
              <a:rPr lang="en-US" sz="3600" dirty="0"/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elif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/>
          <p:nvPr/>
        </p:nvPicPr>
        <p:blipFill rotWithShape="1">
          <a:blip r:embed="rId2" cstate="print"/>
          <a:srcRect l="14239" r="24835"/>
          <a:stretch/>
        </p:blipFill>
        <p:spPr bwMode="auto">
          <a:xfrm>
            <a:off x="5899356" y="153850"/>
            <a:ext cx="3041444" cy="6704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5756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9742C-9B93-4A5F-9D9B-F28278C31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2542253" cy="3063874"/>
          </a:xfrm>
        </p:spPr>
        <p:txBody>
          <a:bodyPr>
            <a:normAutofit/>
          </a:bodyPr>
          <a:lstStyle/>
          <a:p>
            <a:pPr algn="ctr"/>
            <a:r>
              <a:rPr lang="en-GB" b="1" dirty="0" err="1">
                <a:solidFill>
                  <a:srgbClr val="002060"/>
                </a:solidFill>
              </a:rPr>
              <a:t>Algoritam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b="1" dirty="0" err="1">
                <a:solidFill>
                  <a:srgbClr val="002060"/>
                </a:solidFill>
              </a:rPr>
              <a:t>sa</a:t>
            </a:r>
            <a:r>
              <a:rPr lang="en-GB" b="1" dirty="0">
                <a:solidFill>
                  <a:srgbClr val="002060"/>
                </a:solidFill>
              </a:rPr>
              <a:t> 3 </a:t>
            </a:r>
            <a:r>
              <a:rPr lang="en-GB" b="1" dirty="0" err="1">
                <a:solidFill>
                  <a:srgbClr val="002060"/>
                </a:solidFill>
              </a:rPr>
              <a:t>nezavisne</a:t>
            </a:r>
            <a:r>
              <a:rPr lang="en-GB" b="1" dirty="0">
                <a:solidFill>
                  <a:srgbClr val="002060"/>
                </a:solidFill>
              </a:rPr>
              <a:t>  </a:t>
            </a:r>
            <a:r>
              <a:rPr lang="en-GB" b="1" dirty="0">
                <a:solidFill>
                  <a:srgbClr val="C00000"/>
                </a:solidFill>
              </a:rPr>
              <a:t>if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b="1" dirty="0" err="1">
                <a:solidFill>
                  <a:srgbClr val="002060"/>
                </a:solidFill>
              </a:rPr>
              <a:t>naredbe</a:t>
            </a:r>
            <a:endParaRPr lang="sr-Latn-RS" b="1" dirty="0">
              <a:solidFill>
                <a:srgbClr val="00206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FC86F5-03B5-403C-8BF6-ABEFF35CDF1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1547" y="213570"/>
            <a:ext cx="5526703" cy="649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366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D55818-3280-4F72-8A09-69053BC01E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653"/>
          <a:stretch/>
        </p:blipFill>
        <p:spPr>
          <a:xfrm>
            <a:off x="2315497" y="0"/>
            <a:ext cx="6828503" cy="6218522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53A8F0D0-D23E-40F3-9AE3-97E5DFE74491}"/>
              </a:ext>
            </a:extLst>
          </p:cNvPr>
          <p:cNvSpPr txBox="1">
            <a:spLocks/>
          </p:cNvSpPr>
          <p:nvPr/>
        </p:nvSpPr>
        <p:spPr>
          <a:xfrm>
            <a:off x="530941" y="232390"/>
            <a:ext cx="2698955" cy="1507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err="1">
                <a:solidFill>
                  <a:srgbClr val="002060"/>
                </a:solidFill>
              </a:rPr>
              <a:t>Algoritam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b="1" dirty="0" err="1">
                <a:solidFill>
                  <a:srgbClr val="002060"/>
                </a:solidFill>
              </a:rPr>
              <a:t>sa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elif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endParaRPr lang="sr-Latn-R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6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Задатак</a:t>
            </a:r>
            <a:r>
              <a:rPr lang="en-US" b="1" dirty="0"/>
              <a:t>: </a:t>
            </a:r>
            <a:r>
              <a:rPr lang="sr-Cyrl-RS" b="1" dirty="0"/>
              <a:t>Да ли је број позитиван, негативан или једнак нули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/>
          <a:lstStyle/>
          <a:p>
            <a:r>
              <a:rPr lang="en-US" dirty="0" err="1"/>
              <a:t>Напиши</a:t>
            </a:r>
            <a:r>
              <a:rPr lang="en-US" dirty="0"/>
              <a:t> </a:t>
            </a:r>
            <a:r>
              <a:rPr lang="en-US" dirty="0" err="1"/>
              <a:t>програм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sr-Cyrl-RS" dirty="0"/>
              <a:t> учитава неки број а затим</a:t>
            </a:r>
            <a:r>
              <a:rPr lang="en-US" dirty="0"/>
              <a:t> </a:t>
            </a:r>
            <a:r>
              <a:rPr lang="en-US" dirty="0" err="1"/>
              <a:t>одређује</a:t>
            </a:r>
            <a:r>
              <a:rPr lang="en-US" dirty="0"/>
              <a:t> </a:t>
            </a:r>
            <a:r>
              <a:rPr lang="sr-Cyrl-RS" dirty="0"/>
              <a:t>да ли је број позитиван, негативан или једнак нули</a:t>
            </a:r>
          </a:p>
          <a:p>
            <a:r>
              <a:rPr lang="sr-Cyrl-RS" sz="3200" dirty="0"/>
              <a:t>1. начин са три независне </a:t>
            </a:r>
            <a:r>
              <a:rPr lang="en-US" sz="3200" b="1" dirty="0">
                <a:solidFill>
                  <a:srgbClr val="C00000"/>
                </a:solidFill>
              </a:rPr>
              <a:t>if</a:t>
            </a:r>
            <a:r>
              <a:rPr lang="sr-Cyrl-RS" sz="3200" b="1" dirty="0">
                <a:solidFill>
                  <a:srgbClr val="C00000"/>
                </a:solidFill>
              </a:rPr>
              <a:t> наредбе</a:t>
            </a:r>
            <a:endParaRPr lang="en-US" sz="32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9" b="16179"/>
          <a:stretch/>
        </p:blipFill>
        <p:spPr bwMode="auto">
          <a:xfrm>
            <a:off x="993321" y="3700010"/>
            <a:ext cx="6963818" cy="2538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3485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Задатак</a:t>
            </a:r>
            <a:r>
              <a:rPr lang="en-US" b="1" dirty="0"/>
              <a:t>: </a:t>
            </a:r>
            <a:r>
              <a:rPr lang="sr-Cyrl-RS" b="1" dirty="0"/>
              <a:t>Да ли је број позитиван, негативан или једнак нули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Напиши</a:t>
            </a:r>
            <a:r>
              <a:rPr lang="en-US" dirty="0"/>
              <a:t> </a:t>
            </a:r>
            <a:r>
              <a:rPr lang="en-US" dirty="0" err="1"/>
              <a:t>програм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sr-Cyrl-RS" dirty="0"/>
              <a:t> учитава неки број а затим</a:t>
            </a:r>
            <a:r>
              <a:rPr lang="en-US" dirty="0"/>
              <a:t> </a:t>
            </a:r>
            <a:r>
              <a:rPr lang="en-US" dirty="0" err="1"/>
              <a:t>одређује</a:t>
            </a:r>
            <a:r>
              <a:rPr lang="en-US" dirty="0"/>
              <a:t> </a:t>
            </a:r>
            <a:r>
              <a:rPr lang="sr-Cyrl-RS" dirty="0"/>
              <a:t>да ли је број позитиван, негативан или једнак нули</a:t>
            </a:r>
          </a:p>
          <a:p>
            <a:r>
              <a:rPr lang="sr-Cyrl-RS" sz="3600" dirty="0"/>
              <a:t>2. начин са </a:t>
            </a:r>
            <a:r>
              <a:rPr lang="en-US" sz="3600" b="1" dirty="0">
                <a:solidFill>
                  <a:srgbClr val="C00000"/>
                </a:solidFill>
              </a:rPr>
              <a:t>if </a:t>
            </a:r>
            <a:r>
              <a:rPr lang="en-US" sz="3600" b="1" dirty="0" err="1">
                <a:solidFill>
                  <a:srgbClr val="C00000"/>
                </a:solidFill>
              </a:rPr>
              <a:t>elif</a:t>
            </a:r>
            <a:r>
              <a:rPr lang="en-US" sz="3600" b="1" dirty="0">
                <a:solidFill>
                  <a:srgbClr val="C00000"/>
                </a:solidFill>
              </a:rPr>
              <a:t> else</a:t>
            </a:r>
            <a:endParaRPr lang="sr-Cyrl-RS" sz="3600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234" y="3804556"/>
            <a:ext cx="6940956" cy="2688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0992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Задатак</a:t>
            </a:r>
            <a:r>
              <a:rPr lang="en-US" b="1" dirty="0"/>
              <a:t>: </a:t>
            </a:r>
            <a:r>
              <a:rPr lang="en-US" b="1" dirty="0" err="1"/>
              <a:t>Агрегатно</a:t>
            </a:r>
            <a:r>
              <a:rPr lang="en-US" b="1" dirty="0"/>
              <a:t> </a:t>
            </a:r>
            <a:r>
              <a:rPr lang="en-US" b="1" dirty="0" err="1"/>
              <a:t>стање</a:t>
            </a:r>
            <a:r>
              <a:rPr lang="en-US" b="1" dirty="0"/>
              <a:t> </a:t>
            </a:r>
            <a:r>
              <a:rPr lang="en-US" b="1" dirty="0" err="1"/>
              <a:t>воде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825625"/>
            <a:ext cx="9143999" cy="4855394"/>
          </a:xfrm>
        </p:spPr>
        <p:txBody>
          <a:bodyPr/>
          <a:lstStyle/>
          <a:p>
            <a:r>
              <a:rPr lang="en-US" sz="3000" dirty="0" err="1"/>
              <a:t>Напиши</a:t>
            </a:r>
            <a:r>
              <a:rPr lang="en-US" sz="3000" dirty="0"/>
              <a:t> </a:t>
            </a:r>
            <a:r>
              <a:rPr lang="en-US" sz="3000" dirty="0" err="1"/>
              <a:t>програм</a:t>
            </a:r>
            <a:r>
              <a:rPr lang="en-US" sz="3000" dirty="0"/>
              <a:t> </a:t>
            </a:r>
            <a:r>
              <a:rPr lang="en-US" sz="3000" dirty="0" err="1"/>
              <a:t>који</a:t>
            </a:r>
            <a:r>
              <a:rPr lang="en-US" sz="3000" dirty="0"/>
              <a:t> </a:t>
            </a:r>
            <a:r>
              <a:rPr lang="en-US" sz="3000" dirty="0" err="1"/>
              <a:t>за</a:t>
            </a:r>
            <a:r>
              <a:rPr lang="en-US" sz="3000" dirty="0"/>
              <a:t> </a:t>
            </a:r>
            <a:r>
              <a:rPr lang="sr-Cyrl-RS" sz="3000" b="1" dirty="0"/>
              <a:t>учитану </a:t>
            </a:r>
            <a:r>
              <a:rPr lang="en-US" sz="3000" b="1" dirty="0" err="1"/>
              <a:t>температуру</a:t>
            </a:r>
            <a:r>
              <a:rPr lang="en-US" sz="3000" dirty="0"/>
              <a:t> </a:t>
            </a:r>
            <a:r>
              <a:rPr lang="en-US" sz="3000" dirty="0" err="1"/>
              <a:t>воде</a:t>
            </a:r>
            <a:r>
              <a:rPr lang="en-US" sz="3000" dirty="0"/>
              <a:t> (у </a:t>
            </a:r>
            <a:r>
              <a:rPr lang="en-US" sz="3000" dirty="0" err="1"/>
              <a:t>степеним</a:t>
            </a:r>
            <a:r>
              <a:rPr lang="en-US" sz="3000" dirty="0"/>
              <a:t> </a:t>
            </a:r>
            <a:r>
              <a:rPr lang="en-US" sz="3000" dirty="0" err="1"/>
              <a:t>Целзијуса</a:t>
            </a:r>
            <a:r>
              <a:rPr lang="en-US" sz="3000" dirty="0"/>
              <a:t>) </a:t>
            </a:r>
            <a:r>
              <a:rPr lang="en-US" sz="3000" dirty="0" err="1"/>
              <a:t>одређује</a:t>
            </a:r>
            <a:r>
              <a:rPr lang="en-US" sz="3000" dirty="0"/>
              <a:t> </a:t>
            </a:r>
            <a:r>
              <a:rPr lang="en-US" sz="3000" dirty="0" err="1"/>
              <a:t>њено</a:t>
            </a:r>
            <a:r>
              <a:rPr lang="en-US" sz="3000" dirty="0"/>
              <a:t> </a:t>
            </a:r>
            <a:r>
              <a:rPr lang="en-US" sz="3000" b="1" dirty="0" err="1"/>
              <a:t>агрегатно</a:t>
            </a:r>
            <a:r>
              <a:rPr lang="en-US" sz="3000" b="1" dirty="0"/>
              <a:t> </a:t>
            </a:r>
            <a:r>
              <a:rPr lang="en-US" sz="3000" b="1" dirty="0" err="1"/>
              <a:t>стање</a:t>
            </a:r>
            <a:r>
              <a:rPr lang="en-US" sz="3000" b="1" dirty="0"/>
              <a:t> </a:t>
            </a:r>
            <a:endParaRPr lang="sr-Cyrl-RS" sz="3000" b="1" dirty="0"/>
          </a:p>
          <a:p>
            <a:r>
              <a:rPr lang="en-US" sz="3000" dirty="0" err="1"/>
              <a:t>сматраћемо</a:t>
            </a:r>
            <a:r>
              <a:rPr lang="en-US" sz="3000" dirty="0"/>
              <a:t> </a:t>
            </a:r>
            <a:r>
              <a:rPr lang="en-US" sz="3000" dirty="0" err="1"/>
              <a:t>да</a:t>
            </a:r>
            <a:r>
              <a:rPr lang="en-US" sz="3000" dirty="0"/>
              <a:t> </a:t>
            </a:r>
            <a:r>
              <a:rPr lang="en-US" sz="3000" dirty="0" err="1"/>
              <a:t>је</a:t>
            </a:r>
            <a:r>
              <a:rPr lang="en-US" sz="3000" dirty="0"/>
              <a:t> </a:t>
            </a:r>
            <a:r>
              <a:rPr lang="en-US" sz="3000" dirty="0" err="1"/>
              <a:t>вода</a:t>
            </a:r>
            <a:r>
              <a:rPr lang="en-US" sz="3000" dirty="0"/>
              <a:t> у </a:t>
            </a:r>
            <a:r>
              <a:rPr lang="en-US" sz="3600" b="1" dirty="0" err="1">
                <a:solidFill>
                  <a:srgbClr val="0070C0"/>
                </a:solidFill>
              </a:rPr>
              <a:t>чврстом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стању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000" dirty="0" err="1"/>
              <a:t>ако</a:t>
            </a:r>
            <a:r>
              <a:rPr lang="en-US" sz="3000" dirty="0"/>
              <a:t> </a:t>
            </a:r>
            <a:r>
              <a:rPr lang="en-US" sz="3000" dirty="0" err="1"/>
              <a:t>јој</a:t>
            </a:r>
            <a:r>
              <a:rPr lang="en-US" sz="3000" dirty="0"/>
              <a:t> </a:t>
            </a:r>
            <a:r>
              <a:rPr lang="en-US" sz="3000" dirty="0" err="1"/>
              <a:t>је</a:t>
            </a:r>
            <a:r>
              <a:rPr lang="en-US" sz="3000" dirty="0"/>
              <a:t> </a:t>
            </a:r>
            <a:r>
              <a:rPr lang="en-US" sz="3000" dirty="0" err="1"/>
              <a:t>температура</a:t>
            </a:r>
            <a:r>
              <a:rPr lang="en-US" sz="3000" dirty="0"/>
              <a:t> </a:t>
            </a:r>
            <a:r>
              <a:rPr lang="en-US" sz="3000" dirty="0" err="1"/>
              <a:t>строго</a:t>
            </a:r>
            <a:r>
              <a:rPr lang="en-US" sz="3000" dirty="0"/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мања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од</a:t>
            </a:r>
            <a:r>
              <a:rPr lang="en-US" sz="3600" b="1" dirty="0">
                <a:solidFill>
                  <a:srgbClr val="0070C0"/>
                </a:solidFill>
              </a:rPr>
              <a:t> 0</a:t>
            </a:r>
            <a:r>
              <a:rPr lang="en-US" sz="3000" dirty="0"/>
              <a:t>, </a:t>
            </a:r>
            <a:endParaRPr lang="sr-Cyrl-RS" sz="3000" dirty="0"/>
          </a:p>
          <a:p>
            <a:r>
              <a:rPr lang="en-US" sz="3000" dirty="0" err="1"/>
              <a:t>да</a:t>
            </a:r>
            <a:r>
              <a:rPr lang="en-US" sz="3000" dirty="0"/>
              <a:t> </a:t>
            </a:r>
            <a:r>
              <a:rPr lang="en-US" sz="3000" dirty="0" err="1"/>
              <a:t>је</a:t>
            </a:r>
            <a:r>
              <a:rPr lang="en-US" sz="3000" dirty="0"/>
              <a:t> у </a:t>
            </a:r>
            <a:r>
              <a:rPr lang="en-US" sz="3200" b="1" dirty="0" err="1">
                <a:solidFill>
                  <a:srgbClr val="7030A0"/>
                </a:solidFill>
              </a:rPr>
              <a:t>течном</a:t>
            </a:r>
            <a:r>
              <a:rPr lang="en-US" sz="3000" dirty="0"/>
              <a:t> </a:t>
            </a:r>
            <a:r>
              <a:rPr lang="en-US" sz="3000" dirty="0" err="1"/>
              <a:t>ако</a:t>
            </a:r>
            <a:r>
              <a:rPr lang="en-US" sz="3000" dirty="0"/>
              <a:t> </a:t>
            </a:r>
            <a:r>
              <a:rPr lang="en-US" sz="3000" dirty="0" err="1"/>
              <a:t>јој</a:t>
            </a:r>
            <a:r>
              <a:rPr lang="en-US" sz="3000" dirty="0"/>
              <a:t> </a:t>
            </a:r>
            <a:r>
              <a:rPr lang="en-US" sz="3000" dirty="0" err="1"/>
              <a:t>је</a:t>
            </a:r>
            <a:r>
              <a:rPr lang="en-US" sz="3000" dirty="0"/>
              <a:t> </a:t>
            </a:r>
            <a:r>
              <a:rPr lang="en-US" sz="3000" dirty="0" err="1"/>
              <a:t>температура</a:t>
            </a:r>
            <a:r>
              <a:rPr lang="en-US" sz="3000" dirty="0"/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између</a:t>
            </a:r>
            <a:r>
              <a:rPr lang="en-US" sz="3200" b="1" dirty="0">
                <a:solidFill>
                  <a:srgbClr val="7030A0"/>
                </a:solidFill>
              </a:rPr>
              <a:t> 0 и 100 </a:t>
            </a:r>
            <a:r>
              <a:rPr lang="en-US" sz="3000" dirty="0" err="1"/>
              <a:t>степени</a:t>
            </a:r>
            <a:r>
              <a:rPr lang="en-US" sz="3000" dirty="0"/>
              <a:t>, </a:t>
            </a:r>
            <a:r>
              <a:rPr lang="en-US" sz="3000" dirty="0" err="1"/>
              <a:t>укључујући</a:t>
            </a:r>
            <a:r>
              <a:rPr lang="en-US" sz="3000" dirty="0"/>
              <a:t> и </a:t>
            </a:r>
            <a:r>
              <a:rPr lang="en-US" sz="3000" dirty="0" err="1"/>
              <a:t>те</a:t>
            </a:r>
            <a:r>
              <a:rPr lang="en-US" sz="3000" dirty="0"/>
              <a:t> </a:t>
            </a:r>
            <a:r>
              <a:rPr lang="en-US" sz="3000" dirty="0" err="1"/>
              <a:t>границе</a:t>
            </a:r>
            <a:r>
              <a:rPr lang="en-US" sz="3000" dirty="0"/>
              <a:t> и </a:t>
            </a:r>
            <a:endParaRPr lang="sr-Cyrl-RS" sz="3000" dirty="0"/>
          </a:p>
          <a:p>
            <a:r>
              <a:rPr lang="en-US" sz="3000" dirty="0" err="1"/>
              <a:t>да</a:t>
            </a:r>
            <a:r>
              <a:rPr lang="en-US" sz="3000" dirty="0"/>
              <a:t> </a:t>
            </a:r>
            <a:r>
              <a:rPr lang="en-US" sz="3000" dirty="0" err="1"/>
              <a:t>је</a:t>
            </a:r>
            <a:r>
              <a:rPr lang="en-US" sz="3000" dirty="0"/>
              <a:t> у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</a:rPr>
              <a:t>гасовитом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</a:rPr>
              <a:t>стању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000" dirty="0" err="1"/>
              <a:t>ако</a:t>
            </a:r>
            <a:r>
              <a:rPr lang="en-US" sz="3000" dirty="0"/>
              <a:t> </a:t>
            </a:r>
            <a:r>
              <a:rPr lang="en-US" sz="3000" dirty="0" err="1"/>
              <a:t>јој</a:t>
            </a:r>
            <a:r>
              <a:rPr lang="en-US" sz="3000" dirty="0"/>
              <a:t> </a:t>
            </a:r>
            <a:r>
              <a:rPr lang="en-US" sz="3000" dirty="0" err="1"/>
              <a:t>је</a:t>
            </a:r>
            <a:r>
              <a:rPr lang="en-US" sz="3000" dirty="0"/>
              <a:t> </a:t>
            </a:r>
            <a:r>
              <a:rPr lang="en-US" sz="3000" dirty="0" err="1"/>
              <a:t>температура</a:t>
            </a:r>
            <a:r>
              <a:rPr lang="en-US" sz="3000" dirty="0"/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</a:rPr>
              <a:t>строго</a:t>
            </a:r>
            <a:r>
              <a:rPr lang="en-US" sz="3200" dirty="0"/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</a:rPr>
              <a:t>већа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</a:rPr>
              <a:t>од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 100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</a:rPr>
              <a:t>степени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9005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/>
              <a:t>1. начин са три независне</a:t>
            </a:r>
            <a:br>
              <a:rPr lang="sr-Cyrl-RS" dirty="0"/>
            </a:br>
            <a:r>
              <a:rPr lang="sr-Cyrl-RS" dirty="0"/>
              <a:t> </a:t>
            </a:r>
            <a:r>
              <a:rPr lang="en-US" b="1" dirty="0">
                <a:solidFill>
                  <a:srgbClr val="C00000"/>
                </a:solidFill>
              </a:rPr>
              <a:t>if</a:t>
            </a:r>
            <a:r>
              <a:rPr lang="sr-Cyrl-RS" b="1" dirty="0">
                <a:solidFill>
                  <a:srgbClr val="C00000"/>
                </a:solidFill>
              </a:rPr>
              <a:t> наредбе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7085" y="1825625"/>
            <a:ext cx="8723086" cy="2078718"/>
          </a:xfrm>
        </p:spPr>
        <p:txBody>
          <a:bodyPr>
            <a:normAutofit/>
          </a:bodyPr>
          <a:lstStyle/>
          <a:p>
            <a:r>
              <a:rPr lang="sr-Cyrl-RS" dirty="0"/>
              <a:t>Р</a:t>
            </a:r>
            <a:r>
              <a:rPr lang="en-US" dirty="0" err="1"/>
              <a:t>ешење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sr-Cyrl-RS" b="1" dirty="0"/>
              <a:t>3 </a:t>
            </a:r>
            <a:r>
              <a:rPr lang="sr-Latn-RS" b="1" dirty="0"/>
              <a:t>if </a:t>
            </a:r>
            <a:r>
              <a:rPr lang="sr-Cyrl-RS" b="1" dirty="0"/>
              <a:t>наредбе  </a:t>
            </a:r>
            <a:r>
              <a:rPr lang="en-US" dirty="0"/>
              <a:t>у </a:t>
            </a:r>
            <a:r>
              <a:rPr lang="en-US" dirty="0" err="1"/>
              <a:t>којем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помоћу</a:t>
            </a:r>
            <a:r>
              <a:rPr lang="en-US" dirty="0"/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три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провере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услова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</a:rPr>
              <a:t>независно</a:t>
            </a:r>
            <a:r>
              <a:rPr lang="en-US" b="1" dirty="0"/>
              <a:t> </a:t>
            </a:r>
            <a:r>
              <a:rPr lang="en-US" b="1" dirty="0" err="1"/>
              <a:t>проверава</a:t>
            </a:r>
            <a:r>
              <a:rPr lang="en-US" b="1" dirty="0"/>
              <a:t> </a:t>
            </a:r>
            <a:r>
              <a:rPr lang="en-US" b="1" dirty="0" err="1"/>
              <a:t>припадност</a:t>
            </a:r>
            <a:r>
              <a:rPr lang="en-US" b="1" dirty="0"/>
              <a:t> </a:t>
            </a:r>
            <a:r>
              <a:rPr lang="en-US" b="1" dirty="0" err="1"/>
              <a:t>температуре</a:t>
            </a:r>
            <a:r>
              <a:rPr lang="en-US" b="1" dirty="0"/>
              <a:t> </a:t>
            </a:r>
            <a:r>
              <a:rPr lang="en-US" b="1" dirty="0" err="1"/>
              <a:t>једном</a:t>
            </a:r>
            <a:r>
              <a:rPr lang="en-US" b="1" dirty="0"/>
              <a:t> </a:t>
            </a:r>
            <a:r>
              <a:rPr lang="en-US" b="1" dirty="0" err="1"/>
              <a:t>од</a:t>
            </a:r>
            <a:r>
              <a:rPr lang="en-US" b="1" dirty="0"/>
              <a:t> </a:t>
            </a:r>
            <a:r>
              <a:rPr lang="en-US" b="1" dirty="0" err="1"/>
              <a:t>три</a:t>
            </a:r>
            <a:r>
              <a:rPr lang="en-US" b="1" dirty="0"/>
              <a:t> </a:t>
            </a:r>
            <a:r>
              <a:rPr lang="en-US" b="1" dirty="0" err="1"/>
              <a:t>интервала</a:t>
            </a:r>
            <a:r>
              <a:rPr lang="en-US" dirty="0"/>
              <a:t> (−∞,0], (0,100) и [100,∞)</a:t>
            </a:r>
          </a:p>
          <a:p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14" y="4103007"/>
            <a:ext cx="8723086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657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4504"/>
            <a:ext cx="7886700" cy="682009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/>
              <a:t>2. начин са </a:t>
            </a:r>
            <a:r>
              <a:rPr lang="en-US" b="1" dirty="0">
                <a:solidFill>
                  <a:srgbClr val="C00000"/>
                </a:solidFill>
              </a:rPr>
              <a:t>if </a:t>
            </a:r>
            <a:r>
              <a:rPr lang="en-US" b="1" dirty="0" err="1">
                <a:solidFill>
                  <a:srgbClr val="C00000"/>
                </a:solidFill>
              </a:rPr>
              <a:t>elif</a:t>
            </a:r>
            <a:r>
              <a:rPr lang="en-US" b="1" dirty="0">
                <a:solidFill>
                  <a:srgbClr val="C00000"/>
                </a:solidFill>
              </a:rPr>
              <a:t>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1" y="825912"/>
            <a:ext cx="8940800" cy="3496539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/>
              <a:t>Р</a:t>
            </a:r>
            <a:r>
              <a:rPr lang="en-US" dirty="0" err="1"/>
              <a:t>ешење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sr-Cyrl-RS" sz="3000" b="1" dirty="0"/>
              <a:t>елиф</a:t>
            </a:r>
            <a:r>
              <a:rPr lang="sr-Cyrl-RS" dirty="0"/>
              <a:t> </a:t>
            </a:r>
            <a:r>
              <a:rPr lang="en-US" sz="3000" b="1" dirty="0" err="1">
                <a:solidFill>
                  <a:srgbClr val="C00000"/>
                </a:solidFill>
              </a:rPr>
              <a:t>логички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en-US" sz="3000" b="1" dirty="0" err="1">
                <a:solidFill>
                  <a:srgbClr val="C00000"/>
                </a:solidFill>
              </a:rPr>
              <a:t>услови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sr-Cyrl-RS" sz="3000" b="1" dirty="0">
                <a:solidFill>
                  <a:srgbClr val="C00000"/>
                </a:solidFill>
              </a:rPr>
              <a:t>су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en-US" sz="3000" b="1" dirty="0" err="1">
                <a:solidFill>
                  <a:srgbClr val="C00000"/>
                </a:solidFill>
              </a:rPr>
              <a:t>међусобно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en-US" sz="3000" b="1" dirty="0" err="1">
                <a:solidFill>
                  <a:srgbClr val="C00000"/>
                </a:solidFill>
              </a:rPr>
              <a:t>зависни</a:t>
            </a:r>
            <a:r>
              <a:rPr lang="en-US" dirty="0"/>
              <a:t>:</a:t>
            </a:r>
          </a:p>
          <a:p>
            <a:pPr lvl="0"/>
            <a:r>
              <a:rPr lang="en-US" sz="3000" b="1" dirty="0" err="1">
                <a:solidFill>
                  <a:srgbClr val="0070C0"/>
                </a:solidFill>
              </a:rPr>
              <a:t>ако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је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температура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мања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од</a:t>
            </a:r>
            <a:r>
              <a:rPr lang="en-US" sz="3000" b="1" dirty="0">
                <a:solidFill>
                  <a:srgbClr val="0070C0"/>
                </a:solidFill>
              </a:rPr>
              <a:t> 0</a:t>
            </a:r>
            <a:r>
              <a:rPr lang="en-US" sz="3000" b="1" baseline="30000" dirty="0">
                <a:solidFill>
                  <a:srgbClr val="0070C0"/>
                </a:solidFill>
              </a:rPr>
              <a:t>о</a:t>
            </a:r>
            <a:r>
              <a:rPr lang="en-US" sz="3000" b="1" dirty="0">
                <a:solidFill>
                  <a:srgbClr val="0070C0"/>
                </a:solidFill>
              </a:rPr>
              <a:t>C  </a:t>
            </a:r>
            <a:r>
              <a:rPr lang="en-US" b="1" dirty="0"/>
              <a:t>- </a:t>
            </a:r>
            <a:r>
              <a:rPr lang="en-US" b="1" dirty="0" err="1"/>
              <a:t>агрегатно</a:t>
            </a:r>
            <a:r>
              <a:rPr lang="en-US" b="1" dirty="0"/>
              <a:t> </a:t>
            </a:r>
            <a:r>
              <a:rPr lang="en-US" b="1" dirty="0" err="1"/>
              <a:t>стање</a:t>
            </a:r>
            <a:r>
              <a:rPr lang="en-US" b="1" dirty="0"/>
              <a:t> </a:t>
            </a:r>
            <a:r>
              <a:rPr lang="en-US" b="1" dirty="0" err="1"/>
              <a:t>је</a:t>
            </a:r>
            <a:r>
              <a:rPr lang="en-US" b="1" dirty="0"/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чврсто</a:t>
            </a:r>
            <a:r>
              <a:rPr lang="en-US" sz="3000" b="1" dirty="0">
                <a:solidFill>
                  <a:srgbClr val="0070C0"/>
                </a:solidFill>
              </a:rPr>
              <a:t>;</a:t>
            </a:r>
            <a:endParaRPr lang="en-US" sz="3000" dirty="0">
              <a:solidFill>
                <a:srgbClr val="0070C0"/>
              </a:solidFill>
            </a:endParaRPr>
          </a:p>
          <a:p>
            <a:pPr lvl="0"/>
            <a:r>
              <a:rPr lang="en-US" sz="3000" b="1" dirty="0">
                <a:solidFill>
                  <a:srgbClr val="7030A0"/>
                </a:solidFill>
              </a:rPr>
              <a:t>у </a:t>
            </a:r>
            <a:r>
              <a:rPr lang="en-US" sz="3000" b="1" dirty="0" err="1">
                <a:solidFill>
                  <a:srgbClr val="7030A0"/>
                </a:solidFill>
              </a:rPr>
              <a:t>противном</a:t>
            </a:r>
            <a:r>
              <a:rPr lang="en-US" sz="3000" dirty="0">
                <a:solidFill>
                  <a:srgbClr val="7030A0"/>
                </a:solidFill>
              </a:rPr>
              <a:t> </a:t>
            </a:r>
            <a:r>
              <a:rPr lang="en-US" dirty="0"/>
              <a:t>(</a:t>
            </a:r>
            <a:r>
              <a:rPr lang="en-US" b="1" dirty="0" err="1"/>
              <a:t>температура</a:t>
            </a:r>
            <a:r>
              <a:rPr lang="en-US" b="1" dirty="0"/>
              <a:t> </a:t>
            </a:r>
            <a:r>
              <a:rPr lang="en-US" b="1" dirty="0" err="1"/>
              <a:t>је</a:t>
            </a:r>
            <a:r>
              <a:rPr lang="en-US" b="1" dirty="0"/>
              <a:t> </a:t>
            </a:r>
            <a:r>
              <a:rPr lang="en-US" b="1" dirty="0" err="1"/>
              <a:t>већа</a:t>
            </a:r>
            <a:r>
              <a:rPr lang="en-US" b="1" dirty="0"/>
              <a:t> </a:t>
            </a:r>
            <a:r>
              <a:rPr lang="en-US" b="1" dirty="0" err="1"/>
              <a:t>или</a:t>
            </a:r>
            <a:r>
              <a:rPr lang="en-US" b="1" dirty="0"/>
              <a:t> </a:t>
            </a:r>
            <a:r>
              <a:rPr lang="en-US" b="1" dirty="0" err="1"/>
              <a:t>једнака</a:t>
            </a:r>
            <a:r>
              <a:rPr lang="en-US" b="1" dirty="0"/>
              <a:t> 0</a:t>
            </a:r>
            <a:r>
              <a:rPr lang="en-US" b="1" baseline="30000" dirty="0"/>
              <a:t>о</a:t>
            </a:r>
            <a:r>
              <a:rPr lang="en-US" b="1" dirty="0"/>
              <a:t>C</a:t>
            </a:r>
            <a:r>
              <a:rPr lang="en-US" dirty="0"/>
              <a:t>): </a:t>
            </a: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температура</a:t>
            </a:r>
            <a:r>
              <a:rPr lang="en-US" dirty="0"/>
              <a:t> </a:t>
            </a:r>
            <a:r>
              <a:rPr lang="en-US" dirty="0" err="1"/>
              <a:t>мања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једнака</a:t>
            </a:r>
            <a:r>
              <a:rPr lang="en-US" dirty="0"/>
              <a:t> 100 </a:t>
            </a:r>
            <a:r>
              <a:rPr lang="en-US" baseline="30000" dirty="0" err="1"/>
              <a:t>о</a:t>
            </a:r>
            <a:r>
              <a:rPr lang="en-US" dirty="0" err="1"/>
              <a:t>C</a:t>
            </a:r>
            <a:r>
              <a:rPr lang="en-US" dirty="0"/>
              <a:t>  (</a:t>
            </a:r>
            <a:r>
              <a:rPr lang="en-US" dirty="0" err="1"/>
              <a:t>припада</a:t>
            </a:r>
            <a:r>
              <a:rPr lang="en-US" dirty="0"/>
              <a:t> </a:t>
            </a:r>
            <a:r>
              <a:rPr lang="en-US" dirty="0" err="1"/>
              <a:t>другом</a:t>
            </a:r>
            <a:r>
              <a:rPr lang="en-US" dirty="0"/>
              <a:t> </a:t>
            </a:r>
            <a:r>
              <a:rPr lang="en-US" dirty="0" err="1"/>
              <a:t>интервалу</a:t>
            </a:r>
            <a:r>
              <a:rPr lang="en-US" dirty="0"/>
              <a:t>) - </a:t>
            </a:r>
            <a:r>
              <a:rPr lang="en-US" sz="3000" b="1" dirty="0" err="1">
                <a:solidFill>
                  <a:srgbClr val="7030A0"/>
                </a:solidFill>
              </a:rPr>
              <a:t>агрегатно</a:t>
            </a:r>
            <a:r>
              <a:rPr lang="en-US" sz="3000" b="1" dirty="0">
                <a:solidFill>
                  <a:srgbClr val="7030A0"/>
                </a:solidFill>
              </a:rPr>
              <a:t> </a:t>
            </a:r>
            <a:r>
              <a:rPr lang="en-US" sz="3000" b="1" dirty="0" err="1">
                <a:solidFill>
                  <a:srgbClr val="7030A0"/>
                </a:solidFill>
              </a:rPr>
              <a:t>стање</a:t>
            </a:r>
            <a:r>
              <a:rPr lang="en-US" sz="3000" b="1" dirty="0">
                <a:solidFill>
                  <a:srgbClr val="7030A0"/>
                </a:solidFill>
              </a:rPr>
              <a:t> je </a:t>
            </a:r>
            <a:r>
              <a:rPr lang="en-US" sz="3000" b="1" dirty="0" err="1">
                <a:solidFill>
                  <a:srgbClr val="7030A0"/>
                </a:solidFill>
              </a:rPr>
              <a:t>течно</a:t>
            </a:r>
            <a:r>
              <a:rPr lang="en-US" dirty="0"/>
              <a:t>;</a:t>
            </a:r>
          </a:p>
          <a:p>
            <a:pPr lvl="0"/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у 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</a:rPr>
              <a:t>противном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температура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већа</a:t>
            </a:r>
            <a:r>
              <a:rPr lang="en-US" dirty="0"/>
              <a:t> 100</a:t>
            </a:r>
            <a:r>
              <a:rPr lang="en-US" baseline="30000" dirty="0"/>
              <a:t>о</a:t>
            </a:r>
            <a:r>
              <a:rPr lang="en-US" b="1" dirty="0"/>
              <a:t>C) 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</a:rPr>
              <a:t>агрегатно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</a:rPr>
              <a:t>стање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</a:rPr>
              <a:t>је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</a:rPr>
              <a:t>гасовито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sz="30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4304621"/>
            <a:ext cx="927735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2772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427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Одлучивање у програмима – ГРАНАЊЕ</vt:lpstr>
      <vt:lpstr>Наредбе гранања if elif else</vt:lpstr>
      <vt:lpstr>Algoritam sa 3 nezavisne  if naredbe</vt:lpstr>
      <vt:lpstr>PowerPoint Presentation</vt:lpstr>
      <vt:lpstr>Задатак: Да ли је број позитиван, негативан или једнак нули</vt:lpstr>
      <vt:lpstr>Задатак: Да ли је број позитиван, негативан или једнак нули</vt:lpstr>
      <vt:lpstr>Задатак: Агрегатно стање воде</vt:lpstr>
      <vt:lpstr>1. начин са три независне  if наредбе</vt:lpstr>
      <vt:lpstr>2. начин са if elif else</vt:lpstr>
      <vt:lpstr>Задаци за вежбу, (користи елиф конструкцију)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ГРАНАЊЕ У ПЈ ПАЈТОН</dc:title>
  <dc:creator>Jasmina Knežević</dc:creator>
  <cp:lastModifiedBy>Violeta</cp:lastModifiedBy>
  <cp:revision>44</cp:revision>
  <dcterms:created xsi:type="dcterms:W3CDTF">2022-02-08T16:16:16Z</dcterms:created>
  <dcterms:modified xsi:type="dcterms:W3CDTF">2024-02-28T12:09:25Z</dcterms:modified>
</cp:coreProperties>
</file>