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309" r:id="rId4"/>
    <p:sldId id="310" r:id="rId5"/>
    <p:sldId id="284" r:id="rId6"/>
    <p:sldId id="281" r:id="rId7"/>
    <p:sldId id="285" r:id="rId8"/>
    <p:sldId id="311" r:id="rId9"/>
    <p:sldId id="312" r:id="rId10"/>
    <p:sldId id="313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15" r:id="rId21"/>
    <p:sldId id="301" r:id="rId22"/>
    <p:sldId id="314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4930BA-103B-40B1-99B6-1F6DA5AC4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0DAB-0178-4857-8A54-52D7CD1B5119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70BDAE-1363-4298-BB16-C4715332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181EC7-A6A2-417A-BF3B-3A0797CE2B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DF76-6D98-47AF-BF0E-405D69C862FC}" type="datetimeFigureOut">
              <a:rPr lang="sr-Latn-CS"/>
              <a:pPr>
                <a:defRPr/>
              </a:pPr>
              <a:t>18.12.2022.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4060194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2F4FE8-11EB-4D1B-B3EC-9A84586CD22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3F0003-0078-4B6E-8673-30A5B1FB24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kscap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Креирање векторске графике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600" dirty="0"/>
              <a:t>вежбање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277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8DDDE-A7C7-4F28-88DC-64B5FAFE5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248347"/>
            <a:ext cx="2504601" cy="3877815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Премештање, зумирање, ротирање: </a:t>
            </a:r>
          </a:p>
          <a:p>
            <a:r>
              <a:rPr lang="sr-Cyrl-RS" dirty="0"/>
              <a:t>Прво дугме са стрелицом – </a:t>
            </a:r>
            <a:r>
              <a:rPr lang="sr-Cyrl-RS" b="1" dirty="0">
                <a:solidFill>
                  <a:srgbClr val="C00000"/>
                </a:solidFill>
              </a:rPr>
              <a:t>Селектор.</a:t>
            </a:r>
            <a:r>
              <a:rPr lang="sr-Cyrl-RS" dirty="0"/>
              <a:t> </a:t>
            </a:r>
          </a:p>
          <a:p>
            <a:r>
              <a:rPr lang="sr-Cyrl-RS" dirty="0"/>
              <a:t>Најчешће коришћена алатка. </a:t>
            </a:r>
          </a:p>
          <a:p>
            <a:r>
              <a:rPr lang="sr-Cyrl-RS" dirty="0"/>
              <a:t>8 ручки-када кликнете још једном на објекат ручке се мењају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125B0-5654-4A6E-A202-C184644B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668E3-414D-4CF8-B79A-F9357798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33" y="570156"/>
            <a:ext cx="56483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77369-CFE4-4F35-BA5F-0043644CB2E8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1772816"/>
            <a:ext cx="648643" cy="2733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F1857E-C989-4ED4-8583-A4BC30509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90542"/>
            <a:ext cx="122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CS" altLang="sr-Latn-R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селектор</a:t>
            </a:r>
            <a:endParaRPr lang="sr-Latn-CS" altLang="sr-Latn-R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9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DC6E2C0-FF6D-470D-9F47-CE96A3897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sr-Latn-RS" sz="3200"/>
              <a:t>pravougaonik</a:t>
            </a:r>
          </a:p>
          <a:p>
            <a:pPr eaLnBrk="1" hangingPunct="1"/>
            <a:r>
              <a:rPr lang="sr-Latn-RS" altLang="sr-Latn-RS" sz="3200"/>
              <a:t>Kvadrat držeći CTRL</a:t>
            </a:r>
          </a:p>
          <a:p>
            <a:pPr eaLnBrk="1" hangingPunct="1"/>
            <a:r>
              <a:rPr lang="sr-Latn-RS" altLang="sr-Latn-RS" sz="3200"/>
              <a:t>elipsu</a:t>
            </a:r>
          </a:p>
          <a:p>
            <a:pPr eaLnBrk="1" hangingPunct="1"/>
            <a:r>
              <a:rPr lang="sr-Latn-RS" altLang="sr-Latn-RS" sz="3200"/>
              <a:t>krug držeći CTRL</a:t>
            </a:r>
            <a:endParaRPr lang="en-US" altLang="sr-Latn-RS" sz="3200"/>
          </a:p>
          <a:p>
            <a:pPr eaLnBrk="1" hangingPunct="1"/>
            <a:endParaRPr lang="en-U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334F6-D7EB-4F5A-AC9A-75BFFFD8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Nacrtaj sledeće oblike</a:t>
            </a:r>
            <a:endParaRPr lang="en-US" dirty="0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998D5ACB-0B4A-436F-96C3-4A085E31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0765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A5A9232-CD11-4B6C-B083-E29A4DD21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sr-Latn-RS"/>
              <a:t>Iscrtaj mnogouglove</a:t>
            </a:r>
          </a:p>
          <a:p>
            <a:pPr eaLnBrk="1" hangingPunct="1"/>
            <a:r>
              <a:rPr lang="sr-Latn-RS" altLang="sr-Latn-RS"/>
              <a:t>Create stars and polygons</a:t>
            </a:r>
          </a:p>
          <a:p>
            <a:pPr eaLnBrk="1" hangingPunct="1"/>
            <a:r>
              <a:rPr lang="sr-Latn-RS" altLang="sr-Latn-RS"/>
              <a:t>Spyrals</a:t>
            </a:r>
            <a:endParaRPr lang="en-U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CB956-92EC-48B3-9DA7-76FA66E0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Napravi novi dokument File New</a:t>
            </a:r>
            <a:endParaRPr lang="en-US" dirty="0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DB74EE1E-2A61-4682-A6C4-0661DB62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4385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5D66CF67-1109-49C7-A9E3-402039E8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94724"/>
            <a:ext cx="18478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7634513-AA3F-4693-9BF3-EDDE7E40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sr-Latn-RS"/>
              <a:t>File Save</a:t>
            </a:r>
            <a:endParaRPr lang="en-U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05947-0297-4431-A29D-072D9598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Čuvanje slike</a:t>
            </a:r>
            <a:endParaRPr lang="en-US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B28B2590-948D-4457-B379-9D8E92E1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060575"/>
            <a:ext cx="55054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17D2F59-9FB3-4016-BAFA-3B39FAFB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sr-Latn-RS"/>
              <a:t>File Export png image – Izvezi png sliku</a:t>
            </a:r>
          </a:p>
          <a:p>
            <a:pPr eaLnBrk="1" hangingPunct="1"/>
            <a:r>
              <a:rPr lang="sr-Latn-RS" altLang="sr-Latn-RS"/>
              <a:t> moguce je otvoriti i na racunaru gde nema instaliran inkscape</a:t>
            </a:r>
          </a:p>
          <a:p>
            <a:pPr eaLnBrk="1" hangingPunct="1"/>
            <a:r>
              <a:rPr lang="sr-Latn-RS" altLang="sr-Latn-RS"/>
              <a:t>Ako yelimo da sacuvamo odredjene delove slike, selektovacemo objekat </a:t>
            </a:r>
            <a:endParaRPr lang="en-U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1619F-CF38-4CCD-9E87-78647B82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Da bi sačuvali u fomatu png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42FF366-4419-4479-AADB-8D7D3914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5554663" cy="4389437"/>
          </a:xfrm>
        </p:spPr>
        <p:txBody>
          <a:bodyPr/>
          <a:lstStyle/>
          <a:p>
            <a:pPr eaLnBrk="1" hangingPunct="1"/>
            <a:r>
              <a:rPr lang="sr-Latn-RS" altLang="sr-Latn-RS" b="1"/>
              <a:t>Draw freehand lines</a:t>
            </a:r>
          </a:p>
          <a:p>
            <a:pPr eaLnBrk="1" hangingPunct="1"/>
            <a:r>
              <a:rPr lang="sr-Latn-RS" altLang="sr-Latn-RS"/>
              <a:t>Prave</a:t>
            </a:r>
          </a:p>
          <a:p>
            <a:pPr eaLnBrk="1" hangingPunct="1"/>
            <a:r>
              <a:rPr lang="sr-Latn-RS" altLang="sr-Latn-RS"/>
              <a:t>Nepravilne (držimo pritisnut taster miša)</a:t>
            </a:r>
          </a:p>
          <a:p>
            <a:pPr eaLnBrk="1" hangingPunct="1"/>
            <a:r>
              <a:rPr lang="sr-Latn-RS" altLang="sr-Latn-RS" b="1"/>
              <a:t>Draw besier curves and basier lines</a:t>
            </a:r>
            <a:endParaRPr lang="en-US" altLang="sr-Latn-R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3E664-D29D-4BBE-B29C-626B3363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Crtanje linija</a:t>
            </a:r>
            <a:endParaRPr lang="en-US" dirty="0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4E685DD3-B70E-46D6-8DEE-B3976C06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2288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A13E9EF-3D6E-4567-B41B-5F03E568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RS" altLang="sr-Latn-RS" dirty="0"/>
              <a:t>Изабери алатку за рад са текстом и испиши ОШ „Лазар Саватић“</a:t>
            </a:r>
            <a:endParaRPr lang="en-US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28CC8-9767-4212-B630-520FA263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Unos teksta</a:t>
            </a:r>
            <a:endParaRPr lang="en-US" dirty="0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DF0A6EC3-3B59-4B6F-B062-F49EEE68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88979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9817CD6-2155-4A3F-BCE9-74D3BDFE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r-Latn-RS" dirty="0" err="1"/>
              <a:t>Nacrt</a:t>
            </a:r>
            <a:r>
              <a:rPr lang="sr-Cyrl-RS" altLang="sr-Latn-RS" dirty="0"/>
              <a:t>ај</a:t>
            </a:r>
            <a:r>
              <a:rPr lang="en-US" altLang="sr-Latn-RS" dirty="0"/>
              <a:t> </a:t>
            </a:r>
            <a:r>
              <a:rPr lang="en-US" altLang="sr-Latn-RS" dirty="0" err="1"/>
              <a:t>pravougaonik</a:t>
            </a:r>
            <a:r>
              <a:rPr lang="en-US" altLang="sr-Latn-RS" dirty="0"/>
              <a:t> </a:t>
            </a:r>
            <a:r>
              <a:rPr lang="sr-Latn-RS" altLang="sr-Latn-RS" dirty="0"/>
              <a:t>10 x 8 </a:t>
            </a:r>
            <a:r>
              <a:rPr lang="en-US" altLang="sr-Latn-RS" dirty="0"/>
              <a:t>cm </a:t>
            </a:r>
            <a:r>
              <a:rPr lang="sr-Latn-RS" altLang="sr-Latn-RS" dirty="0"/>
              <a:t>plave boje</a:t>
            </a:r>
            <a:endParaRPr lang="en-US" altLang="sr-Latn-RS" dirty="0"/>
          </a:p>
          <a:p>
            <a:pPr eaLnBrk="1" hangingPunct="1"/>
            <a:r>
              <a:rPr lang="en-US" altLang="sr-Latn-RS" dirty="0" err="1"/>
              <a:t>Podesi</a:t>
            </a:r>
            <a:r>
              <a:rPr lang="sr-Latn-RS" altLang="sr-Latn-RS" dirty="0"/>
              <a:t> </a:t>
            </a:r>
            <a:r>
              <a:rPr lang="en-US" altLang="sr-Latn-RS" dirty="0" err="1"/>
              <a:t>na</a:t>
            </a:r>
            <a:r>
              <a:rPr lang="en-US" altLang="sr-Latn-RS" dirty="0"/>
              <a:t> </a:t>
            </a:r>
            <a:r>
              <a:rPr lang="en-US" altLang="sr-Latn-RS" dirty="0" err="1"/>
              <a:t>traci</a:t>
            </a:r>
            <a:r>
              <a:rPr lang="en-US" altLang="sr-Latn-RS" dirty="0"/>
              <a:t> </a:t>
            </a:r>
            <a:r>
              <a:rPr lang="en-US" altLang="sr-Latn-RS" dirty="0" err="1"/>
              <a:t>sa</a:t>
            </a:r>
            <a:r>
              <a:rPr lang="en-US" altLang="sr-Latn-RS" dirty="0"/>
              <a:t> </a:t>
            </a:r>
            <a:r>
              <a:rPr lang="en-US" altLang="sr-Latn-RS" dirty="0" err="1"/>
              <a:t>opcijama</a:t>
            </a:r>
            <a:r>
              <a:rPr lang="sr-Latn-RS" altLang="sr-Latn-RS" dirty="0"/>
              <a:t> da je jedinica mere cm a onda š</a:t>
            </a:r>
            <a:r>
              <a:rPr lang="en-US" altLang="sr-Latn-RS" dirty="0" err="1"/>
              <a:t>irinu</a:t>
            </a:r>
            <a:r>
              <a:rPr lang="sr-Cyrl-RS" altLang="sr-Latn-RS" dirty="0"/>
              <a:t> 10</a:t>
            </a:r>
            <a:r>
              <a:rPr lang="en-US" altLang="sr-Latn-RS" dirty="0"/>
              <a:t> cm</a:t>
            </a:r>
            <a:r>
              <a:rPr lang="sr-Cyrl-RS" altLang="sr-Latn-RS" dirty="0"/>
              <a:t> а</a:t>
            </a:r>
            <a:r>
              <a:rPr lang="en-US" altLang="sr-Latn-RS" dirty="0"/>
              <a:t> </a:t>
            </a:r>
            <a:r>
              <a:rPr lang="en-US" altLang="sr-Latn-RS" dirty="0" err="1"/>
              <a:t>visinu</a:t>
            </a:r>
            <a:r>
              <a:rPr lang="sr-Cyrl-RS" altLang="sr-Latn-RS" dirty="0"/>
              <a:t> 8 </a:t>
            </a:r>
            <a:r>
              <a:rPr lang="en-US" altLang="sr-Latn-RS" dirty="0"/>
              <a:t>cm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68C1-0A05-49D6-95EF-6A310F49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Nacrtati pravougaonik</a:t>
            </a:r>
            <a:endParaRPr lang="en-US" dirty="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98E9F27E-A382-47A4-A0BE-43D524E4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7" y="3717032"/>
            <a:ext cx="77438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E78F4B4-01BA-41FE-8625-BAF18F27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8840"/>
            <a:ext cx="8229600" cy="3703935"/>
          </a:xfrm>
        </p:spPr>
        <p:txBody>
          <a:bodyPr/>
          <a:lstStyle/>
          <a:p>
            <a:pPr eaLnBrk="1" hangingPunct="1"/>
            <a:r>
              <a:rPr lang="sr-Latn-RS" altLang="sr-Latn-RS" dirty="0"/>
              <a:t>20 x 20 </a:t>
            </a:r>
            <a:r>
              <a:rPr lang="en-US" altLang="sr-Latn-RS" dirty="0"/>
              <a:t>cm </a:t>
            </a:r>
            <a:r>
              <a:rPr lang="sr-Latn-RS" altLang="sr-Latn-RS" dirty="0"/>
              <a:t>bez popune, </a:t>
            </a:r>
          </a:p>
          <a:p>
            <a:pPr eaLnBrk="1" hangingPunct="1"/>
            <a:r>
              <a:rPr lang="sr-Latn-RS" altLang="sr-Latn-RS" dirty="0"/>
              <a:t>oivičen crvenom isprekidanom linijom debljine 0,5 cm</a:t>
            </a:r>
          </a:p>
          <a:p>
            <a:pPr eaLnBrk="1" hangingPunct="1"/>
            <a:r>
              <a:rPr lang="sr-Latn-RS" altLang="sr-Latn-RS" dirty="0"/>
              <a:t>Ovo se podešava u</a:t>
            </a:r>
            <a:r>
              <a:rPr lang="en-US" altLang="sr-Latn-RS" dirty="0"/>
              <a:t> </a:t>
            </a:r>
            <a:r>
              <a:rPr lang="en-US" altLang="sr-Latn-RS" dirty="0" err="1"/>
              <a:t>meniju</a:t>
            </a:r>
            <a:r>
              <a:rPr lang="en-US" altLang="sr-Latn-RS" dirty="0"/>
              <a:t> </a:t>
            </a:r>
            <a:r>
              <a:rPr lang="sr-Latn-RS" altLang="sr-Latn-RS" b="1" dirty="0">
                <a:solidFill>
                  <a:srgbClr val="C00000"/>
                </a:solidFill>
              </a:rPr>
              <a:t>Objekat</a:t>
            </a:r>
            <a:r>
              <a:rPr lang="en-US" altLang="sr-Latn-RS" b="1" dirty="0">
                <a:solidFill>
                  <a:srgbClr val="C00000"/>
                </a:solidFill>
              </a:rPr>
              <a:t> -&gt;</a:t>
            </a:r>
            <a:r>
              <a:rPr lang="sr-Latn-RS" altLang="sr-Latn-RS" b="1" dirty="0">
                <a:solidFill>
                  <a:srgbClr val="C00000"/>
                </a:solidFill>
              </a:rPr>
              <a:t> Popuna i linija </a:t>
            </a:r>
            <a:endParaRPr lang="en-US" altLang="sr-Latn-RS" b="1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sr-Latn-RS" altLang="sr-Latn-RS" dirty="0"/>
              <a:t>(tri kartice Fill / Popuna, Boja linije / Stroke Paint i Stil Linije)</a:t>
            </a:r>
          </a:p>
          <a:p>
            <a:pPr eaLnBrk="1" hangingPunct="1"/>
            <a:endParaRPr lang="en-US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1BEFD-0F4C-4A3C-ACE1-23136656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Nacrtati kvadrtat bez popune</a:t>
            </a:r>
            <a:endParaRPr lang="en-US" dirty="0"/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7EC38D86-C255-49A9-A766-31623A9E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38" y="5229200"/>
            <a:ext cx="2193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C8142216-F34B-4A9F-8218-6D78D619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6" y="4233863"/>
            <a:ext cx="4557712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8">
            <a:extLst>
              <a:ext uri="{FF2B5EF4-FFF2-40B4-BE49-F238E27FC236}">
                <a16:creationId xmlns:a16="http://schemas.microsoft.com/office/drawing/2014/main" id="{66E265E0-6501-4AEB-B30F-F1A3A1D33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94385"/>
            <a:ext cx="30765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DE5C0E4-5684-4D52-9A7C-E88EE9C7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Cuvanje cele slike File Save – sacuvamo pod imenom oblici</a:t>
            </a:r>
          </a:p>
          <a:p>
            <a:pPr eaLnBrk="1" hangingPunct="1"/>
            <a:r>
              <a:rPr lang="sr-Latn-RS" altLang="sr-Latn-RS" dirty="0"/>
              <a:t>Cuvanje samo nekog objekta File save  - Export png image – izvezi png sliku</a:t>
            </a:r>
          </a:p>
          <a:p>
            <a:pPr eaLnBrk="1" hangingPunct="1"/>
            <a:endParaRPr lang="en-US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8D691-E3D6-451E-9379-9F2FDA0E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A86FA8AC-ED29-4BC7-B55B-D11AE99C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85355"/>
            <a:ext cx="360045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EE0887-1197-482E-BD70-225258853BBD}"/>
              </a:ext>
            </a:extLst>
          </p:cNvPr>
          <p:cNvSpPr/>
          <p:nvPr/>
        </p:nvSpPr>
        <p:spPr>
          <a:xfrm>
            <a:off x="5364163" y="2924175"/>
            <a:ext cx="863600" cy="288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A75605-9FB8-41EA-95AF-ECF4F514AC0E}"/>
              </a:ext>
            </a:extLst>
          </p:cNvPr>
          <p:cNvSpPr/>
          <p:nvPr/>
        </p:nvSpPr>
        <p:spPr>
          <a:xfrm>
            <a:off x="6230938" y="6021388"/>
            <a:ext cx="863600" cy="287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altLang="sr-Latn-RS" dirty="0"/>
              <a:t>Подешавање радног окружења</a:t>
            </a:r>
          </a:p>
          <a:p>
            <a:r>
              <a:rPr lang="sr-Cyrl-RS" altLang="sr-Latn-RS" dirty="0"/>
              <a:t>Цртање геометријских облика</a:t>
            </a:r>
          </a:p>
          <a:p>
            <a:r>
              <a:rPr lang="sr-Cyrl-RS" altLang="sr-Latn-RS" dirty="0"/>
              <a:t>Чување слика</a:t>
            </a:r>
            <a:endParaRPr lang="en-US" altLang="sr-Latn-RS" dirty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Говорићемо 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882942-3A42-44BB-AB20-01DCF094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903"/>
            <a:ext cx="5040560" cy="655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80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91743-7793-44FD-9F9C-EEAC069EA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857250"/>
            <a:ext cx="7851775" cy="42862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800" dirty="0"/>
              <a:t>Нацртајте:</a:t>
            </a:r>
            <a:endParaRPr lang="sr-Latn-CS" sz="2800" dirty="0"/>
          </a:p>
        </p:txBody>
      </p:sp>
      <p:sp>
        <p:nvSpPr>
          <p:cNvPr id="16387" name="Subtitle 4">
            <a:extLst>
              <a:ext uri="{FF2B5EF4-FFF2-40B4-BE49-F238E27FC236}">
                <a16:creationId xmlns:a16="http://schemas.microsoft.com/office/drawing/2014/main" id="{59189A30-A0A4-4EA0-8D9C-537BF5431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3092F90-6716-4567-9B5C-6499AE0E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928688"/>
            <a:ext cx="5686425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ioleta\Desktop\informatika 2015\7 razred 2015\grafika\Inkscape\-1DF86~1.PNG">
            <a:extLst>
              <a:ext uri="{FF2B5EF4-FFF2-40B4-BE49-F238E27FC236}">
                <a16:creationId xmlns:a16="http://schemas.microsoft.com/office/drawing/2014/main" id="{2F15662A-99A4-43DF-AAC7-1682752591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12068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71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18FA5DB-70D8-4A6F-81A9-417FE514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/>
              <a:t>Редослед објеката</a:t>
            </a:r>
            <a:endParaRPr lang="sr-Latn-C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3D35B4D2-DF29-474B-A7F0-D6E8CE608B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428875"/>
            <a:ext cx="2697163" cy="2024063"/>
          </a:xfrm>
          <a:noFill/>
        </p:spPr>
      </p:pic>
      <p:sp>
        <p:nvSpPr>
          <p:cNvPr id="28676" name="Content Placeholder 3">
            <a:extLst>
              <a:ext uri="{FF2B5EF4-FFF2-40B4-BE49-F238E27FC236}">
                <a16:creationId xmlns:a16="http://schemas.microsoft.com/office/drawing/2014/main" id="{CD9C7358-21FA-48FB-974C-A24CBEC92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6" y="2348880"/>
            <a:ext cx="3657600" cy="4590288"/>
          </a:xfrm>
        </p:spPr>
        <p:txBody>
          <a:bodyPr/>
          <a:lstStyle/>
          <a:p>
            <a:pPr eaLnBrk="1" hangingPunct="1"/>
            <a:r>
              <a:rPr lang="sr-Cyrl-CS" altLang="sr-Latn-RS" dirty="0"/>
              <a:t>Мења се помоћу тастера </a:t>
            </a:r>
            <a:r>
              <a:rPr lang="en-US" altLang="sr-Latn-RS" dirty="0" err="1"/>
              <a:t>PageUp</a:t>
            </a:r>
            <a:r>
              <a:rPr lang="en-US" altLang="sr-Latn-RS" dirty="0"/>
              <a:t> I </a:t>
            </a:r>
            <a:r>
              <a:rPr lang="en-US" altLang="sr-Latn-RS" dirty="0" err="1"/>
              <a:t>PageDown</a:t>
            </a:r>
            <a:endParaRPr lang="en-US" altLang="sr-Latn-RS" dirty="0"/>
          </a:p>
          <a:p>
            <a:pPr eaLnBrk="1" hangingPunct="1"/>
            <a:endParaRPr lang="en-US" altLang="sr-Latn-RS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90D803A-D58E-4C56-9B2A-63BE7A86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/>
              <a:t>Груписање</a:t>
            </a:r>
            <a:endParaRPr lang="sr-Latn-CS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100B249D-30BA-4A94-AFF2-FDF9F8F8E2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492896"/>
            <a:ext cx="2697163" cy="2024063"/>
          </a:xfrm>
          <a:noFill/>
        </p:spPr>
      </p:pic>
      <p:sp>
        <p:nvSpPr>
          <p:cNvPr id="30724" name="Content Placeholder 3">
            <a:extLst>
              <a:ext uri="{FF2B5EF4-FFF2-40B4-BE49-F238E27FC236}">
                <a16:creationId xmlns:a16="http://schemas.microsoft.com/office/drawing/2014/main" id="{EDF1639B-0DEE-4B11-9216-7FF4503F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536192"/>
            <a:ext cx="4225280" cy="4590288"/>
          </a:xfrm>
        </p:spPr>
        <p:txBody>
          <a:bodyPr/>
          <a:lstStyle/>
          <a:p>
            <a:pPr eaLnBrk="1" hangingPunct="1"/>
            <a:r>
              <a:rPr lang="sr-Cyrl-CS" altLang="sr-Latn-RS" dirty="0"/>
              <a:t>Селектовати објекте и притиснути </a:t>
            </a:r>
            <a:r>
              <a:rPr lang="en-US" altLang="sr-Latn-RS" dirty="0"/>
              <a:t>CTRL G</a:t>
            </a:r>
          </a:p>
          <a:p>
            <a:pPr eaLnBrk="1" hangingPunct="1"/>
            <a:endParaRPr lang="en-US" altLang="sr-Latn-RS" dirty="0"/>
          </a:p>
          <a:p>
            <a:pPr eaLnBrk="1" hangingPunct="1"/>
            <a:r>
              <a:rPr lang="sr-Cyrl-CS" altLang="sr-Latn-RS" dirty="0"/>
              <a:t>Разгруписати</a:t>
            </a:r>
            <a:r>
              <a:rPr lang="en-US" altLang="sr-Latn-RS" dirty="0"/>
              <a:t>: </a:t>
            </a:r>
            <a:r>
              <a:rPr lang="sr-Cyrl-CS" altLang="sr-Latn-RS" dirty="0"/>
              <a:t>Селектовати објекте и притиснути </a:t>
            </a:r>
            <a:r>
              <a:rPr lang="en-US" altLang="sr-Latn-RS" dirty="0"/>
              <a:t>CTRL U</a:t>
            </a:r>
            <a:r>
              <a:rPr lang="sr-Cyrl-CS" altLang="sr-Latn-RS" dirty="0"/>
              <a:t> </a:t>
            </a:r>
            <a:endParaRPr lang="sr-Latn-CS" altLang="sr-Latn-R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3FC86-14AF-4C58-B959-4D372EDE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sr-Latn-CS" dirty="0">
                <a:solidFill>
                  <a:schemeClr val="tx1"/>
                </a:solidFill>
              </a:rPr>
              <a:t>Inkscape</a:t>
            </a:r>
            <a:r>
              <a:rPr lang="sr-Cyrl-CS" dirty="0">
                <a:solidFill>
                  <a:schemeClr val="tx1"/>
                </a:solidFill>
              </a:rPr>
              <a:t> је </a:t>
            </a:r>
            <a:r>
              <a:rPr lang="sr-Cyrl-CS" b="1" u="sng" dirty="0">
                <a:solidFill>
                  <a:schemeClr val="tx1"/>
                </a:solidFill>
              </a:rPr>
              <a:t>бесплатан алат</a:t>
            </a:r>
            <a:r>
              <a:rPr lang="sr-Cyrl-CS" dirty="0">
                <a:solidFill>
                  <a:schemeClr val="tx1"/>
                </a:solidFill>
              </a:rPr>
              <a:t> за цртање и обраду графике, 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sr-Cyrl-CS" dirty="0">
                <a:solidFill>
                  <a:schemeClr val="tx1"/>
                </a:solidFill>
              </a:rPr>
              <a:t>може се преузети са сајта:</a:t>
            </a:r>
            <a:r>
              <a:rPr lang="sr-Cyrl-CS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sr-Cyrl-CS" u="sng" dirty="0">
                <a:hlinkClick r:id="rId2"/>
              </a:rPr>
              <a:t>www.</a:t>
            </a:r>
            <a:r>
              <a:rPr lang="pl-PL" u="sng" dirty="0">
                <a:hlinkClick r:id="rId2"/>
              </a:rPr>
              <a:t>i</a:t>
            </a:r>
            <a:r>
              <a:rPr lang="sr-Cyrl-CS" u="sng" dirty="0">
                <a:hlinkClick r:id="rId2"/>
              </a:rPr>
              <a:t>nkscape.</a:t>
            </a:r>
            <a:r>
              <a:rPr lang="pl-PL" u="sng" dirty="0">
                <a:hlinkClick r:id="rId2"/>
              </a:rPr>
              <a:t>org</a:t>
            </a:r>
            <a:r>
              <a:rPr lang="sr-Cyrl-CS" dirty="0"/>
              <a:t>, </a:t>
            </a:r>
            <a:r>
              <a:rPr lang="en-US" b="1" dirty="0">
                <a:solidFill>
                  <a:schemeClr val="tx1"/>
                </a:solidFill>
              </a:rPr>
              <a:t>Download</a:t>
            </a:r>
            <a:endParaRPr lang="sr-Latn-C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sr-Cyrl-CS" dirty="0">
                <a:solidFill>
                  <a:schemeClr val="tx1"/>
                </a:solidFill>
              </a:rPr>
              <a:t> То је програм који првенствено служи за израду и обраду </a:t>
            </a:r>
            <a:r>
              <a:rPr lang="sr-Cyrl-CS" b="1" dirty="0">
                <a:solidFill>
                  <a:schemeClr val="tx1"/>
                </a:solidFill>
              </a:rPr>
              <a:t>векторске графике</a:t>
            </a:r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EDD531-45C4-474E-BBDF-D1C066D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Inkscape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8182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E57519-18E9-485A-B238-2BD444ED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Растерским начином слика се разлаже на квадратиће (пикселе) за које се меморише интензитет и боја. Број пиксела по квадратном инчу представља резолуцију слике. Што је овај број већи, резолуција је финија.</a:t>
            </a:r>
          </a:p>
          <a:p>
            <a:endParaRPr lang="ru-RU" dirty="0"/>
          </a:p>
          <a:p>
            <a:r>
              <a:rPr lang="ru-RU" dirty="0"/>
              <a:t>Векторским начином слика се описује у меморији низом математичких формула помоћу којих се добијају елементи који је сачињавају (тачке, праве, криве, површи...)</a:t>
            </a:r>
          </a:p>
          <a:p>
            <a:r>
              <a:rPr lang="ru-RU" dirty="0"/>
              <a:t> При увеличавању ових слика не губи се квалитет приказа зато што при свакој измени слике рачунар поново израчунава боју свих пиксела.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41B38-FD91-47FB-BE00-CD15CD92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65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2D197-CC30-4EDD-A3C6-03B02DF218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2221"/>
            <a:ext cx="664591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42062-37C2-4FF4-BC26-7A228CC94A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664591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8FB73DD8-AF55-4488-8D1A-027B65D8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100" y="4232275"/>
            <a:ext cx="4691063" cy="207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sr-Cyrl-CS" altLang="sr-Latn-RS" sz="2400"/>
              <a:t>Приказ појединих елемената прозора укључује/искључује се помоћу: </a:t>
            </a:r>
            <a:r>
              <a:rPr lang="sr-Cyrl-RS" altLang="sr-Latn-RS" sz="2400"/>
              <a:t>Прикажи/Сакриј</a:t>
            </a:r>
            <a:endParaRPr lang="en-U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0969D-5432-4834-B28B-1A1B61AB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9C1FE09A-0F62-46EA-AD66-986D4700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25"/>
            <a:ext cx="6516688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AF9C030-DEFF-4A4A-8875-4F8E03D8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" y="943050"/>
            <a:ext cx="8531225" cy="4859263"/>
          </a:xfrm>
        </p:spPr>
        <p:txBody>
          <a:bodyPr/>
          <a:lstStyle/>
          <a:p>
            <a:pPr eaLnBrk="1" hangingPunct="1"/>
            <a:r>
              <a:rPr lang="en-US" altLang="sr-Latn-RS" dirty="0"/>
              <a:t>File – Document Properties (</a:t>
            </a:r>
            <a:r>
              <a:rPr lang="en-US" altLang="sr-Latn-RS" dirty="0" err="1"/>
              <a:t>Datoteka</a:t>
            </a:r>
            <a:r>
              <a:rPr lang="en-US" altLang="sr-Latn-RS" dirty="0"/>
              <a:t>  - </a:t>
            </a:r>
            <a:r>
              <a:rPr lang="en-US" altLang="sr-Latn-RS" dirty="0" err="1"/>
              <a:t>Postavke</a:t>
            </a:r>
            <a:r>
              <a:rPr lang="en-US" altLang="sr-Latn-RS" dirty="0"/>
              <a:t> </a:t>
            </a:r>
            <a:r>
              <a:rPr lang="en-US" altLang="sr-Latn-RS" dirty="0" err="1"/>
              <a:t>dokumenta</a:t>
            </a:r>
            <a:r>
              <a:rPr lang="en-US" altLang="sr-Latn-R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29DAC-DB4F-4029-B483-04370A4B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95" y="87088"/>
            <a:ext cx="7756263" cy="1054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3600" dirty="0"/>
              <a:t>Подешавање величине странице</a:t>
            </a:r>
            <a:endParaRPr lang="en-US" sz="3600" dirty="0"/>
          </a:p>
        </p:txBody>
      </p:sp>
      <p:sp>
        <p:nvSpPr>
          <p:cNvPr id="7172" name="AutoShape 2">
            <a:extLst>
              <a:ext uri="{FF2B5EF4-FFF2-40B4-BE49-F238E27FC236}">
                <a16:creationId xmlns:a16="http://schemas.microsoft.com/office/drawing/2014/main" id="{2B0CC10D-DC6E-4216-991E-1F08B04C59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sr-Latn-RS" sz="1800">
              <a:latin typeface="Arial" panose="020B0604020202020204" pitchFamily="34" charset="0"/>
            </a:endParaRPr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43987CE6-4775-467A-87A5-60C24F01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24050"/>
            <a:ext cx="71564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D3910-CA5C-40D6-8BA1-FDF1C449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 </a:t>
            </a:r>
            <a:r>
              <a:rPr lang="sr-Latn-RS" b="1" dirty="0">
                <a:solidFill>
                  <a:srgbClr val="C00000"/>
                </a:solidFill>
              </a:rPr>
              <a:t>Undo</a:t>
            </a:r>
            <a:r>
              <a:rPr lang="sr-Latn-RS" b="1" dirty="0"/>
              <a:t> </a:t>
            </a:r>
            <a:r>
              <a:rPr lang="sr-Latn-RS" dirty="0"/>
              <a:t>(</a:t>
            </a:r>
            <a:r>
              <a:rPr lang="sr-Cyrl-RS" dirty="0"/>
              <a:t>поништавање последње радње)  </a:t>
            </a:r>
            <a:r>
              <a:rPr lang="sr-Latn-RS" b="1" dirty="0">
                <a:solidFill>
                  <a:srgbClr val="C00000"/>
                </a:solidFill>
              </a:rPr>
              <a:t>Ctrl + Z</a:t>
            </a:r>
          </a:p>
          <a:p>
            <a:r>
              <a:rPr lang="sr-Latn-RS" dirty="0"/>
              <a:t> </a:t>
            </a:r>
            <a:r>
              <a:rPr lang="sr-Latn-RS" b="1" dirty="0">
                <a:solidFill>
                  <a:srgbClr val="C00000"/>
                </a:solidFill>
              </a:rPr>
              <a:t>Redo</a:t>
            </a:r>
            <a:r>
              <a:rPr lang="sr-Latn-RS" dirty="0"/>
              <a:t>  - </a:t>
            </a:r>
            <a:r>
              <a:rPr lang="sr-Latn-RS" b="1" dirty="0">
                <a:solidFill>
                  <a:srgbClr val="C00000"/>
                </a:solidFill>
              </a:rPr>
              <a:t>Shift+Ctrl + Z</a:t>
            </a:r>
          </a:p>
          <a:p>
            <a:r>
              <a:rPr lang="sr-Latn-RS" dirty="0"/>
              <a:t> Ctrl + </a:t>
            </a:r>
            <a:r>
              <a:rPr lang="sr-Cyrl-RS" dirty="0"/>
              <a:t>стрелица – Померање платна. Или преко клизача.</a:t>
            </a:r>
          </a:p>
          <a:p>
            <a:r>
              <a:rPr lang="sr-Cyrl-RS" dirty="0"/>
              <a:t> Тастери + , -  Зумирање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4F961-D5D9-456C-8CBD-855433BE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Пречице на тастатури :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5295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3B8E13-C3CF-40E0-AF52-00B76ED8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Нацртај следеће облике: </a:t>
            </a:r>
          </a:p>
          <a:p>
            <a:r>
              <a:rPr lang="ru-RU" dirty="0"/>
              <a:t>Правоугаоник, </a:t>
            </a:r>
          </a:p>
          <a:p>
            <a:r>
              <a:rPr lang="ru-RU" dirty="0"/>
              <a:t>Елипса, </a:t>
            </a:r>
          </a:p>
          <a:p>
            <a:r>
              <a:rPr lang="ru-RU" dirty="0"/>
              <a:t>Звездица и </a:t>
            </a:r>
          </a:p>
          <a:p>
            <a:r>
              <a:rPr lang="ru-RU" dirty="0"/>
              <a:t>Спирала. </a:t>
            </a:r>
          </a:p>
          <a:p>
            <a:r>
              <a:rPr lang="ru-RU" dirty="0"/>
              <a:t>Изабрани облик се црта превлачењем миша по платну. 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24943-2E5A-4F7E-B1E1-85558244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Креирање облика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80609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719</TotalTime>
  <Words>459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 Antiqua</vt:lpstr>
      <vt:lpstr>Times New Roman</vt:lpstr>
      <vt:lpstr>Wingdings</vt:lpstr>
      <vt:lpstr>Hardcover</vt:lpstr>
      <vt:lpstr>Креирање векторске графике</vt:lpstr>
      <vt:lpstr>Говорићемо о</vt:lpstr>
      <vt:lpstr>Inkscape</vt:lpstr>
      <vt:lpstr>PowerPoint Presentation</vt:lpstr>
      <vt:lpstr>PowerPoint Presentation</vt:lpstr>
      <vt:lpstr>PowerPoint Presentation</vt:lpstr>
      <vt:lpstr>Подешавање величине странице</vt:lpstr>
      <vt:lpstr>Пречице на тастатури :</vt:lpstr>
      <vt:lpstr>Креирање облика</vt:lpstr>
      <vt:lpstr>PowerPoint Presentation</vt:lpstr>
      <vt:lpstr>Nacrtaj sledeće oblike</vt:lpstr>
      <vt:lpstr>Napravi novi dokument File New</vt:lpstr>
      <vt:lpstr>Čuvanje slike</vt:lpstr>
      <vt:lpstr>Da bi sačuvali u fomatu png</vt:lpstr>
      <vt:lpstr>Crtanje linija</vt:lpstr>
      <vt:lpstr>Unos teksta</vt:lpstr>
      <vt:lpstr>Nacrtati pravougaonik</vt:lpstr>
      <vt:lpstr>Nacrtati kvadrtat bez popune</vt:lpstr>
      <vt:lpstr>PowerPoint Presentation</vt:lpstr>
      <vt:lpstr>PowerPoint Presentation</vt:lpstr>
      <vt:lpstr>Нацртајте:</vt:lpstr>
      <vt:lpstr>PowerPoint Presentation</vt:lpstr>
      <vt:lpstr>Редослед објеката</vt:lpstr>
      <vt:lpstr>Груписање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Jerinkic</dc:creator>
  <cp:lastModifiedBy>Andjela Bljetmen</cp:lastModifiedBy>
  <cp:revision>42</cp:revision>
  <dcterms:created xsi:type="dcterms:W3CDTF">2020-10-18T19:50:29Z</dcterms:created>
  <dcterms:modified xsi:type="dcterms:W3CDTF">2022-12-18T19:21:47Z</dcterms:modified>
</cp:coreProperties>
</file>