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67" r:id="rId4"/>
    <p:sldId id="264" r:id="rId5"/>
    <p:sldId id="258" r:id="rId6"/>
    <p:sldId id="259" r:id="rId7"/>
    <p:sldId id="265" r:id="rId8"/>
    <p:sldId id="268" r:id="rId9"/>
    <p:sldId id="269" r:id="rId10"/>
    <p:sldId id="270" r:id="rId11"/>
    <p:sldId id="272" r:id="rId12"/>
    <p:sldId id="271" r:id="rId13"/>
    <p:sldId id="273" r:id="rId14"/>
    <p:sldId id="275" r:id="rId15"/>
    <p:sldId id="274" r:id="rId16"/>
    <p:sldId id="276" r:id="rId17"/>
    <p:sldId id="277" r:id="rId18"/>
    <p:sldId id="278" r:id="rId19"/>
    <p:sldId id="279" r:id="rId20"/>
    <p:sldId id="280" r:id="rId21"/>
    <p:sldId id="261" r:id="rId22"/>
    <p:sldId id="266" r:id="rId23"/>
    <p:sldId id="262" r:id="rId24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3" autoAdjust="0"/>
    <p:restoredTop sz="94660"/>
  </p:normalViewPr>
  <p:slideViewPr>
    <p:cSldViewPr snapToGrid="0">
      <p:cViewPr varScale="1">
        <p:scale>
          <a:sx n="68" d="100"/>
          <a:sy n="68" d="100"/>
        </p:scale>
        <p:origin x="78" y="1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284BD8-C101-4015-8F87-B1E59BCFFF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9BA014B-8309-4301-8283-2E113191C02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sr-Latn-R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832798-137D-4ED2-99A3-1A5F2233E7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DEA46-6AFC-4A2E-B847-900EBF06801C}" type="datetimeFigureOut">
              <a:rPr lang="sr-Latn-RS" smtClean="0"/>
              <a:t>19.5.2022</a:t>
            </a:fld>
            <a:endParaRPr lang="sr-Latn-R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3FA409-3621-4939-A941-952DE5499F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2E1956-9B31-4868-9E68-994F74EB92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7A6DC-8129-4CAA-BB63-EE0CE3160550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8472069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488454-D446-4E45-AE22-20BE0C0C18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4E36043-3FFE-440C-BA63-8BEA5CF5698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37B1D2-EDAF-4C08-BFEF-2ADD479F72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DEA46-6AFC-4A2E-B847-900EBF06801C}" type="datetimeFigureOut">
              <a:rPr lang="sr-Latn-RS" smtClean="0"/>
              <a:t>19.5.2022</a:t>
            </a:fld>
            <a:endParaRPr lang="sr-Latn-R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0DD87F-63E6-4E73-82F3-E9F654D6DF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7E31F7-D5A4-453C-9C5E-925F83FB3E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7A6DC-8129-4CAA-BB63-EE0CE3160550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6129894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2BD8E56-0F05-4D8E-9607-C907BDD692C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E13CB75-63E8-4DFA-8D98-C8075739E7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3ECF24-4D63-4C0B-BBC1-A14BA55AAE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DEA46-6AFC-4A2E-B847-900EBF06801C}" type="datetimeFigureOut">
              <a:rPr lang="sr-Latn-RS" smtClean="0"/>
              <a:t>19.5.2022</a:t>
            </a:fld>
            <a:endParaRPr lang="sr-Latn-R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D66BB4-29D7-487B-86A6-B45A2EFA21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674F3A-15E9-48C0-9892-AA6825B4A2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7A6DC-8129-4CAA-BB63-EE0CE3160550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9754470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5432E9-9AF9-4F0C-8AEF-B0351F148A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C25C11-4231-4F30-89BA-7B35855BF0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8AEB80-C1E2-4A9A-8FB1-DDF898299C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DEA46-6AFC-4A2E-B847-900EBF06801C}" type="datetimeFigureOut">
              <a:rPr lang="sr-Latn-RS" smtClean="0"/>
              <a:t>19.5.2022</a:t>
            </a:fld>
            <a:endParaRPr lang="sr-Latn-R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AAD5C1-D432-4202-8E71-E4665A0D78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F6C3D0-1E95-4DF0-8AAF-2010BDDA21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7A6DC-8129-4CAA-BB63-EE0CE3160550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5752069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E5C47C-0E22-40F4-A77C-6D1E50D128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4DF389B-84BB-4A93-9706-489CFC5265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507CF2-CA85-46FF-849F-A2917514BB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DEA46-6AFC-4A2E-B847-900EBF06801C}" type="datetimeFigureOut">
              <a:rPr lang="sr-Latn-RS" smtClean="0"/>
              <a:t>19.5.2022</a:t>
            </a:fld>
            <a:endParaRPr lang="sr-Latn-R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8E965B-FDEA-47E2-A552-4BADA86B1B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55F19F-37E7-4238-9657-1ED8E68932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7A6DC-8129-4CAA-BB63-EE0CE3160550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5962063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4B9149-F539-44C8-A939-444C3540B2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84DF21-B75C-47B4-A848-427472979C4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B11293B-330B-4A8F-B959-6CC122E8EA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53C9504-E99E-4DD3-B280-911D01C776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DEA46-6AFC-4A2E-B847-900EBF06801C}" type="datetimeFigureOut">
              <a:rPr lang="sr-Latn-RS" smtClean="0"/>
              <a:t>19.5.2022</a:t>
            </a:fld>
            <a:endParaRPr lang="sr-Latn-R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B730FA9-C72D-4FDF-A662-4C75F624B7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AB2F2EC-EC19-41D7-B3F0-73DDEAF17E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7A6DC-8129-4CAA-BB63-EE0CE3160550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7284767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717067-5AD6-4D93-A874-39FE4F7038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B8B21B-F769-4E05-ACC1-219518FB32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D46C337-C591-41EF-AE72-2DB9F09E47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BF4F7E4-DC96-4F7E-953B-A4C38A265B1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AA55472-30B9-44D0-BFD7-7E087D1FC26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79A3D45-C1EB-44A7-96F5-3807A4DA97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DEA46-6AFC-4A2E-B847-900EBF06801C}" type="datetimeFigureOut">
              <a:rPr lang="sr-Latn-RS" smtClean="0"/>
              <a:t>19.5.2022</a:t>
            </a:fld>
            <a:endParaRPr lang="sr-Latn-R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6766D63-3CE2-4A72-A0CA-06E721C283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DB9ABC9-70B0-4683-BB20-7F460BAE88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7A6DC-8129-4CAA-BB63-EE0CE3160550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2103370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2CBC7F-D005-41D4-9DB0-3FFD7C4C54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CC3784E-AA27-422E-90AB-BF54D5A91E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DEA46-6AFC-4A2E-B847-900EBF06801C}" type="datetimeFigureOut">
              <a:rPr lang="sr-Latn-RS" smtClean="0"/>
              <a:t>19.5.2022</a:t>
            </a:fld>
            <a:endParaRPr lang="sr-Latn-R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C624F22-BF7F-4DEF-9C53-0F60F58182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473D651-321E-44BC-926C-F04CA91064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7A6DC-8129-4CAA-BB63-EE0CE3160550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4224935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B683796-983D-4632-9726-53F2E815C9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DEA46-6AFC-4A2E-B847-900EBF06801C}" type="datetimeFigureOut">
              <a:rPr lang="sr-Latn-RS" smtClean="0"/>
              <a:t>19.5.2022</a:t>
            </a:fld>
            <a:endParaRPr lang="sr-Latn-R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DAC5099-5F78-459F-9F72-0E0EFA6A26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1F8ED11-0BC4-4F2A-BDA7-6A82DB3603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7A6DC-8129-4CAA-BB63-EE0CE3160550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4559289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A00048-5C10-48CF-AD20-B5B813C2B7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6733F6-EEE4-4E85-927C-2A2AB2A97B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82FB069-CB37-400F-82C2-40A07C4FEB2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5B984D3-7075-4F53-9E18-03B6B1DE93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DEA46-6AFC-4A2E-B847-900EBF06801C}" type="datetimeFigureOut">
              <a:rPr lang="sr-Latn-RS" smtClean="0"/>
              <a:t>19.5.2022</a:t>
            </a:fld>
            <a:endParaRPr lang="sr-Latn-R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404E724-1C31-4C84-8747-4FCC11AB00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CDA3C9E-FC0B-424E-8FFC-70F023813F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7A6DC-8129-4CAA-BB63-EE0CE3160550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4636481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0E0B33-FCE6-41D6-9584-C66407EC47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83C8E49-4E27-46DB-BC68-C26E9BAB381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r-Latn-R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BD06DED-E32C-45FC-B1F5-4EAEDCD45C4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F53AAE-B62F-4DFC-A92A-3BBB06CFA8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DEA46-6AFC-4A2E-B847-900EBF06801C}" type="datetimeFigureOut">
              <a:rPr lang="sr-Latn-RS" smtClean="0"/>
              <a:t>19.5.2022</a:t>
            </a:fld>
            <a:endParaRPr lang="sr-Latn-R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7F04173-EA15-4A5E-BCDB-48F6E426AF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B7BC7A3-FE68-4FBE-82CE-3244923FDD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7A6DC-8129-4CAA-BB63-EE0CE3160550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6353625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774EF30-1B90-4234-BB83-951F084745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2EDE10-4DBD-49C3-9E2E-26CE62341B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CDDD17-A527-4531-B992-D505B778565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FDEA46-6AFC-4A2E-B847-900EBF06801C}" type="datetimeFigureOut">
              <a:rPr lang="sr-Latn-RS" smtClean="0"/>
              <a:t>19.5.2022</a:t>
            </a:fld>
            <a:endParaRPr lang="sr-Latn-R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0EEE80-570E-42A7-9124-451D5281FAB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r-Latn-R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755AAA-7D31-444F-B0AA-4B744FF00B9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37A6DC-8129-4CAA-BB63-EE0CE3160550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2233251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2D2CB1-A4FE-497F-911D-6E25D5CA740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Cyrl-RS" dirty="0"/>
              <a:t>Колекције података - листе</a:t>
            </a:r>
            <a:br>
              <a:rPr lang="sr-Cyrl-RS" dirty="0"/>
            </a:br>
            <a:endParaRPr lang="sr-Latn-R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C0B3D01-074A-43AA-981A-D384C91B3B3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0173370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8A24F2-2A61-4E33-83FE-C47C7A381B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Играч са датим бројем дреса</a:t>
            </a:r>
            <a:endParaRPr lang="sr-Latn-R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25E778-54F4-4404-A68A-C1E568DF87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ru-RU" dirty="0"/>
          </a:p>
          <a:p>
            <a:r>
              <a:rPr lang="ru-RU" dirty="0"/>
              <a:t>Познат је списак играча у тиму. Они носе дресове са бројевима од 1 па на даље. Напиши програм који за дати број дреса одређује играча који игра под тим редним бро</a:t>
            </a:r>
            <a:r>
              <a:rPr lang="sr-Cyrl-RS" dirty="0"/>
              <a:t>јем.</a:t>
            </a:r>
          </a:p>
          <a:p>
            <a:pPr marL="0" indent="0">
              <a:buNone/>
            </a:pPr>
            <a:r>
              <a:rPr lang="sr-Latn-RS" dirty="0"/>
              <a:t>igraci = ("</a:t>
            </a:r>
            <a:r>
              <a:rPr lang="sr-Cyrl-RS" dirty="0"/>
              <a:t>Стефан Јовић", "Василије Мицић", "Богдан Богдановић",</a:t>
            </a:r>
          </a:p>
          <a:p>
            <a:pPr marL="0" indent="0">
              <a:buNone/>
            </a:pPr>
            <a:r>
              <a:rPr lang="sr-Cyrl-RS" dirty="0"/>
              <a:t>          "Марко Гудурић", "Марко Симоновић", "Владимир Лучић",</a:t>
            </a:r>
          </a:p>
          <a:p>
            <a:pPr marL="0" indent="0">
              <a:buNone/>
            </a:pPr>
            <a:r>
              <a:rPr lang="sr-Cyrl-RS" dirty="0"/>
              <a:t>          "Стефан Бирчевић", "Немања Бјелица", "Никола Јокић",</a:t>
            </a:r>
          </a:p>
          <a:p>
            <a:pPr marL="0" indent="0">
              <a:buNone/>
            </a:pPr>
            <a:r>
              <a:rPr lang="sr-Cyrl-RS" dirty="0"/>
              <a:t>          "Бобан Марјановић", "Мирослав Радуљица", "Никола Милутинов")</a:t>
            </a:r>
          </a:p>
          <a:p>
            <a:pPr marL="0" indent="0">
              <a:buNone/>
            </a:pPr>
            <a:r>
              <a:rPr lang="sr-Latn-RS" dirty="0"/>
              <a:t>dres = int(input("</a:t>
            </a:r>
            <a:r>
              <a:rPr lang="sr-Cyrl-RS" dirty="0"/>
              <a:t>Број дреса: "))</a:t>
            </a:r>
          </a:p>
          <a:p>
            <a:pPr marL="0" indent="0">
              <a:buNone/>
            </a:pPr>
            <a:r>
              <a:rPr lang="sr-Latn-RS" dirty="0"/>
              <a:t>print(igraci[dres - 1])</a:t>
            </a:r>
          </a:p>
        </p:txBody>
      </p:sp>
    </p:spTree>
    <p:extLst>
      <p:ext uri="{BB962C8B-B14F-4D97-AF65-F5344CB8AC3E}">
        <p14:creationId xmlns:p14="http://schemas.microsoft.com/office/powerpoint/2010/main" val="8210359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F614CE-F5BA-4F6B-A653-1F8DEE0BB1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Распакивање</a:t>
            </a:r>
            <a:br>
              <a:rPr lang="ru-RU" dirty="0"/>
            </a:br>
            <a:endParaRPr lang="sr-Latn-R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766692-F360-4ED1-ACB9-9BD5ECA2A9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Међутим, постоји и једноставнији начин да се постигне исти ефекат.</a:t>
            </a:r>
          </a:p>
          <a:p>
            <a:r>
              <a:rPr lang="sr-Latn-RS" dirty="0"/>
              <a:t>matematicari = ["</a:t>
            </a:r>
            <a:r>
              <a:rPr lang="sr-Cyrl-RS" dirty="0"/>
              <a:t>Рене Декарт", "Жозеф Луј Лагранж", "Карл Фридрих Гаус", "Леонард Ојлер"]</a:t>
            </a:r>
          </a:p>
          <a:p>
            <a:r>
              <a:rPr lang="sr-Latn-RS" dirty="0"/>
              <a:t>dekart = matematicari[0]</a:t>
            </a:r>
          </a:p>
          <a:p>
            <a:r>
              <a:rPr lang="sr-Latn-RS" dirty="0"/>
              <a:t>lagranz = matematicari[1]</a:t>
            </a:r>
          </a:p>
          <a:p>
            <a:r>
              <a:rPr lang="sr-Latn-RS" dirty="0"/>
              <a:t>gaus = matematicari[2]</a:t>
            </a:r>
          </a:p>
          <a:p>
            <a:r>
              <a:rPr lang="sr-Latn-RS" dirty="0"/>
              <a:t>ojler = matematicari[3]</a:t>
            </a:r>
          </a:p>
        </p:txBody>
      </p:sp>
    </p:spTree>
    <p:extLst>
      <p:ext uri="{BB962C8B-B14F-4D97-AF65-F5344CB8AC3E}">
        <p14:creationId xmlns:p14="http://schemas.microsoft.com/office/powerpoint/2010/main" val="29542575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F614CE-F5BA-4F6B-A653-1F8DEE0BB1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68411"/>
          </a:xfrm>
        </p:spPr>
        <p:txBody>
          <a:bodyPr>
            <a:normAutofit fontScale="90000"/>
          </a:bodyPr>
          <a:lstStyle/>
          <a:p>
            <a:r>
              <a:rPr lang="ru-RU" dirty="0"/>
              <a:t>Распакивање</a:t>
            </a:r>
            <a:br>
              <a:rPr lang="ru-RU" dirty="0"/>
            </a:br>
            <a:endParaRPr lang="sr-Latn-R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766692-F360-4ED1-ACB9-9BD5ECA2A9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14400"/>
            <a:ext cx="10515600" cy="5262563"/>
          </a:xfrm>
        </p:spPr>
        <p:txBody>
          <a:bodyPr/>
          <a:lstStyle/>
          <a:p>
            <a:r>
              <a:rPr lang="ru-RU" dirty="0"/>
              <a:t>Ако знамо дужину торке или листе, могуће је на лак начин именовати сваки њен елемент тј. сместити сваки елемент у посебну променљиву.</a:t>
            </a:r>
          </a:p>
          <a:p>
            <a:pPr marL="0" indent="0">
              <a:buNone/>
            </a:pPr>
            <a:r>
              <a:rPr lang="sr-Latn-RS" dirty="0"/>
              <a:t>matematicari = ["</a:t>
            </a:r>
            <a:r>
              <a:rPr lang="sr-Cyrl-RS" dirty="0"/>
              <a:t>Рене Декарт", "Жозеф Луј Лагранж", "Карл Фридрих Гаус", "Леонард Ојлер"]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E77209D-0163-4675-B9DC-C85015C70D7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3056780"/>
            <a:ext cx="8956220" cy="12969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76426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392FBD-E326-4F7D-A833-C647CAD968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Функције за рад са торкама и листама</a:t>
            </a:r>
            <a:endParaRPr lang="sr-Latn-R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00A239-5AF7-4C58-90BB-49FF8558B4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Просечна оцена</a:t>
            </a:r>
          </a:p>
          <a:p>
            <a:r>
              <a:rPr lang="ru-RU" dirty="0"/>
              <a:t>Дате су оцене из неколико предмета. Израчунај просечну оцену.</a:t>
            </a:r>
            <a:endParaRPr lang="sr-Latn-R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2DFBCB9-FEFD-4FD2-B860-1235F5D9C46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5783" y="3239293"/>
            <a:ext cx="8265667" cy="22189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40098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392FBD-E326-4F7D-A833-C647CAD968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Функције за рад са торкама и листама</a:t>
            </a:r>
            <a:endParaRPr lang="sr-Latn-R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00A239-5AF7-4C58-90BB-49FF8558B4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Најмања оцена</a:t>
            </a:r>
          </a:p>
          <a:p>
            <a:r>
              <a:rPr lang="ru-RU" dirty="0"/>
              <a:t>Ако се зна да су оцене из природних наука последње три у листи оцена, израчунај Горанову најмању оцену из тих предмета.</a:t>
            </a:r>
            <a:endParaRPr lang="sr-Latn-R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5EB1EE2-46F8-413C-BE10-D52A64698FA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20604" y="3391694"/>
            <a:ext cx="9822383" cy="18274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18781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10B5D4-3540-4A0E-BD73-7A0350733B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b="1" dirty="0"/>
              <a:t>Претрага</a:t>
            </a:r>
            <a:endParaRPr lang="sr-Latn-R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B1A32E-6ECC-4A84-B276-9C780F3477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929255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Проверу да ли елемент припада торки тј. листи могуће је извршити коришћењем оператора in (на пример, "Бобан Марјановић" in igraci</a:t>
            </a:r>
          </a:p>
          <a:p>
            <a:pPr marL="0" indent="0">
              <a:buNone/>
            </a:pPr>
            <a:r>
              <a:rPr lang="sr-Latn-RS" dirty="0"/>
              <a:t>igraci = ["</a:t>
            </a:r>
            <a:r>
              <a:rPr lang="sr-Cyrl-RS" dirty="0"/>
              <a:t>Стефан Јовић", "Марко Симоновић", "Богдан Богдановић",</a:t>
            </a:r>
          </a:p>
          <a:p>
            <a:pPr marL="0" indent="0">
              <a:buNone/>
            </a:pPr>
            <a:r>
              <a:rPr lang="sr-Cyrl-RS" dirty="0"/>
              <a:t>          "Никола Калинић", "Милан Мачван", "Стефан Марковић",</a:t>
            </a:r>
          </a:p>
          <a:p>
            <a:pPr marL="0" indent="0">
              <a:buNone/>
            </a:pPr>
            <a:r>
              <a:rPr lang="sr-Cyrl-RS" dirty="0"/>
              <a:t>          "Немања Недовић", "Мирослав Радуљица", "Милош Теодосић",</a:t>
            </a:r>
          </a:p>
          <a:p>
            <a:pPr marL="0" indent="0">
              <a:buNone/>
            </a:pPr>
            <a:r>
              <a:rPr lang="sr-Cyrl-RS" dirty="0"/>
              <a:t>          "Никола Јокић", "Владимир Штимац", "Стефан Бирчевић"]</a:t>
            </a:r>
          </a:p>
          <a:p>
            <a:pPr marL="0" indent="0">
              <a:buNone/>
            </a:pPr>
            <a:r>
              <a:rPr lang="sr-Latn-RS" dirty="0"/>
              <a:t>igrac = input("</a:t>
            </a:r>
            <a:r>
              <a:rPr lang="sr-Cyrl-RS" dirty="0"/>
              <a:t>Унеси име и презиме кошаркаша:")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D09DC9C-0985-493E-8FD4-5FC8E38EC94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3672" y="4720345"/>
            <a:ext cx="8076958" cy="16382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785253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4B398B-0ACD-4502-9F73-51FF1B9435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b="1" dirty="0"/>
              <a:t>Надовезивање</a:t>
            </a:r>
            <a:endParaRPr lang="sr-Latn-R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A47BB1-A07B-4DEC-85D6-F62ACEF0FC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Висине девојчица и дечака у одељењу</a:t>
            </a:r>
          </a:p>
          <a:p>
            <a:r>
              <a:rPr lang="ru-RU" dirty="0"/>
              <a:t>Познате су висине девојчица и висине дечака у једном одељењу. Направи торку свих висина и израчунај затим број и просечну висину свих ђака.</a:t>
            </a:r>
          </a:p>
          <a:p>
            <a:pPr marL="0" indent="0">
              <a:buNone/>
            </a:pPr>
            <a:r>
              <a:rPr lang="it-IT" dirty="0"/>
              <a:t>visine_devojcica = [165, 153, 155, 155, 157]</a:t>
            </a:r>
          </a:p>
          <a:p>
            <a:pPr marL="0" indent="0">
              <a:buNone/>
            </a:pPr>
            <a:r>
              <a:rPr lang="it-IT" dirty="0"/>
              <a:t>visine_decaka = [170, 168, 173, 156, 172]</a:t>
            </a:r>
            <a:endParaRPr lang="sr-Cyrl-RS" dirty="0"/>
          </a:p>
          <a:p>
            <a:pPr marL="0" indent="0">
              <a:buNone/>
            </a:pPr>
            <a:endParaRPr lang="sr-Latn-R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753F274-84E0-4557-8506-6B2BCFE3FF7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4746527"/>
            <a:ext cx="6816938" cy="12463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231671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769FCB-74FE-40D4-9B66-E4D55C9786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b="1" dirty="0"/>
              <a:t>Сортирање</a:t>
            </a:r>
            <a:endParaRPr lang="sr-Latn-R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B5638E-C5B5-4080-A119-5898620F78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/>
              <a:t>Три најјефтинија и најскупља производ</a:t>
            </a:r>
          </a:p>
          <a:p>
            <a:pPr marL="0" indent="0">
              <a:buNone/>
            </a:pPr>
            <a:r>
              <a:rPr lang="ru-RU" dirty="0"/>
              <a:t>Дата је листа цена производа. Колико коштају три најјефтинија, а колико три најскупља производа</a:t>
            </a:r>
          </a:p>
          <a:p>
            <a:pPr marL="0" indent="0">
              <a:buNone/>
            </a:pPr>
            <a:r>
              <a:rPr lang="nn-NO" dirty="0"/>
              <a:t>cene = (58.00, 104.95, 117.50, 11.95, 10.4, 37.95, 85.5)</a:t>
            </a:r>
            <a:endParaRPr lang="sr-Cyrl-RS" dirty="0"/>
          </a:p>
          <a:p>
            <a:pPr marL="0" indent="0">
              <a:buNone/>
            </a:pPr>
            <a:endParaRPr lang="sr-Latn-R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2D1159F-BC1E-4668-8E3A-EC9895ABB04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3913371"/>
            <a:ext cx="7500030" cy="19106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206419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7162AD-88A4-4F13-B031-20217F93D1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b="1" dirty="0"/>
              <a:t>Измене листе</a:t>
            </a:r>
            <a:endParaRPr lang="sr-Latn-R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821A32-DF60-40D8-80F4-0401322649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boje</a:t>
            </a:r>
            <a:r>
              <a:rPr lang="en-US" dirty="0"/>
              <a:t> = ["red", "green", "blue"]</a:t>
            </a:r>
          </a:p>
          <a:p>
            <a:r>
              <a:rPr lang="en-US" dirty="0" err="1"/>
              <a:t>boje</a:t>
            </a:r>
            <a:r>
              <a:rPr lang="en-US" dirty="0"/>
              <a:t>[0] = "purple"</a:t>
            </a:r>
          </a:p>
          <a:p>
            <a:r>
              <a:rPr lang="en-US" dirty="0" err="1"/>
              <a:t>boje</a:t>
            </a:r>
            <a:r>
              <a:rPr lang="en-US" dirty="0"/>
              <a:t>[2] = "orange"</a:t>
            </a:r>
          </a:p>
          <a:p>
            <a:r>
              <a:rPr lang="en-US" dirty="0"/>
              <a:t>print(</a:t>
            </a:r>
            <a:r>
              <a:rPr lang="en-US" dirty="0" err="1"/>
              <a:t>boje</a:t>
            </a:r>
            <a:r>
              <a:rPr lang="en-US" dirty="0"/>
              <a:t>)</a:t>
            </a: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326703348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7162AD-88A4-4F13-B031-20217F93D1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b="1" dirty="0"/>
              <a:t>Измене листе</a:t>
            </a:r>
            <a:endParaRPr lang="sr-Latn-R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821A32-DF60-40D8-80F4-0401322649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Елемент на крај листе можемо додати методом append. На пример, уместо да мењамо, листу боја можемо да проширимо за две вредности.</a:t>
            </a:r>
          </a:p>
          <a:p>
            <a:pPr marL="0" indent="0">
              <a:buNone/>
            </a:pPr>
            <a:endParaRPr lang="sr-Latn-R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1CD95A9-3051-4F28-ABA9-100AFF17ADD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3341076"/>
            <a:ext cx="7094592" cy="22297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11329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757642-5BF8-4B1E-8CE8-5393A53F7A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b="1" dirty="0"/>
              <a:t>Торке и листе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9130B5-EAF1-475D-A76C-40A5F799E2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Запитајмо се како бисмо у програму могли представити списак имена кошаркаша у једном тиму? Нека је то наша кошаркашка репрезентација која се 2019. такмичила на светском првенству у кошарци. Претпоставићемо да сваки играч има свој редни број и то од 1 до 12.</a:t>
            </a:r>
          </a:p>
          <a:p>
            <a:r>
              <a:rPr lang="ru-RU" dirty="0"/>
              <a:t>Један могући начин би био да уведемо пуно засебних променљивих:</a:t>
            </a:r>
          </a:p>
          <a:p>
            <a:pPr marL="0" indent="0">
              <a:buNone/>
            </a:pPr>
            <a:br>
              <a:rPr lang="ru-RU" dirty="0">
                <a:effectLst/>
              </a:rPr>
            </a:br>
            <a:endParaRPr lang="sr-Latn-R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89D0691-E463-4577-80EC-454BC4B3A48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14004" y="4734513"/>
            <a:ext cx="3362325" cy="1514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228510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7162AD-88A4-4F13-B031-20217F93D1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b="1" dirty="0"/>
              <a:t>Измене листе</a:t>
            </a:r>
            <a:endParaRPr lang="sr-Latn-R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821A32-DF60-40D8-80F4-0401322649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Елементе из листе можемо брисати помоћу del. На пример, ако из листе дана желимо да обришемо дане викенда, то можемо урадити на наредни начин.</a:t>
            </a:r>
          </a:p>
          <a:p>
            <a:pPr marL="0" indent="0">
              <a:buNone/>
            </a:pPr>
            <a:r>
              <a:rPr lang="sr-Latn-RS" dirty="0"/>
              <a:t>dani = ["nedelja", "ponedeljak", "utorak", "sreda", "četvrtak", "petak", "subota"]</a:t>
            </a:r>
            <a:endParaRPr lang="sr-Cyrl-RS" dirty="0"/>
          </a:p>
          <a:p>
            <a:pPr marL="0" indent="0">
              <a:buNone/>
            </a:pPr>
            <a:endParaRPr lang="sr-Latn-R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AF0857D-F7B4-4FD4-8CA0-214CAFAFDFE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6312" y="4146378"/>
            <a:ext cx="3862974" cy="21834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393386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01AAAD-DF6C-4E9C-86AD-64807C3581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Додавање и уклањање елемената листе, дужина листе</a:t>
            </a:r>
            <a:br>
              <a:rPr lang="ru-RU" dirty="0"/>
            </a:br>
            <a:endParaRPr lang="sr-Latn-R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D790A4-5833-4664-B54E-495F34EA36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r-Cyrl-RS" dirty="0"/>
              <a:t>Није неопходно да знамо све елементе листе унапред.</a:t>
            </a:r>
          </a:p>
          <a:p>
            <a:r>
              <a:rPr lang="sr-Cyrl-RS" dirty="0"/>
              <a:t>Врло често </a:t>
            </a:r>
            <a:r>
              <a:rPr lang="sr-Cyrl-RS" b="1" dirty="0"/>
              <a:t>листе проширујемо новим елементима, уклањамо постојеће, утврђујемо дужину (број елемената) </a:t>
            </a:r>
            <a:r>
              <a:rPr lang="sr-Cyrl-RS" dirty="0"/>
              <a:t>итд. </a:t>
            </a:r>
            <a:endParaRPr lang="en-US" dirty="0"/>
          </a:p>
          <a:p>
            <a:r>
              <a:rPr lang="sr-Cyrl-RS" dirty="0"/>
              <a:t>Показаћемо ове акције на листи </a:t>
            </a:r>
            <a:r>
              <a:rPr lang="sr-Latn-RS" b="1" dirty="0"/>
              <a:t>boje= ["red", "blue", "green"</a:t>
            </a:r>
            <a:r>
              <a:rPr lang="sr-Latn-RS" dirty="0"/>
              <a:t>].</a:t>
            </a:r>
          </a:p>
          <a:p>
            <a:pPr marL="0" indent="0">
              <a:buNone/>
            </a:pPr>
            <a:endParaRPr lang="en-US" b="1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sr-Cyrl-RS" b="1" dirty="0">
                <a:solidFill>
                  <a:srgbClr val="0070C0"/>
                </a:solidFill>
              </a:rPr>
              <a:t>Додавање новог елемента:</a:t>
            </a:r>
          </a:p>
          <a:p>
            <a:r>
              <a:rPr lang="sr-Latn-RS" b="1" dirty="0">
                <a:solidFill>
                  <a:srgbClr val="FF0000"/>
                </a:solidFill>
              </a:rPr>
              <a:t>boje.append("yellow")</a:t>
            </a:r>
            <a:r>
              <a:rPr lang="sr-Latn-RS" dirty="0"/>
              <a:t> – </a:t>
            </a:r>
            <a:r>
              <a:rPr lang="sr-Cyrl-RS" dirty="0"/>
              <a:t>поставља нови елемент </a:t>
            </a:r>
            <a:r>
              <a:rPr lang="sr-Latn-RS" dirty="0"/>
              <a:t>yellow </a:t>
            </a:r>
            <a:r>
              <a:rPr lang="sr-Cyrl-RS" dirty="0"/>
              <a:t>на крај листе (индекс елемента је 3);</a:t>
            </a:r>
          </a:p>
          <a:p>
            <a:r>
              <a:rPr lang="sr-Latn-RS" b="1" dirty="0">
                <a:solidFill>
                  <a:srgbClr val="FF0000"/>
                </a:solidFill>
              </a:rPr>
              <a:t>boje.insert(1,"yellow")</a:t>
            </a:r>
            <a:r>
              <a:rPr lang="sr-Latn-RS" dirty="0"/>
              <a:t> – </a:t>
            </a:r>
            <a:r>
              <a:rPr lang="sr-Cyrl-RS" dirty="0"/>
              <a:t>поставља нови елемент </a:t>
            </a:r>
            <a:r>
              <a:rPr lang="sr-Latn-RS" dirty="0"/>
              <a:t>yellow </a:t>
            </a:r>
            <a:r>
              <a:rPr lang="sr-Cyrl-RS" dirty="0"/>
              <a:t>на одређено (друго) место у листи (индекс новог елемента је 1).</a:t>
            </a:r>
            <a:br>
              <a:rPr lang="sr-Cyrl-RS" dirty="0"/>
            </a:b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125538780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01AAAD-DF6C-4E9C-86AD-64807C3581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Додавање и уклањање елемената листе, дужина листе</a:t>
            </a:r>
            <a:br>
              <a:rPr lang="ru-RU" dirty="0"/>
            </a:br>
            <a:endParaRPr lang="sr-Latn-R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D790A4-5833-4664-B54E-495F34EA36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r-Cyrl-RS" b="1" dirty="0">
                <a:solidFill>
                  <a:srgbClr val="0070C0"/>
                </a:solidFill>
              </a:rPr>
              <a:t>Уклањање елемента из листе:</a:t>
            </a:r>
          </a:p>
          <a:p>
            <a:r>
              <a:rPr lang="sr-Latn-RS" b="1" dirty="0">
                <a:solidFill>
                  <a:srgbClr val="FF0000"/>
                </a:solidFill>
              </a:rPr>
              <a:t>boje.remove("red")</a:t>
            </a:r>
            <a:r>
              <a:rPr lang="sr-Latn-RS" dirty="0"/>
              <a:t> – </a:t>
            </a:r>
            <a:r>
              <a:rPr lang="sr-Cyrl-RS" dirty="0"/>
              <a:t>уклања елемент </a:t>
            </a:r>
            <a:r>
              <a:rPr lang="sr-Latn-RS" dirty="0"/>
              <a:t>red </a:t>
            </a:r>
            <a:r>
              <a:rPr lang="sr-Cyrl-RS" dirty="0"/>
              <a:t>из листе; </a:t>
            </a:r>
          </a:p>
          <a:p>
            <a:r>
              <a:rPr lang="sr-Latn-RS" b="1" dirty="0">
                <a:solidFill>
                  <a:srgbClr val="FF0000"/>
                </a:solidFill>
              </a:rPr>
              <a:t>del boje[0]</a:t>
            </a:r>
            <a:r>
              <a:rPr lang="sr-Latn-RS" dirty="0"/>
              <a:t> – </a:t>
            </a:r>
            <a:r>
              <a:rPr lang="sr-Cyrl-RS" dirty="0"/>
              <a:t>уклања елемент листе чији је индекс 0.</a:t>
            </a:r>
          </a:p>
          <a:p>
            <a:r>
              <a:rPr lang="sr-Cyrl-RS" dirty="0"/>
              <a:t>Утврђивање дужине листе:</a:t>
            </a:r>
          </a:p>
          <a:p>
            <a:r>
              <a:rPr lang="sr-Latn-RS" b="1" dirty="0">
                <a:solidFill>
                  <a:srgbClr val="FF0000"/>
                </a:solidFill>
              </a:rPr>
              <a:t>len(boje)</a:t>
            </a:r>
            <a:r>
              <a:rPr lang="sr-Latn-RS" b="1" dirty="0"/>
              <a:t> </a:t>
            </a:r>
            <a:r>
              <a:rPr lang="sr-Latn-RS" dirty="0"/>
              <a:t>– </a:t>
            </a:r>
            <a:r>
              <a:rPr lang="sr-Cyrl-RS" dirty="0"/>
              <a:t>враћа број елемената у листи.</a:t>
            </a:r>
          </a:p>
          <a:p>
            <a:pPr marL="0" indent="0">
              <a:buNone/>
            </a:pPr>
            <a:br>
              <a:rPr lang="sr-Cyrl-RS" dirty="0"/>
            </a:b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117232808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43627D-11D1-40D1-A7D4-6966406312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dirty="0"/>
              <a:t>При раду са листама, добро је знати и следеће наредбе:</a:t>
            </a:r>
            <a:endParaRPr lang="sr-Latn-R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E919C4C-BA94-4A1E-8A89-A7364E86F94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8084" y="2023383"/>
            <a:ext cx="10278457" cy="31446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80685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757642-5BF8-4B1E-8CE8-5393A53F7A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b="1" dirty="0"/>
              <a:t>Торке и листе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9130B5-EAF1-475D-A76C-40A5F799E2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Бољи начин да представимо списак играча је да употребимо </a:t>
            </a:r>
            <a:r>
              <a:rPr lang="ru-RU" sz="4300" b="1" dirty="0">
                <a:solidFill>
                  <a:srgbClr val="FF0000"/>
                </a:solidFill>
              </a:rPr>
              <a:t>торку</a:t>
            </a:r>
            <a:r>
              <a:rPr lang="ru-RU" dirty="0"/>
              <a:t> или </a:t>
            </a:r>
            <a:r>
              <a:rPr lang="ru-RU" b="1" dirty="0"/>
              <a:t>листу</a:t>
            </a:r>
            <a:r>
              <a:rPr lang="ru-RU" dirty="0"/>
              <a:t>. </a:t>
            </a:r>
          </a:p>
          <a:p>
            <a:r>
              <a:rPr lang="ru-RU" dirty="0"/>
              <a:t>На пример, </a:t>
            </a:r>
            <a:r>
              <a:rPr lang="ru-RU" b="1" dirty="0">
                <a:solidFill>
                  <a:srgbClr val="FF0000"/>
                </a:solidFill>
              </a:rPr>
              <a:t>торку</a:t>
            </a:r>
            <a:r>
              <a:rPr lang="ru-RU" dirty="0"/>
              <a:t> имена кошаркаша можемо дефинисати на следећи начин.</a:t>
            </a:r>
          </a:p>
          <a:p>
            <a:pPr marL="0" indent="0">
              <a:buNone/>
            </a:pPr>
            <a:r>
              <a:rPr lang="sr-Latn-RS" dirty="0"/>
              <a:t>igraci = ("</a:t>
            </a:r>
            <a:r>
              <a:rPr lang="ru-RU" dirty="0"/>
              <a:t>Стефан Јовић", "Василије Мицић", "Богдан Богдановић",</a:t>
            </a:r>
          </a:p>
          <a:p>
            <a:pPr marL="0" indent="0">
              <a:buNone/>
            </a:pPr>
            <a:r>
              <a:rPr lang="ru-RU" dirty="0"/>
              <a:t>          "Марко Гудурић", "Марко Симоновић", "Владимир Лучић",</a:t>
            </a:r>
          </a:p>
          <a:p>
            <a:pPr marL="0" indent="0">
              <a:buNone/>
            </a:pPr>
            <a:r>
              <a:rPr lang="ru-RU" dirty="0"/>
              <a:t>          "Стефан Бирчевић", "Немања Бјелица", "Никола Јокић",</a:t>
            </a:r>
          </a:p>
          <a:p>
            <a:pPr marL="0" indent="0">
              <a:buNone/>
            </a:pPr>
            <a:r>
              <a:rPr lang="ru-RU" dirty="0"/>
              <a:t>          "Бобан Марјановић", "Мирослав Радуљица", "Никола Милутинов")</a:t>
            </a:r>
          </a:p>
          <a:p>
            <a:pPr marL="0" indent="0">
              <a:buNone/>
            </a:pPr>
            <a:br>
              <a:rPr lang="ru-RU" dirty="0">
                <a:effectLst/>
              </a:rPr>
            </a:b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5365108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757642-5BF8-4B1E-8CE8-5393A53F7A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Торка</a:t>
            </a:r>
            <a:endParaRPr lang="sr-Latn-R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9130B5-EAF1-475D-A76C-40A5F799E2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Запис облика </a:t>
            </a:r>
            <a:r>
              <a:rPr lang="ru-RU" b="1" dirty="0"/>
              <a:t>(35, 128) </a:t>
            </a:r>
            <a:r>
              <a:rPr lang="ru-RU" dirty="0"/>
              <a:t>се у математици назива </a:t>
            </a:r>
            <a:r>
              <a:rPr lang="ru-RU" b="1" i="1" dirty="0"/>
              <a:t>уређени пар</a:t>
            </a:r>
            <a:r>
              <a:rPr lang="ru-RU" dirty="0"/>
              <a:t>, запис облика </a:t>
            </a:r>
            <a:r>
              <a:rPr lang="ru-RU" b="1" dirty="0"/>
              <a:t>(250, 120, 310) </a:t>
            </a:r>
            <a:r>
              <a:rPr lang="ru-RU" b="1" i="1" dirty="0"/>
              <a:t>уређена тројка</a:t>
            </a:r>
            <a:r>
              <a:rPr lang="ru-RU" dirty="0"/>
              <a:t>, 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ru-RU" dirty="0"/>
              <a:t>запис облика </a:t>
            </a:r>
            <a:r>
              <a:rPr lang="ru-RU" b="1" dirty="0"/>
              <a:t>(135, 22, 83, 57) </a:t>
            </a:r>
            <a:r>
              <a:rPr lang="ru-RU" b="1" i="1" dirty="0"/>
              <a:t>уређена четворка</a:t>
            </a:r>
            <a:r>
              <a:rPr lang="ru-RU" b="1" dirty="0"/>
              <a:t> </a:t>
            </a:r>
            <a:r>
              <a:rPr lang="ru-RU" dirty="0"/>
              <a:t>итд. </a:t>
            </a:r>
          </a:p>
          <a:p>
            <a:r>
              <a:rPr lang="ru-RU" dirty="0"/>
              <a:t>Када дужина није позната, каже се </a:t>
            </a:r>
            <a:r>
              <a:rPr lang="ru-RU" sz="4000" b="1" dirty="0">
                <a:solidFill>
                  <a:srgbClr val="C00000"/>
                </a:solidFill>
              </a:rPr>
              <a:t>уређена n-то</a:t>
            </a:r>
            <a:r>
              <a:rPr lang="ru-RU" sz="4000" b="1" i="1" dirty="0">
                <a:solidFill>
                  <a:srgbClr val="C00000"/>
                </a:solidFill>
              </a:rPr>
              <a:t>рка</a:t>
            </a:r>
            <a:r>
              <a:rPr lang="ru-RU" sz="4000" dirty="0">
                <a:solidFill>
                  <a:srgbClr val="C00000"/>
                </a:solidFill>
              </a:rPr>
              <a:t> </a:t>
            </a:r>
            <a:r>
              <a:rPr lang="ru-RU" dirty="0"/>
              <a:t>(</a:t>
            </a:r>
            <a:r>
              <a:rPr lang="ru-RU" i="1" dirty="0"/>
              <a:t>уређена енторка</a:t>
            </a:r>
            <a:r>
              <a:rPr lang="ru-RU" dirty="0"/>
              <a:t>), али у програмирању је одомаћено краће име - </a:t>
            </a:r>
            <a:r>
              <a:rPr lang="ru-RU" sz="4000" b="1" dirty="0">
                <a:solidFill>
                  <a:srgbClr val="C00000"/>
                </a:solidFill>
              </a:rPr>
              <a:t>торка</a:t>
            </a:r>
            <a:r>
              <a:rPr lang="ru-RU" dirty="0"/>
              <a:t>.</a:t>
            </a:r>
          </a:p>
          <a:p>
            <a:endParaRPr lang="ru-RU" dirty="0"/>
          </a:p>
          <a:p>
            <a:r>
              <a:rPr lang="ru-RU" dirty="0"/>
              <a:t>Дакле, торку дефинишемо тако што између обичних малих заграда (заграда ( и )) наводимо елементе раздвојене зарезима.</a:t>
            </a: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1859353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8AA804-FC07-4838-93D4-FC20B43301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Листа</a:t>
            </a:r>
            <a:endParaRPr lang="sr-Latn-RS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8A501DEE-492F-4B3F-B134-42DDA83EE7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Дефинисање листе би се разликовало од дефинисања торке само по томе што би се уместо обичних малих заграда (...) употребиле угласте заграде употребиле обичне заграде [...].</a:t>
            </a:r>
          </a:p>
          <a:p>
            <a:r>
              <a:rPr lang="sr-Latn-RS" dirty="0"/>
              <a:t>igraci = ["</a:t>
            </a:r>
            <a:r>
              <a:rPr lang="sr-Cyrl-RS" dirty="0"/>
              <a:t>Стефан Јовић", "Василије Мицић", "Богдан Богдановић",</a:t>
            </a:r>
          </a:p>
          <a:p>
            <a:pPr marL="0" indent="0">
              <a:buNone/>
            </a:pPr>
            <a:r>
              <a:rPr lang="sr-Cyrl-RS" dirty="0"/>
              <a:t>          "Марко Гудурић", "Марко Симоновић", "Владимир Лучић",</a:t>
            </a:r>
          </a:p>
          <a:p>
            <a:pPr marL="0" indent="0">
              <a:buNone/>
            </a:pPr>
            <a:r>
              <a:rPr lang="sr-Cyrl-RS" dirty="0"/>
              <a:t>          "Стефан Бирчевић", "Немања Бјелица", "Никола Јокић",</a:t>
            </a:r>
          </a:p>
          <a:p>
            <a:pPr marL="0" indent="0">
              <a:buNone/>
            </a:pPr>
            <a:r>
              <a:rPr lang="sr-Cyrl-RS" dirty="0"/>
              <a:t>          "Бобан Марјановић", "Мирослав Радуљица", "Никола Милутинов"]</a:t>
            </a: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19744466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760114-36CD-4144-A976-A2B8F9BBCA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Приступање елементима листе</a:t>
            </a:r>
            <a:endParaRPr lang="sr-Latn-R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26A13A-E211-4AAD-8964-6BBE5E4419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Суштинска разлика између торке и листе је то што је торка </a:t>
            </a:r>
            <a:r>
              <a:rPr lang="ru-RU" b="1" dirty="0">
                <a:solidFill>
                  <a:srgbClr val="C00000"/>
                </a:solidFill>
              </a:rPr>
              <a:t>имутабилна</a:t>
            </a:r>
            <a:r>
              <a:rPr lang="ru-RU" dirty="0">
                <a:solidFill>
                  <a:srgbClr val="C00000"/>
                </a:solidFill>
              </a:rPr>
              <a:t> што значи да јој не можемо мењати вредности када је једном дефинишемо. </a:t>
            </a:r>
            <a:endParaRPr lang="en-US" dirty="0">
              <a:solidFill>
                <a:srgbClr val="C00000"/>
              </a:solidFill>
            </a:endParaRPr>
          </a:p>
          <a:p>
            <a:r>
              <a:rPr lang="ru-RU" dirty="0"/>
              <a:t>Са друге стране, </a:t>
            </a:r>
            <a:r>
              <a:rPr lang="ru-RU" dirty="0">
                <a:solidFill>
                  <a:srgbClr val="C00000"/>
                </a:solidFill>
              </a:rPr>
              <a:t>листе допуштају да им мењамо појединачне елеме</a:t>
            </a:r>
            <a:r>
              <a:rPr lang="ru-RU" dirty="0"/>
              <a:t>нте, уклањамо елементе, додајемо нове и слично. </a:t>
            </a:r>
          </a:p>
          <a:p>
            <a:r>
              <a:rPr lang="ru-RU" dirty="0"/>
              <a:t>Операције у којима се врши промена су специфичне за листе и није их могуће спровести над торкама па ћемо њих описати засебно.</a:t>
            </a: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17759524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760114-36CD-4144-A976-A2B8F9BBCA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Торке</a:t>
            </a:r>
            <a:endParaRPr lang="sr-Latn-R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26A13A-E211-4AAD-8964-6BBE5E4419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позицију фигуре на шаховској табли("b", 6). </a:t>
            </a:r>
          </a:p>
          <a:p>
            <a:r>
              <a:rPr lang="ru-RU" dirty="0"/>
              <a:t>позиције на географској карти </a:t>
            </a:r>
            <a:r>
              <a:rPr lang="sr-Cyrl-RS" dirty="0"/>
              <a:t>за </a:t>
            </a:r>
            <a:r>
              <a:rPr lang="ru-RU" dirty="0"/>
              <a:t>Париз се може описати помоћу пара (48.8566, 2.3522)</a:t>
            </a: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12381997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EE660D-4D7C-403E-9D1F-7CB08C08C7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b="1" dirty="0"/>
              <a:t>Издвајање елемената</a:t>
            </a:r>
            <a:endParaRPr lang="sr-Latn-R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F768BB-675B-4480-BBE8-34DC9A7C89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92702"/>
            <a:ext cx="10515600" cy="4784261"/>
          </a:xfrm>
        </p:spPr>
        <p:txBody>
          <a:bodyPr/>
          <a:lstStyle/>
          <a:p>
            <a:r>
              <a:rPr lang="ru-RU" dirty="0"/>
              <a:t>Елементима торке (или листе) приступа се на основу њихове позиције тј. индекса. Бројање креће од нуле. Први елемент листе се налази на позицији 0, други на позицији 1 и тако даље. На пример, елементи у листи a = [3, 7, 4, 2, 5] се броје на следећи начин.</a:t>
            </a:r>
          </a:p>
          <a:p>
            <a:r>
              <a:rPr lang="ru-RU" dirty="0"/>
              <a:t>Зато је првом елементу могуће приступити са a[0] и вредност тога израза је 3 (јер се на позицији 0 у листи налази број 3), другом елементу са a[1] и вредност тог израза је 7 и тако даље</a:t>
            </a:r>
          </a:p>
          <a:p>
            <a:endParaRPr lang="ru-RU" dirty="0"/>
          </a:p>
          <a:p>
            <a:endParaRPr lang="sr-Latn-R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09BC2C2-A27C-4DBA-8498-B268595369C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68118" y="5100638"/>
            <a:ext cx="5524500" cy="1076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60535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EE660D-4D7C-403E-9D1F-7CB08C08C7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b="1" dirty="0"/>
              <a:t>Издвајање елемената</a:t>
            </a:r>
            <a:endParaRPr lang="sr-Latn-R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F768BB-675B-4480-BBE8-34DC9A7C89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92702"/>
            <a:ext cx="10515600" cy="4784261"/>
          </a:xfrm>
        </p:spPr>
        <p:txBody>
          <a:bodyPr/>
          <a:lstStyle/>
          <a:p>
            <a:r>
              <a:rPr lang="ru-RU" dirty="0"/>
              <a:t>Негативни индекси упућују на бојање од краја (с десна на лево), па -1 означава последњи елемент, -2 претпоследњи и тако даље.</a:t>
            </a:r>
          </a:p>
          <a:p>
            <a:endParaRPr lang="sr-Latn-R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2895E9B-E8C6-4E39-90E1-D6E0038ACF9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81450" y="2886075"/>
            <a:ext cx="4229100" cy="1085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86459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210</TotalTime>
  <Words>1169</Words>
  <Application>Microsoft Office PowerPoint</Application>
  <PresentationFormat>Widescreen</PresentationFormat>
  <Paragraphs>104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7" baseType="lpstr">
      <vt:lpstr>Arial</vt:lpstr>
      <vt:lpstr>Calibri</vt:lpstr>
      <vt:lpstr>Calibri Light</vt:lpstr>
      <vt:lpstr>Office Theme</vt:lpstr>
      <vt:lpstr>Колекције података - листе </vt:lpstr>
      <vt:lpstr>Торке и листе</vt:lpstr>
      <vt:lpstr>Торке и листе</vt:lpstr>
      <vt:lpstr>Торка</vt:lpstr>
      <vt:lpstr>Листа</vt:lpstr>
      <vt:lpstr>Приступање елементима листе</vt:lpstr>
      <vt:lpstr>Торке</vt:lpstr>
      <vt:lpstr>Издвајање елемената</vt:lpstr>
      <vt:lpstr>Издвајање елемената</vt:lpstr>
      <vt:lpstr>Играч са датим бројем дреса</vt:lpstr>
      <vt:lpstr>Распакивање </vt:lpstr>
      <vt:lpstr>Распакивање </vt:lpstr>
      <vt:lpstr>Функције за рад са торкама и листама</vt:lpstr>
      <vt:lpstr>Функције за рад са торкама и листама</vt:lpstr>
      <vt:lpstr>Претрага</vt:lpstr>
      <vt:lpstr>Надовезивање</vt:lpstr>
      <vt:lpstr>Сортирање</vt:lpstr>
      <vt:lpstr>Измене листе</vt:lpstr>
      <vt:lpstr>Измене листе</vt:lpstr>
      <vt:lpstr>Измене листе</vt:lpstr>
      <vt:lpstr>Додавање и уклањање елемената листе, дужина листе </vt:lpstr>
      <vt:lpstr>Додавање и уклањање елемената листе, дужина листе </vt:lpstr>
      <vt:lpstr>При раду са листама, добро је знати и следеће наредбе: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Nastavnik</dc:creator>
  <cp:lastModifiedBy>Violeta</cp:lastModifiedBy>
  <cp:revision>14</cp:revision>
  <dcterms:created xsi:type="dcterms:W3CDTF">2021-05-23T11:24:43Z</dcterms:created>
  <dcterms:modified xsi:type="dcterms:W3CDTF">2022-05-19T09:01:38Z</dcterms:modified>
</cp:coreProperties>
</file>