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81" r:id="rId6"/>
    <p:sldId id="269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66" r:id="rId18"/>
    <p:sldId id="267" r:id="rId19"/>
    <p:sldId id="268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duka.edu.rs/mod/glossary/showentry.php?eid=1119&amp;displayformat=dictionary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Организација података на рачунару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>Сви оперативни системи садрже </a:t>
            </a:r>
            <a:r>
              <a:rPr lang="ru-RU" sz="3100"/>
              <a:t>неколико </a:t>
            </a:r>
            <a:r>
              <a:rPr lang="ru-RU" sz="3100" b="1"/>
              <a:t>ОСНОВНИХ (СИСТЕМСКИХ) ФАСЦИКЛИ</a:t>
            </a:r>
            <a:r>
              <a:rPr lang="ru-RU" sz="3100"/>
              <a:t> </a:t>
            </a:r>
            <a:br>
              <a:rPr lang="ru-RU" sz="3100"/>
            </a:br>
            <a:r>
              <a:rPr lang="ru-RU" sz="3100"/>
              <a:t>које </a:t>
            </a:r>
            <a:r>
              <a:rPr lang="ru-RU" sz="3100" dirty="0"/>
              <a:t>се могу користити за организацију података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8997166" cy="299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Оперативни системи омогућавају организовање података коришћењем програма: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848026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Креирање фасцикли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6" name="AutoShape 2" descr="http://eduka.edu.rs/pluginfile.php/1747/mod_lesson/page_contents/2879/L1.4.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r="43568" b="2985"/>
          <a:stretch>
            <a:fillRect/>
          </a:stretch>
        </p:blipFill>
        <p:spPr bwMode="auto">
          <a:xfrm>
            <a:off x="899592" y="1124744"/>
            <a:ext cx="7306135" cy="639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 доњој слици приказан је поступак креирања нове </a:t>
            </a:r>
            <a:r>
              <a:rPr lang="ru-RU" dirty="0">
                <a:hlinkClick r:id="rId2" tooltip="Речник мање познатих речи и страних израза: фасцикле"/>
              </a:rPr>
              <a:t>фасцикле</a:t>
            </a:r>
            <a:r>
              <a:rPr lang="ru-RU" dirty="0"/>
              <a:t> у оперативном систему Android.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0" name="AutoShape 2" descr="http://eduka.edu.rs/pluginfile.php/1747/mod_lesson/page_contents/2879/L1.4.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2204864"/>
            <a:ext cx="736555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Копирање и премештање датотека и фасцикли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4" name="AutoShape 2" descr="http://eduka.edu.rs/pluginfile.php/1747/mod_lesson/page_contents/2880/L1.4.1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77233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Промена имена датотека и фасцикли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Десним кликом миша на жељену датотеку или фасциклу и одабиром опције </a:t>
            </a:r>
            <a:r>
              <a:rPr lang="en-US" sz="5400" b="1" dirty="0">
                <a:solidFill>
                  <a:srgbClr val="C00000"/>
                </a:solidFill>
              </a:rPr>
              <a:t>Rename</a:t>
            </a:r>
            <a:r>
              <a:rPr lang="en-US" sz="5400" dirty="0"/>
              <a:t> </a:t>
            </a:r>
            <a:r>
              <a:rPr lang="en-US" dirty="0"/>
              <a:t>(</a:t>
            </a:r>
            <a:r>
              <a:rPr lang="sr-Cyrl-RS" dirty="0"/>
              <a:t>преименуј) добијамо могућност да укуцамо ново име, које потврђујемо притиском на тастер </a:t>
            </a:r>
            <a:r>
              <a:rPr lang="en-US" dirty="0"/>
              <a:t>Enter </a:t>
            </a:r>
            <a:r>
              <a:rPr lang="sr-Cyrl-RS" dirty="0"/>
              <a:t>на тастатури.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Брисање датотеке или фасцикле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Датотеке/фасцикле бришу се тако што се десним кликом миша означи жељена датотека/фасцикла и </a:t>
            </a:r>
            <a:r>
              <a:rPr lang="sr-Cyrl-RS" dirty="0" smtClean="0"/>
              <a:t>одабере</a:t>
            </a:r>
            <a:endParaRPr lang="en-GB" dirty="0" smtClean="0"/>
          </a:p>
          <a:p>
            <a:pPr>
              <a:buNone/>
            </a:pPr>
            <a:r>
              <a:rPr lang="sr-Cyrl-RS" dirty="0" smtClean="0"/>
              <a:t> </a:t>
            </a:r>
            <a:r>
              <a:rPr lang="sr-Cyrl-RS" sz="5400" b="1" dirty="0">
                <a:solidFill>
                  <a:srgbClr val="C00000"/>
                </a:solidFill>
              </a:rPr>
              <a:t>опција </a:t>
            </a:r>
            <a:r>
              <a:rPr lang="en-US" sz="5400" b="1" dirty="0">
                <a:solidFill>
                  <a:srgbClr val="C00000"/>
                </a:solidFill>
              </a:rPr>
              <a:t>Delete (</a:t>
            </a:r>
            <a:r>
              <a:rPr lang="sr-Cyrl-RS" sz="5400" b="1" dirty="0">
                <a:solidFill>
                  <a:srgbClr val="C00000"/>
                </a:solidFill>
              </a:rPr>
              <a:t>Обриши).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R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978" r="76054"/>
          <a:stretch>
            <a:fillRect/>
          </a:stretch>
        </p:blipFill>
        <p:spPr bwMode="auto">
          <a:xfrm>
            <a:off x="395288" y="111125"/>
            <a:ext cx="5003800" cy="634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5435600" y="1268413"/>
            <a:ext cx="2592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000" b="1"/>
              <a:t>D</a:t>
            </a:r>
            <a:r>
              <a:rPr lang="en-GB" sz="3000" b="1"/>
              <a:t>ocuments</a:t>
            </a:r>
            <a:endParaRPr lang="sr-Latn-RS" sz="3000"/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5400675" y="2852738"/>
            <a:ext cx="2592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000" b="1"/>
              <a:t>C</a:t>
            </a:r>
            <a:r>
              <a:rPr lang="en-GB" sz="3000" b="1"/>
              <a:t>omputer</a:t>
            </a:r>
            <a:endParaRPr lang="sr-Latn-RS" sz="3000"/>
          </a:p>
        </p:txBody>
      </p:sp>
      <p:sp>
        <p:nvSpPr>
          <p:cNvPr id="12" name="Oval 11"/>
          <p:cNvSpPr/>
          <p:nvPr/>
        </p:nvSpPr>
        <p:spPr>
          <a:xfrm>
            <a:off x="3178175" y="2852738"/>
            <a:ext cx="1008063" cy="431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30728" name="TextBox 13"/>
          <p:cNvSpPr txBox="1">
            <a:spLocks noChangeArrowheads="1"/>
          </p:cNvSpPr>
          <p:nvPr/>
        </p:nvSpPr>
        <p:spPr bwMode="auto">
          <a:xfrm>
            <a:off x="5867400" y="5084763"/>
            <a:ext cx="25923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8" rIns="9143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000" b="1"/>
              <a:t>Start dugme</a:t>
            </a:r>
            <a:endParaRPr lang="sr-Latn-RS" sz="3000"/>
          </a:p>
        </p:txBody>
      </p:sp>
      <p:sp>
        <p:nvSpPr>
          <p:cNvPr id="15" name="Oval 14"/>
          <p:cNvSpPr/>
          <p:nvPr/>
        </p:nvSpPr>
        <p:spPr>
          <a:xfrm>
            <a:off x="3178175" y="1290638"/>
            <a:ext cx="1008063" cy="431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algn="ctr">
              <a:defRPr/>
            </a:pPr>
            <a:endParaRPr lang="sr-Latn-RS"/>
          </a:p>
        </p:txBody>
      </p:sp>
      <p:sp>
        <p:nvSpPr>
          <p:cNvPr id="16" name="Oval 15"/>
          <p:cNvSpPr/>
          <p:nvPr/>
        </p:nvSpPr>
        <p:spPr>
          <a:xfrm>
            <a:off x="179388" y="5949950"/>
            <a:ext cx="1008062" cy="71913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algn="ctr">
              <a:defRPr/>
            </a:pPr>
            <a:endParaRPr lang="sr-Latn-RS"/>
          </a:p>
        </p:txBody>
      </p:sp>
      <p:cxnSp>
        <p:nvCxnSpPr>
          <p:cNvPr id="7" name="Straight Arrow Connector 6"/>
          <p:cNvCxnSpPr>
            <a:endCxn id="16" idx="6"/>
          </p:cNvCxnSpPr>
          <p:nvPr/>
        </p:nvCxnSpPr>
        <p:spPr>
          <a:xfrm flipH="1">
            <a:off x="1187450" y="5445125"/>
            <a:ext cx="4824413" cy="863600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0726" idx="1"/>
            <a:endCxn id="12" idx="6"/>
          </p:cNvCxnSpPr>
          <p:nvPr/>
        </p:nvCxnSpPr>
        <p:spPr>
          <a:xfrm flipH="1" flipV="1">
            <a:off x="4186238" y="3068638"/>
            <a:ext cx="1214437" cy="6191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222750" y="1516063"/>
            <a:ext cx="1212850" cy="61912"/>
          </a:xfrm>
          <a:prstGeom prst="straightConnector1">
            <a:avLst/>
          </a:prstGeom>
          <a:ln w="635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97525" y="311150"/>
            <a:ext cx="2992438" cy="58102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2296" tIns="41148" rIns="82296" bIns="41148">
            <a:spAutoFit/>
          </a:bodyPr>
          <a:lstStyle/>
          <a:p>
            <a:pPr>
              <a:defRPr/>
            </a:pPr>
            <a:r>
              <a:rPr lang="en-US" sz="3200" dirty="0"/>
              <a:t>START MENI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xmlns="" val="1834508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R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98" t="21915" r="35632" b="13826"/>
          <a:stretch>
            <a:fillRect/>
          </a:stretch>
        </p:blipFill>
        <p:spPr bwMode="auto">
          <a:xfrm>
            <a:off x="0" y="0"/>
            <a:ext cx="855345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2400" y="587375"/>
            <a:ext cx="3889375" cy="581025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2296" tIns="41148" rIns="82296" bIns="41148">
            <a:spAutoFit/>
          </a:bodyPr>
          <a:lstStyle/>
          <a:p>
            <a:pPr>
              <a:defRPr/>
            </a:pPr>
            <a:r>
              <a:rPr lang="en-US" sz="3200" dirty="0"/>
              <a:t>MY COMPUTER</a:t>
            </a:r>
            <a:endParaRPr lang="sr-Latn-R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358775" y="3649663"/>
            <a:ext cx="1231900" cy="323850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29186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r-Latn-R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r-Latn-RS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0" t="24260" r="34895" b="10185"/>
          <a:stretch>
            <a:fillRect/>
          </a:stretch>
        </p:blipFill>
        <p:spPr bwMode="auto">
          <a:xfrm>
            <a:off x="0" y="114300"/>
            <a:ext cx="8477250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6425" y="125413"/>
            <a:ext cx="4017963" cy="1081087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2295" tIns="41148" rIns="82295" bIns="41148">
            <a:spAutoFit/>
          </a:bodyPr>
          <a:lstStyle/>
          <a:p>
            <a:pPr>
              <a:defRPr/>
            </a:pPr>
            <a:r>
              <a:rPr lang="en-US" sz="3200" dirty="0"/>
              <a:t>SPISAK FASCIKLE DOC</a:t>
            </a:r>
            <a:r>
              <a:rPr lang="sr-Latn-RS" sz="3200" dirty="0"/>
              <a:t>U</a:t>
            </a:r>
            <a:r>
              <a:rPr lang="en-US" sz="3200" dirty="0"/>
              <a:t>M</a:t>
            </a:r>
            <a:r>
              <a:rPr lang="sr-Latn-RS" sz="3200" dirty="0"/>
              <a:t>E</a:t>
            </a:r>
            <a:r>
              <a:rPr lang="en-US" sz="3200" dirty="0"/>
              <a:t>NTS</a:t>
            </a:r>
            <a:endParaRPr lang="sr-Latn-RS" sz="3200" dirty="0"/>
          </a:p>
        </p:txBody>
      </p:sp>
      <p:sp>
        <p:nvSpPr>
          <p:cNvPr id="6" name="Rounded Rectangle 5"/>
          <p:cNvSpPr/>
          <p:nvPr/>
        </p:nvSpPr>
        <p:spPr>
          <a:xfrm>
            <a:off x="365125" y="2398713"/>
            <a:ext cx="1231900" cy="325437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anchor="ctr"/>
          <a:lstStyle/>
          <a:p>
            <a:pPr algn="ctr">
              <a:defRPr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96598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Датотеке и фасцикле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 fontScale="92500"/>
          </a:bodyPr>
          <a:lstStyle/>
          <a:p>
            <a:r>
              <a:rPr lang="sr-Cyrl-RS" dirty="0"/>
              <a:t>Дигитални уређај чува податке у </a:t>
            </a:r>
            <a:r>
              <a:rPr lang="sr-Cyrl-RS" b="1" dirty="0">
                <a:solidFill>
                  <a:srgbClr val="FF0000"/>
                </a:solidFill>
              </a:rPr>
              <a:t>датотекама</a:t>
            </a:r>
            <a:r>
              <a:rPr lang="sr-Cyrl-RS" dirty="0"/>
              <a:t> које већина људи зове </a:t>
            </a:r>
            <a:r>
              <a:rPr lang="sr-Cyrl-RS" b="1" dirty="0">
                <a:solidFill>
                  <a:srgbClr val="FF0000"/>
                </a:solidFill>
              </a:rPr>
              <a:t>фајлови</a:t>
            </a:r>
            <a:r>
              <a:rPr lang="sr-Cyrl-RS" dirty="0"/>
              <a:t> (енгл. </a:t>
            </a:r>
            <a:r>
              <a:rPr lang="en-US" i="1" dirty="0"/>
              <a:t>file</a:t>
            </a:r>
            <a:r>
              <a:rPr lang="en-US" dirty="0"/>
              <a:t>). </a:t>
            </a:r>
            <a:endParaRPr lang="sr-Latn-RS" dirty="0"/>
          </a:p>
          <a:p>
            <a:pPr>
              <a:buNone/>
            </a:pPr>
            <a:endParaRPr lang="sr-Latn-RS" dirty="0"/>
          </a:p>
          <a:p>
            <a:r>
              <a:rPr lang="sr-Cyrl-RS" dirty="0"/>
              <a:t>Важно је да све датотеке паметно распоредимо – организујемо, тако што ћемо их сместити у одговарајуће 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фасцикле</a:t>
            </a:r>
            <a:r>
              <a:rPr lang="sr-Cyrl-RS" dirty="0"/>
              <a:t>, које се често називају 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</a:rPr>
              <a:t>фолдери</a:t>
            </a:r>
            <a:r>
              <a:rPr lang="sr-Cyrl-RS" b="1" dirty="0"/>
              <a:t> </a:t>
            </a:r>
            <a:r>
              <a:rPr lang="sr-Cyrl-RS" dirty="0"/>
              <a:t>(енгл. </a:t>
            </a:r>
            <a:r>
              <a:rPr lang="en-US" i="1" dirty="0"/>
              <a:t>folder</a:t>
            </a:r>
            <a:r>
              <a:rPr lang="en-US" dirty="0"/>
              <a:t>)</a:t>
            </a:r>
            <a:endParaRPr lang="sr-Latn-RS" dirty="0"/>
          </a:p>
        </p:txBody>
      </p:sp>
      <p:sp>
        <p:nvSpPr>
          <p:cNvPr id="3074" name="AutoShape 2" descr="Rezultat slika za folde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4572000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239000" y="762000"/>
            <a:ext cx="1676399" cy="35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Задатак за вежбу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dirty="0"/>
              <a:t>У системској фасцикли </a:t>
            </a:r>
            <a:r>
              <a:rPr lang="sr-Latn-RS" b="1" dirty="0"/>
              <a:t>Documents/Dokumenti</a:t>
            </a:r>
            <a:r>
              <a:rPr lang="sr-Latn-RS" dirty="0"/>
              <a:t>, </a:t>
            </a:r>
            <a:r>
              <a:rPr lang="sr-Cyrl-RS" dirty="0"/>
              <a:t>креирај фасциклу </a:t>
            </a:r>
            <a:r>
              <a:rPr lang="sr-Latn-RS" dirty="0"/>
              <a:t>5-2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b="1" dirty="0"/>
              <a:t>U fascikli 5-2 napravi fasciklu Zgrade mog ĸraja </a:t>
            </a:r>
            <a:r>
              <a:rPr lang="sr-Cyrl-RS" dirty="0"/>
              <a:t>и у њој још пет фасцикли: </a:t>
            </a:r>
            <a:r>
              <a:rPr lang="sr-Latn-RS" b="1" dirty="0"/>
              <a:t>Sliĸe, Teĸst, Zvuĸ, Video</a:t>
            </a:r>
            <a:r>
              <a:rPr lang="sr-Latn-RS" dirty="0"/>
              <a:t> </a:t>
            </a:r>
            <a:r>
              <a:rPr lang="sr-Cyrl-RS" dirty="0"/>
              <a:t>и </a:t>
            </a:r>
            <a:r>
              <a:rPr lang="sr-Latn-RS" b="1" dirty="0"/>
              <a:t>Prezentacije</a:t>
            </a:r>
            <a:r>
              <a:rPr lang="sr-Latn-R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Назив фасцикле </a:t>
            </a:r>
            <a:r>
              <a:rPr lang="sr-Latn-RS" b="1" dirty="0"/>
              <a:t>Zgrade mog ĸraja</a:t>
            </a:r>
            <a:r>
              <a:rPr lang="sr-Latn-RS" dirty="0"/>
              <a:t> </a:t>
            </a:r>
            <a:r>
              <a:rPr lang="sr-Cyrl-RS" dirty="0"/>
              <a:t>промени у </a:t>
            </a:r>
            <a:r>
              <a:rPr lang="sr-Latn-RS" b="1" dirty="0"/>
              <a:t>U mom ĸraju</a:t>
            </a:r>
            <a:r>
              <a:rPr lang="sr-Latn-R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sr-Latn-RS" dirty="0"/>
              <a:t>U fascikli </a:t>
            </a:r>
            <a:r>
              <a:rPr lang="en-US" dirty="0"/>
              <a:t>SLIKE</a:t>
            </a:r>
            <a:r>
              <a:rPr lang="sr-Latn-RS" dirty="0"/>
              <a:t> napravi dve nove fascikle </a:t>
            </a:r>
            <a:r>
              <a:rPr lang="sr-Latn-RS" b="1" dirty="0"/>
              <a:t>Materijal</a:t>
            </a:r>
            <a:r>
              <a:rPr lang="sr-Latn-RS" dirty="0"/>
              <a:t>i i </a:t>
            </a:r>
            <a:r>
              <a:rPr lang="en-US" b="1" dirty="0"/>
              <a:t>M</a:t>
            </a:r>
            <a:r>
              <a:rPr lang="sr-Latn-RS" b="1" dirty="0"/>
              <a:t>oji radovi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dirty="0"/>
              <a:t>Креиране фасцикле копирај у фасцикле </a:t>
            </a:r>
            <a:r>
              <a:rPr lang="sr-Latn-RS" b="1" dirty="0"/>
              <a:t>Teĸst, Zvuĸ, Video</a:t>
            </a:r>
            <a:r>
              <a:rPr lang="sr-Latn-RS" dirty="0"/>
              <a:t> </a:t>
            </a:r>
            <a:r>
              <a:rPr lang="sr-Cyrl-RS" dirty="0"/>
              <a:t>и </a:t>
            </a:r>
            <a:r>
              <a:rPr lang="sr-Latn-RS" b="1" dirty="0"/>
              <a:t>Prezentacije</a:t>
            </a:r>
            <a:r>
              <a:rPr lang="sr-Latn-R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Датотеке и фасцикле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У једној фасцикли могу бити смештене друге фасцикле.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0"/>
            <a:ext cx="7904163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/>
              <a:t>Фасцикле или фолдери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58006" cy="4525963"/>
          </a:xfrm>
        </p:spPr>
        <p:txBody>
          <a:bodyPr>
            <a:normAutofit/>
          </a:bodyPr>
          <a:lstStyle/>
          <a:p>
            <a:r>
              <a:rPr lang="sr-Cyrl-RS" dirty="0"/>
              <a:t>Фасциклу  препознајемо по карактеристичној иконици која личи на картонску фасциклу  </a:t>
            </a:r>
            <a:endParaRPr lang="sr-Latn-RS" dirty="0"/>
          </a:p>
          <a:p>
            <a:endParaRPr lang="sr-Latn-RS" dirty="0"/>
          </a:p>
          <a:p>
            <a:pPr>
              <a:buNone/>
            </a:pPr>
            <a:r>
              <a:rPr lang="sr-Cyrl-RS" dirty="0"/>
              <a:t>Свака фасцикла </a:t>
            </a:r>
            <a:r>
              <a:rPr lang="sr-Cyrl-RS"/>
              <a:t>има своје</a:t>
            </a:r>
            <a:r>
              <a:rPr lang="sr-Cyrl-RS">
                <a:solidFill>
                  <a:srgbClr val="C00000"/>
                </a:solidFill>
              </a:rPr>
              <a:t> </a:t>
            </a:r>
            <a:r>
              <a:rPr lang="sr-Cyrl-RS" b="1">
                <a:solidFill>
                  <a:srgbClr val="C00000"/>
                </a:solidFill>
              </a:rPr>
              <a:t>ИМЕ</a:t>
            </a:r>
            <a:r>
              <a:rPr lang="sr-Cyrl-RS"/>
              <a:t>. </a:t>
            </a:r>
            <a:endParaRPr lang="en-US"/>
          </a:p>
          <a:p>
            <a:pPr>
              <a:buNone/>
            </a:pPr>
            <a:r>
              <a:rPr lang="sr-Cyrl-RS"/>
              <a:t>На </a:t>
            </a:r>
            <a:r>
              <a:rPr lang="sr-Cyrl-RS" dirty="0"/>
              <a:t>пример:</a:t>
            </a:r>
            <a:r>
              <a:rPr lang="sr-Cyrl-RS"/>
              <a:t> </a:t>
            </a:r>
            <a:r>
              <a:rPr lang="en-US" b="1"/>
              <a:t>IKT</a:t>
            </a:r>
            <a:endParaRPr lang="sr-Latn-R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500306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/>
              <a:t>Датотеке или фајлови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/>
          </a:bodyPr>
          <a:lstStyle/>
          <a:p>
            <a:r>
              <a:rPr lang="sr-Cyrl-RS"/>
              <a:t>Свака датотека има своје </a:t>
            </a:r>
            <a:r>
              <a:rPr lang="sr-Cyrl-RS" b="1">
                <a:solidFill>
                  <a:srgbClr val="C00000"/>
                </a:solidFill>
              </a:rPr>
              <a:t>ИМЕ</a:t>
            </a:r>
            <a:r>
              <a:rPr lang="sr-Cyrl-RS">
                <a:solidFill>
                  <a:srgbClr val="C00000"/>
                </a:solidFill>
              </a:rPr>
              <a:t> и </a:t>
            </a:r>
            <a:r>
              <a:rPr lang="sr-Cyrl-RS" b="1">
                <a:solidFill>
                  <a:srgbClr val="C00000"/>
                </a:solidFill>
              </a:rPr>
              <a:t>ЕКСТЕНЗИЈУ</a:t>
            </a:r>
            <a:endParaRPr lang="sr-Latn-RS" b="1" dirty="0"/>
          </a:p>
          <a:p>
            <a:endParaRPr lang="sr-Cyrl-RS"/>
          </a:p>
          <a:p>
            <a:pPr>
              <a:buNone/>
            </a:pPr>
            <a:r>
              <a:rPr lang="sr-Cyrl-RS"/>
              <a:t>На </a:t>
            </a:r>
            <a:r>
              <a:rPr lang="sr-Cyrl-RS" dirty="0"/>
              <a:t>пример:</a:t>
            </a:r>
            <a:r>
              <a:rPr lang="sr-Latn-RS" dirty="0"/>
              <a:t> </a:t>
            </a:r>
            <a:r>
              <a:rPr lang="en-US" b="1" dirty="0"/>
              <a:t>ikt.txt</a:t>
            </a:r>
            <a:r>
              <a:rPr lang="en-US" dirty="0"/>
              <a:t>, </a:t>
            </a:r>
            <a:endParaRPr lang="sr-Latn-RS" dirty="0"/>
          </a:p>
          <a:p>
            <a:pPr>
              <a:buNone/>
            </a:pPr>
            <a:r>
              <a:rPr lang="sr-Latn-RS" dirty="0"/>
              <a:t>     </a:t>
            </a:r>
            <a:r>
              <a:rPr lang="sr-Cyrl-RS" dirty="0"/>
              <a:t>где је </a:t>
            </a:r>
            <a:r>
              <a:rPr lang="en-US" b="1" dirty="0" err="1"/>
              <a:t>ikt</a:t>
            </a:r>
            <a:r>
              <a:rPr lang="en-US" dirty="0"/>
              <a:t> </a:t>
            </a:r>
            <a:r>
              <a:rPr lang="sr-Cyrl-RS" dirty="0"/>
              <a:t>име датотеке, а .</a:t>
            </a:r>
            <a:r>
              <a:rPr lang="en-US" b="1" dirty="0"/>
              <a:t>txt</a:t>
            </a:r>
            <a:r>
              <a:rPr lang="en-US" dirty="0"/>
              <a:t> </a:t>
            </a:r>
            <a:r>
              <a:rPr lang="sr-Cyrl-RS" dirty="0"/>
              <a:t>екстензија.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Имена датотека и фасцикли не смеју да садрже следеће знакове: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</a:rPr>
              <a:t>&lt; &gt; : " / \ | ? </a:t>
            </a:r>
            <a:r>
              <a:rPr lang="ru-RU" dirty="0"/>
              <a:t>* у Windows оперативном </a:t>
            </a:r>
            <a:r>
              <a:rPr lang="ru-RU"/>
              <a:t>систему;</a:t>
            </a:r>
          </a:p>
          <a:p>
            <a:pPr>
              <a:buNone/>
            </a:pPr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</a:rPr>
              <a:t>! ” „ ` ; : / \ $ &lt; &gt; ( ) [ ] { } </a:t>
            </a:r>
            <a:r>
              <a:rPr lang="ru-RU" dirty="0"/>
              <a:t>~ у Linux оперативном </a:t>
            </a:r>
            <a:r>
              <a:rPr lang="ru-RU"/>
              <a:t>систему;</a:t>
            </a:r>
          </a:p>
          <a:p>
            <a:pPr>
              <a:buNone/>
            </a:pPr>
            <a:endParaRPr lang="ru-RU"/>
          </a:p>
          <a:p>
            <a:pPr>
              <a:buNone/>
            </a:pPr>
            <a:r>
              <a:rPr lang="ru-RU" dirty="0"/>
              <a:t> </a:t>
            </a:r>
            <a:r>
              <a:rPr lang="ru-RU" b="1" dirty="0">
                <a:solidFill>
                  <a:srgbClr val="C00000"/>
                </a:solidFill>
              </a:rPr>
              <a:t>&lt; &gt; : " / \ | ? *</a:t>
            </a:r>
            <a:r>
              <a:rPr lang="ru-RU" dirty="0"/>
              <a:t> у Android оперативном систему.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/>
          <a:lstStyle/>
          <a:p>
            <a:r>
              <a:rPr lang="ru-RU" dirty="0"/>
              <a:t>На основу екстензије, можемо да одредимо коју врсту података садржи датотека (слика, текст, видео, звук, презентација, извршни програм...), а често и програм у коме је датотека настала.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924944"/>
            <a:ext cx="9088327" cy="386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Датотеке и фасцикле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Датотеке заузимају одређени простор у меморији рачунара. Основна одлика меморије је њен </a:t>
            </a:r>
            <a:r>
              <a:rPr lang="ru-RU" b="1" dirty="0"/>
              <a:t>капацитет</a:t>
            </a:r>
            <a:r>
              <a:rPr lang="ru-RU" dirty="0"/>
              <a:t> (количина података које може да запамти). </a:t>
            </a:r>
          </a:p>
          <a:p>
            <a:endParaRPr lang="en-US" dirty="0"/>
          </a:p>
        </p:txBody>
      </p:sp>
      <p:sp>
        <p:nvSpPr>
          <p:cNvPr id="1026" name="AutoShape 2" descr="http://eduka.edu.rs/pluginfile.php/1747/mod_lesson/page_contents/2883/L1.4.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eduka.edu.rs/pluginfile.php/1747/mod_lesson/page_contents/2883/L1.4.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861048"/>
            <a:ext cx="5544616" cy="224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830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176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Организација података на рачунару</vt:lpstr>
      <vt:lpstr>Датотеке и фасцикле</vt:lpstr>
      <vt:lpstr>Датотеке и фасцикле</vt:lpstr>
      <vt:lpstr>Фасцикле или фолдери</vt:lpstr>
      <vt:lpstr>Датотеке или фајлови</vt:lpstr>
      <vt:lpstr>Имена датотека и фасцикли не смеју да садрже следеће знакове:</vt:lpstr>
      <vt:lpstr>Slide 7</vt:lpstr>
      <vt:lpstr>Датотеке и фасцикле </vt:lpstr>
      <vt:lpstr>Slide 9</vt:lpstr>
      <vt:lpstr>Сви оперативни системи садрже неколико ОСНОВНИХ (СИСТЕМСКИХ) ФАСЦИКЛИ  које се могу користити за организацију података.</vt:lpstr>
      <vt:lpstr>Оперативни системи омогућавају организовање података коришћењем програма:</vt:lpstr>
      <vt:lpstr>Креирање фасцикли</vt:lpstr>
      <vt:lpstr>На доњој слици приказан је поступак креирања нове фасцикле у оперативном систему Android.</vt:lpstr>
      <vt:lpstr>Копирање и премештање датотека и фасцикли</vt:lpstr>
      <vt:lpstr>Промена имена датотека и фасцикли </vt:lpstr>
      <vt:lpstr>Брисање датотеке или фасцикле </vt:lpstr>
      <vt:lpstr>Slide 17</vt:lpstr>
      <vt:lpstr>Slide 18</vt:lpstr>
      <vt:lpstr>Slide 19</vt:lpstr>
      <vt:lpstr>Задатак за вежбу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Организација података на рачунару</dc:title>
  <dc:creator>Profesor</dc:creator>
  <cp:lastModifiedBy>Violeta Jerinkic</cp:lastModifiedBy>
  <cp:revision>33</cp:revision>
  <dcterms:created xsi:type="dcterms:W3CDTF">2006-08-16T00:00:00Z</dcterms:created>
  <dcterms:modified xsi:type="dcterms:W3CDTF">2023-10-09T10:29:26Z</dcterms:modified>
</cp:coreProperties>
</file>