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47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8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2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4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E5F5C48-487C-46E4-867D-5A9F375699C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86C562-C7D2-4E6E-A013-45267C0BB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81" y="2137954"/>
            <a:ext cx="10353762" cy="970450"/>
          </a:xfrm>
        </p:spPr>
        <p:txBody>
          <a:bodyPr>
            <a:noAutofit/>
          </a:bodyPr>
          <a:lstStyle/>
          <a:p>
            <a:r>
              <a:rPr lang="sr-Cyrl-RS" sz="5400" dirty="0">
                <a:effectLst/>
              </a:rPr>
              <a:t>Рачунарска графика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030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Ако бисте користили лупу или објектив макро камере и приближили се екрану дигиталног уређаја, ево како би то изгледало: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" y="1589811"/>
            <a:ext cx="10819360" cy="499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83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RGB </a:t>
            </a:r>
            <a:r>
              <a:rPr lang="sr-Cyrl-RS" dirty="0">
                <a:effectLst/>
              </a:rPr>
              <a:t>модел приказа боја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729" y="1732448"/>
            <a:ext cx="5623563" cy="4643299"/>
          </a:xfrm>
        </p:spPr>
        <p:txBody>
          <a:bodyPr>
            <a:normAutofit fontScale="92500"/>
          </a:bodyPr>
          <a:lstStyle/>
          <a:p>
            <a:r>
              <a:rPr lang="ru-RU" sz="2800" b="1" dirty="0" err="1">
                <a:effectLst/>
              </a:rPr>
              <a:t>Ако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сва</a:t>
            </a:r>
            <a:r>
              <a:rPr lang="ru-RU" sz="2800" b="1" dirty="0">
                <a:effectLst/>
              </a:rPr>
              <a:t> три </a:t>
            </a:r>
            <a:r>
              <a:rPr lang="ru-RU" sz="2800" b="1" dirty="0" err="1">
                <a:effectLst/>
              </a:rPr>
              <a:t>правоугаоника</a:t>
            </a:r>
            <a:r>
              <a:rPr lang="ru-RU" sz="2800" b="1" dirty="0">
                <a:effectLst/>
              </a:rPr>
              <a:t>:</a:t>
            </a:r>
          </a:p>
          <a:p>
            <a:r>
              <a:rPr lang="ru-RU" sz="2800" dirty="0" err="1">
                <a:effectLst/>
              </a:rPr>
              <a:t>емитују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исту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количину</a:t>
            </a:r>
            <a:r>
              <a:rPr lang="ru-RU" sz="2800" dirty="0">
                <a:effectLst/>
              </a:rPr>
              <a:t> светлости </a:t>
            </a:r>
            <a:r>
              <a:rPr lang="ru-RU" sz="2800" dirty="0" err="1">
                <a:effectLst/>
              </a:rPr>
              <a:t>умереног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интензитета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имаћемо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утисак</a:t>
            </a:r>
            <a:r>
              <a:rPr lang="ru-RU" sz="2800" dirty="0">
                <a:effectLst/>
              </a:rPr>
              <a:t> да </a:t>
            </a:r>
            <a:r>
              <a:rPr lang="ru-RU" sz="2800" dirty="0" err="1">
                <a:effectLst/>
              </a:rPr>
              <a:t>је</a:t>
            </a:r>
            <a:r>
              <a:rPr lang="ru-RU" sz="2800" dirty="0">
                <a:effectLst/>
              </a:rPr>
              <a:t> пиксел сив;</a:t>
            </a:r>
          </a:p>
          <a:p>
            <a:r>
              <a:rPr lang="ru-RU" sz="2800" dirty="0" err="1">
                <a:effectLst/>
              </a:rPr>
              <a:t>сва</a:t>
            </a:r>
            <a:r>
              <a:rPr lang="ru-RU" sz="2800" dirty="0">
                <a:effectLst/>
              </a:rPr>
              <a:t> три </a:t>
            </a:r>
            <a:r>
              <a:rPr lang="ru-RU" sz="2800" dirty="0" err="1">
                <a:effectLst/>
              </a:rPr>
              <a:t>правоугаоника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емитују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исту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количину</a:t>
            </a:r>
            <a:r>
              <a:rPr lang="ru-RU" sz="2800" dirty="0">
                <a:effectLst/>
              </a:rPr>
              <a:t> светлости </a:t>
            </a:r>
            <a:r>
              <a:rPr lang="ru-RU" sz="2800" dirty="0" err="1">
                <a:effectLst/>
              </a:rPr>
              <a:t>високог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интензитета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видећемо</a:t>
            </a:r>
            <a:r>
              <a:rPr lang="ru-RU" sz="2800" dirty="0">
                <a:effectLst/>
              </a:rPr>
              <a:t> бели пиксел;</a:t>
            </a:r>
          </a:p>
          <a:p>
            <a:r>
              <a:rPr lang="ru-RU" sz="2800" dirty="0">
                <a:effectLst/>
              </a:rPr>
              <a:t>не </a:t>
            </a:r>
            <a:r>
              <a:rPr lang="ru-RU" sz="2800" dirty="0" err="1">
                <a:effectLst/>
              </a:rPr>
              <a:t>емитују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светлост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видећемо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црни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пискел</a:t>
            </a:r>
            <a:r>
              <a:rPr lang="ru-RU" sz="2800" dirty="0">
                <a:effectLst/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12" y="2159204"/>
            <a:ext cx="5209793" cy="2778556"/>
          </a:xfrm>
        </p:spPr>
      </p:pic>
    </p:spTree>
    <p:extLst>
      <p:ext uri="{BB962C8B-B14F-4D97-AF65-F5344CB8AC3E}">
        <p14:creationId xmlns:p14="http://schemas.microsoft.com/office/powerpoint/2010/main" val="33937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effectLst/>
              </a:rPr>
              <a:t>Резолуција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573" y="1465545"/>
            <a:ext cx="5698719" cy="4325654"/>
          </a:xfrm>
        </p:spPr>
        <p:txBody>
          <a:bodyPr>
            <a:noAutofit/>
          </a:bodyPr>
          <a:lstStyle/>
          <a:p>
            <a:r>
              <a:rPr lang="ru-RU" sz="2800" b="1" dirty="0" err="1">
                <a:effectLst/>
              </a:rPr>
              <a:t>Резолуција</a:t>
            </a:r>
            <a:r>
              <a:rPr lang="ru-RU" sz="2800" dirty="0">
                <a:effectLst/>
              </a:rPr>
              <a:t> </a:t>
            </a:r>
            <a:r>
              <a:rPr lang="ru-RU" sz="2800" dirty="0" err="1">
                <a:effectLst/>
              </a:rPr>
              <a:t>је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основна</a:t>
            </a:r>
            <a:r>
              <a:rPr lang="ru-RU" sz="2800" dirty="0">
                <a:effectLst/>
              </a:rPr>
              <a:t> мера за </a:t>
            </a:r>
            <a:r>
              <a:rPr lang="ru-RU" sz="2800" dirty="0" err="1">
                <a:effectLst/>
              </a:rPr>
              <a:t>оштрину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неке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слике</a:t>
            </a:r>
            <a:r>
              <a:rPr lang="ru-RU" sz="2800" dirty="0">
                <a:effectLst/>
              </a:rPr>
              <a:t> и </a:t>
            </a:r>
            <a:r>
              <a:rPr lang="ru-RU" sz="2800" dirty="0" err="1">
                <a:effectLst/>
              </a:rPr>
              <a:t>дефинише</a:t>
            </a:r>
            <a:r>
              <a:rPr lang="ru-RU" sz="2800" dirty="0">
                <a:effectLst/>
              </a:rPr>
              <a:t> се </a:t>
            </a:r>
            <a:r>
              <a:rPr lang="ru-RU" sz="2800" dirty="0" err="1">
                <a:effectLst/>
              </a:rPr>
              <a:t>као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број</a:t>
            </a:r>
            <a:r>
              <a:rPr lang="ru-RU" sz="2800" dirty="0">
                <a:effectLst/>
              </a:rPr>
              <a:t> пиксела на </a:t>
            </a:r>
            <a:r>
              <a:rPr lang="ru-RU" sz="2800" dirty="0" err="1">
                <a:effectLst/>
              </a:rPr>
              <a:t>екрану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дигиталног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уређаја</a:t>
            </a:r>
            <a:r>
              <a:rPr lang="ru-RU" sz="2800" dirty="0">
                <a:effectLst/>
              </a:rPr>
              <a:t>.</a:t>
            </a: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sr-Cyrl-RS" sz="2800" b="1" dirty="0">
                <a:effectLst/>
              </a:rPr>
              <a:t>Пиксел</a:t>
            </a:r>
            <a:r>
              <a:rPr lang="sr-Cyrl-RS" sz="2800" dirty="0">
                <a:effectLst/>
              </a:rPr>
              <a:t> (енгл. </a:t>
            </a:r>
            <a:r>
              <a:rPr lang="en-US" sz="2800" i="1" dirty="0">
                <a:effectLst/>
              </a:rPr>
              <a:t>pixel</a:t>
            </a:r>
            <a:r>
              <a:rPr lang="en-US" sz="2800" dirty="0">
                <a:effectLst/>
              </a:rPr>
              <a:t>, </a:t>
            </a:r>
            <a:r>
              <a:rPr lang="sr-Cyrl-RS" sz="2800" dirty="0">
                <a:effectLst/>
              </a:rPr>
              <a:t>скраћено од </a:t>
            </a:r>
            <a:r>
              <a:rPr lang="en-US" sz="2800" i="1" dirty="0">
                <a:effectLst/>
              </a:rPr>
              <a:t>picture element</a:t>
            </a:r>
            <a:r>
              <a:rPr lang="en-US" sz="2800" dirty="0">
                <a:effectLst/>
              </a:rPr>
              <a:t>, </a:t>
            </a:r>
            <a:r>
              <a:rPr lang="sr-Cyrl-RS" sz="2800" dirty="0">
                <a:effectLst/>
              </a:rPr>
              <a:t>део слике) је најмањи елемент дигиталне слике који се може обрађивати.</a:t>
            </a:r>
            <a:endParaRPr lang="en-US" sz="2800" dirty="0"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10" y="1580050"/>
            <a:ext cx="5839720" cy="3499055"/>
          </a:xfrm>
        </p:spPr>
      </p:pic>
    </p:spTree>
    <p:extLst>
      <p:ext uri="{BB962C8B-B14F-4D97-AF65-F5344CB8AC3E}">
        <p14:creationId xmlns:p14="http://schemas.microsoft.com/office/powerpoint/2010/main" val="20856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CMYK </a:t>
            </a:r>
            <a:r>
              <a:rPr lang="sr-Cyrl-RS" dirty="0">
                <a:effectLst/>
              </a:rPr>
              <a:t>модел приказа боја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3" y="1731963"/>
            <a:ext cx="4059237" cy="40592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9996" y="1732449"/>
            <a:ext cx="6457562" cy="4058751"/>
          </a:xfrm>
        </p:spPr>
        <p:txBody>
          <a:bodyPr>
            <a:noAutofit/>
          </a:bodyPr>
          <a:lstStyle/>
          <a:p>
            <a:r>
              <a:rPr lang="sr-Cyrl-RS" sz="2800" dirty="0">
                <a:effectLst/>
              </a:rPr>
              <a:t>Боје које се могу одштампати класичним штампарским машинама дефинишу се </a:t>
            </a:r>
            <a:r>
              <a:rPr lang="en-US" sz="2800" b="1" dirty="0">
                <a:effectLst/>
              </a:rPr>
              <a:t>CMYK</a:t>
            </a:r>
            <a:r>
              <a:rPr lang="en-US" sz="2800" dirty="0">
                <a:effectLst/>
              </a:rPr>
              <a:t> </a:t>
            </a:r>
            <a:r>
              <a:rPr lang="sr-Cyrl-RS" sz="2800" dirty="0">
                <a:effectLst/>
              </a:rPr>
              <a:t>моделом приказа боја. </a:t>
            </a:r>
          </a:p>
          <a:p>
            <a:endParaRPr lang="sr-Cyrl-RS" sz="2800" b="1" dirty="0">
              <a:effectLst/>
            </a:endParaRPr>
          </a:p>
          <a:p>
            <a:r>
              <a:rPr lang="en-US" sz="2800" b="1" dirty="0">
                <a:effectLst/>
              </a:rPr>
              <a:t>CMYK </a:t>
            </a:r>
            <a:r>
              <a:rPr lang="sr-Cyrl-RS" sz="2800" dirty="0">
                <a:effectLst/>
              </a:rPr>
              <a:t>је акроним од енглеских речи </a:t>
            </a:r>
            <a:r>
              <a:rPr lang="en-US" sz="2800" b="1" i="1" dirty="0">
                <a:effectLst/>
              </a:rPr>
              <a:t>Cyan, Magenta, Yellow, Key (Black)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CMYK </a:t>
            </a:r>
            <a:r>
              <a:rPr lang="sr-Cyrl-RS" dirty="0">
                <a:effectLst/>
              </a:rPr>
              <a:t>модел приказа боја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08" y="1732449"/>
            <a:ext cx="6864262" cy="4058750"/>
          </a:xfrm>
        </p:spPr>
        <p:txBody>
          <a:bodyPr>
            <a:noAutofit/>
          </a:bodyPr>
          <a:lstStyle/>
          <a:p>
            <a:r>
              <a:rPr lang="ru-RU" sz="2200" dirty="0">
                <a:effectLst/>
              </a:rPr>
              <a:t>Овај модел заснива се на појави да пигмент боје премазан на папир не емитује светлост, већ супротно, упија светлост одређене боје, а око види само светлост која се одбила.</a:t>
            </a:r>
          </a:p>
          <a:p>
            <a:r>
              <a:rPr lang="ru-RU" sz="2200" dirty="0">
                <a:effectLst/>
              </a:rPr>
              <a:t> Зато се у штампи не користе црвена, зелена и плава, већ цијан, магента и жута.</a:t>
            </a:r>
          </a:p>
          <a:p>
            <a:r>
              <a:rPr lang="ru-RU" sz="2200" dirty="0">
                <a:effectLst/>
              </a:rPr>
              <a:t> Цијан тачкица на папиру упија црвено светло, а одбија једнаке количине зеленог и плавог светла. </a:t>
            </a:r>
            <a:r>
              <a:rPr lang="ru-RU" sz="2200" dirty="0" err="1">
                <a:effectLst/>
              </a:rPr>
              <a:t>Жута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боја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упија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плаво</a:t>
            </a:r>
            <a:r>
              <a:rPr lang="ru-RU" sz="2200" dirty="0">
                <a:effectLst/>
              </a:rPr>
              <a:t> светло, а </a:t>
            </a:r>
            <a:r>
              <a:rPr lang="ru-RU" sz="2200" dirty="0" err="1">
                <a:effectLst/>
              </a:rPr>
              <a:t>одбија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црвено</a:t>
            </a:r>
            <a:r>
              <a:rPr lang="ru-RU" sz="2200" dirty="0">
                <a:effectLst/>
              </a:rPr>
              <a:t> и зелено док </a:t>
            </a:r>
            <a:r>
              <a:rPr lang="ru-RU" sz="2200" dirty="0" err="1">
                <a:effectLst/>
              </a:rPr>
              <a:t>магента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упија</a:t>
            </a:r>
            <a:r>
              <a:rPr lang="ru-RU" sz="2200" dirty="0">
                <a:effectLst/>
              </a:rPr>
              <a:t> зелено светло, а </a:t>
            </a:r>
            <a:r>
              <a:rPr lang="ru-RU" sz="2200" dirty="0" err="1">
                <a:effectLst/>
              </a:rPr>
              <a:t>одбија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црвено</a:t>
            </a:r>
            <a:r>
              <a:rPr lang="ru-RU" sz="2200" dirty="0">
                <a:effectLst/>
              </a:rPr>
              <a:t> и </a:t>
            </a:r>
            <a:r>
              <a:rPr lang="ru-RU" sz="2200" dirty="0" err="1">
                <a:effectLst/>
              </a:rPr>
              <a:t>плаво</a:t>
            </a:r>
            <a:r>
              <a:rPr lang="ru-RU" sz="2200" dirty="0">
                <a:effectLst/>
              </a:rPr>
              <a:t>. </a:t>
            </a:r>
            <a:r>
              <a:rPr lang="ru-RU" sz="2200" dirty="0" err="1">
                <a:effectLst/>
              </a:rPr>
              <a:t>Због</a:t>
            </a:r>
            <a:r>
              <a:rPr lang="ru-RU" sz="2200" dirty="0">
                <a:effectLst/>
              </a:rPr>
              <a:t> тога се </a:t>
            </a:r>
            <a:r>
              <a:rPr lang="ru-RU" sz="2200" dirty="0" err="1">
                <a:effectLst/>
              </a:rPr>
              <a:t>овај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модел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назива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суптрактивни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јер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свака</a:t>
            </a:r>
            <a:r>
              <a:rPr lang="ru-RU" sz="2200" dirty="0">
                <a:effectLst/>
              </a:rPr>
              <a:t> од </a:t>
            </a:r>
            <a:r>
              <a:rPr lang="ru-RU" sz="2200" dirty="0" err="1">
                <a:effectLst/>
              </a:rPr>
              <a:t>основних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боја</a:t>
            </a:r>
            <a:r>
              <a:rPr lang="ru-RU" sz="2200" dirty="0">
                <a:effectLst/>
              </a:rPr>
              <a:t> у </a:t>
            </a:r>
            <a:r>
              <a:rPr lang="ru-RU" sz="2200" dirty="0" err="1">
                <a:effectLst/>
              </a:rPr>
              <a:t>штампи</a:t>
            </a:r>
            <a:r>
              <a:rPr lang="ru-RU" sz="2200" dirty="0">
                <a:effectLst/>
              </a:rPr>
              <a:t> (</a:t>
            </a:r>
            <a:r>
              <a:rPr lang="ru-RU" sz="2200" dirty="0" err="1">
                <a:effectLst/>
              </a:rPr>
              <a:t>цијан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магента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жута</a:t>
            </a:r>
            <a:r>
              <a:rPr lang="ru-RU" sz="2200" dirty="0">
                <a:effectLst/>
              </a:rPr>
              <a:t>) </a:t>
            </a:r>
            <a:r>
              <a:rPr lang="ru-RU" sz="2200" dirty="0" err="1">
                <a:effectLst/>
              </a:rPr>
              <a:t>одузима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једну</a:t>
            </a:r>
            <a:r>
              <a:rPr lang="ru-RU" sz="2200" dirty="0">
                <a:effectLst/>
              </a:rPr>
              <a:t> од </a:t>
            </a:r>
            <a:r>
              <a:rPr lang="ru-RU" sz="2200" dirty="0" err="1">
                <a:effectLst/>
              </a:rPr>
              <a:t>основних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боја</a:t>
            </a:r>
            <a:r>
              <a:rPr lang="ru-RU" sz="2200" dirty="0">
                <a:effectLst/>
              </a:rPr>
              <a:t> (</a:t>
            </a:r>
            <a:r>
              <a:rPr lang="ru-RU" sz="2200" dirty="0" err="1">
                <a:effectLst/>
              </a:rPr>
              <a:t>црвена</a:t>
            </a:r>
            <a:r>
              <a:rPr lang="ru-RU" sz="2200" dirty="0">
                <a:effectLst/>
              </a:rPr>
              <a:t>, зелена, плава).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70" y="1732449"/>
            <a:ext cx="4892327" cy="3261551"/>
          </a:xfrm>
        </p:spPr>
      </p:pic>
    </p:spTree>
    <p:extLst>
      <p:ext uri="{BB962C8B-B14F-4D97-AF65-F5344CB8AC3E}">
        <p14:creationId xmlns:p14="http://schemas.microsoft.com/office/powerpoint/2010/main" val="3723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CMYK </a:t>
            </a:r>
            <a:r>
              <a:rPr lang="sr-Cyrl-RS" dirty="0">
                <a:effectLst/>
              </a:rPr>
              <a:t>модел приказа боја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15" y="4443750"/>
            <a:ext cx="6160470" cy="18315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880" y="1771638"/>
            <a:ext cx="10353762" cy="4058751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Када се помешају све три боје (цијан, магента, жута) у једнаким количинама, требало би да се добиje црна. </a:t>
            </a:r>
          </a:p>
          <a:p>
            <a:r>
              <a:rPr lang="ru-RU" sz="2400" dirty="0">
                <a:effectLst/>
              </a:rPr>
              <a:t>Ипак, то се не  дешава, већ се добија црвено-смеђа боја.. </a:t>
            </a:r>
            <a:r>
              <a:rPr lang="ru-RU" sz="2400" dirty="0" err="1">
                <a:effectLst/>
              </a:rPr>
              <a:t>Због</a:t>
            </a:r>
            <a:r>
              <a:rPr lang="ru-RU" sz="2400" dirty="0">
                <a:effectLst/>
              </a:rPr>
              <a:t> тога се у </a:t>
            </a:r>
            <a:r>
              <a:rPr lang="ru-RU" sz="2400" b="1" dirty="0">
                <a:effectLst/>
              </a:rPr>
              <a:t>CMYK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моделу</a:t>
            </a:r>
            <a:r>
              <a:rPr lang="ru-RU" sz="2400" dirty="0">
                <a:effectLst/>
              </a:rPr>
              <a:t> уводи и </a:t>
            </a:r>
            <a:r>
              <a:rPr lang="ru-RU" sz="2400" dirty="0" err="1">
                <a:effectLst/>
              </a:rPr>
              <a:t>четврта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боја</a:t>
            </a:r>
            <a:r>
              <a:rPr lang="ru-RU" sz="2400" dirty="0">
                <a:effectLst/>
              </a:rPr>
              <a:t> – </a:t>
            </a:r>
            <a:r>
              <a:rPr lang="ru-RU" sz="2400" dirty="0" err="1">
                <a:effectLst/>
              </a:rPr>
              <a:t>црна</a:t>
            </a:r>
            <a:r>
              <a:rPr lang="ru-RU" sz="240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5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ВАЖНО!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68797"/>
          </a:xfrm>
        </p:spPr>
        <p:txBody>
          <a:bodyPr>
            <a:normAutofit fontScale="92500"/>
          </a:bodyPr>
          <a:lstStyle/>
          <a:p>
            <a:r>
              <a:rPr lang="sr-Cyrl-RS" dirty="0">
                <a:effectLst/>
              </a:rPr>
              <a:t>  </a:t>
            </a:r>
            <a:r>
              <a:rPr lang="sr-Cyrl-RS" sz="2400" dirty="0">
                <a:effectLst/>
              </a:rPr>
              <a:t>Рачунарска графика је област рачунарства која се бави креирањем, обрадом, прилагођавањем слика и анимација помоћу рачунара.</a:t>
            </a:r>
          </a:p>
          <a:p>
            <a:r>
              <a:rPr lang="sr-Cyrl-RS" sz="2400" dirty="0">
                <a:effectLst/>
              </a:rPr>
              <a:t> Пиксел (енгл. </a:t>
            </a:r>
            <a:r>
              <a:rPr lang="en-US" sz="2400" i="1" dirty="0">
                <a:effectLst/>
              </a:rPr>
              <a:t>pixel</a:t>
            </a:r>
            <a:r>
              <a:rPr lang="en-US" sz="2400" dirty="0">
                <a:effectLst/>
              </a:rPr>
              <a:t>, </a:t>
            </a:r>
            <a:r>
              <a:rPr lang="sr-Cyrl-RS" sz="2400" dirty="0">
                <a:effectLst/>
              </a:rPr>
              <a:t>скраћено од </a:t>
            </a:r>
            <a:r>
              <a:rPr lang="en-US" sz="2400" i="1" dirty="0">
                <a:effectLst/>
              </a:rPr>
              <a:t>picture element</a:t>
            </a:r>
            <a:r>
              <a:rPr lang="en-US" sz="2400" dirty="0">
                <a:effectLst/>
              </a:rPr>
              <a:t>, </a:t>
            </a:r>
            <a:r>
              <a:rPr lang="sr-Cyrl-RS" sz="2400" dirty="0">
                <a:effectLst/>
              </a:rPr>
              <a:t>део слике) је најмањи елемент дигиталне слике који се може обрађивати.</a:t>
            </a:r>
          </a:p>
          <a:p>
            <a:r>
              <a:rPr lang="sr-Cyrl-RS" sz="2400" dirty="0">
                <a:effectLst/>
              </a:rPr>
              <a:t> Резолуција је основна мера за оштрину неке слике и дефинише се као број пиксела на екрану.</a:t>
            </a:r>
          </a:p>
          <a:p>
            <a:r>
              <a:rPr lang="en-US" sz="2400" dirty="0">
                <a:effectLst/>
              </a:rPr>
              <a:t>RGB (</a:t>
            </a:r>
            <a:r>
              <a:rPr lang="en-US" sz="2400" i="1" dirty="0">
                <a:effectLst/>
              </a:rPr>
              <a:t>Red, Green, Blue</a:t>
            </a:r>
            <a:r>
              <a:rPr lang="en-US" sz="2400" dirty="0">
                <a:effectLst/>
              </a:rPr>
              <a:t>) </a:t>
            </a:r>
            <a:r>
              <a:rPr lang="sr-Cyrl-RS" sz="2400" dirty="0">
                <a:effectLst/>
              </a:rPr>
              <a:t>модел приказа боја је адитивни метод стварања слике који се заснива на комбиновању (сабирању) светлости три основне боје.</a:t>
            </a:r>
          </a:p>
          <a:p>
            <a:r>
              <a:rPr lang="sr-Cyrl-RS" sz="2400" dirty="0">
                <a:effectLst/>
              </a:rPr>
              <a:t> </a:t>
            </a:r>
            <a:r>
              <a:rPr lang="en-US" sz="2400" dirty="0">
                <a:effectLst/>
              </a:rPr>
              <a:t>CMYK (</a:t>
            </a:r>
            <a:r>
              <a:rPr lang="sr-Cyrl-RS" sz="2400" dirty="0">
                <a:effectLst/>
              </a:rPr>
              <a:t>енгл. </a:t>
            </a:r>
            <a:r>
              <a:rPr lang="en-US" sz="2400" i="1" dirty="0">
                <a:effectLst/>
              </a:rPr>
              <a:t>Cyan, Magenta, Yellow, Key (Black))</a:t>
            </a:r>
            <a:r>
              <a:rPr lang="en-US" sz="2400" dirty="0">
                <a:effectLst/>
              </a:rPr>
              <a:t> </a:t>
            </a:r>
            <a:r>
              <a:rPr lang="sr-Cyrl-RS" sz="2400" dirty="0">
                <a:effectLst/>
              </a:rPr>
              <a:t>модел  приказа боја назива се и суптрактивни, јер свака од основних боја у штампи (цијан, магента, жута) одузима једну од основних боја (црвена, зелена, плава).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32" y="1679712"/>
            <a:ext cx="8489149" cy="4708025"/>
          </a:xfrm>
        </p:spPr>
      </p:pic>
    </p:spTree>
    <p:extLst>
      <p:ext uri="{BB962C8B-B14F-4D97-AF65-F5344CB8AC3E}">
        <p14:creationId xmlns:p14="http://schemas.microsoft.com/office/powerpoint/2010/main" val="2961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effectLst/>
              </a:rPr>
              <a:t>Рачунарска графика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3" y="2517732"/>
            <a:ext cx="4591603" cy="26756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5152" y="1732449"/>
            <a:ext cx="6515032" cy="428072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</a:rPr>
              <a:t> </a:t>
            </a:r>
            <a:r>
              <a:rPr lang="ru-RU" sz="2800" dirty="0">
                <a:effectLst/>
              </a:rPr>
              <a:t> </a:t>
            </a:r>
            <a:r>
              <a:rPr lang="ru-RU" sz="4400" dirty="0">
                <a:effectLst/>
              </a:rPr>
              <a:t>Рачунарска графика је област рачунарства која се бави креирањем, обрадом, прилагођавањем слика и анимација, помоћу рачунара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2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Примена рачунарске графике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1" y="1628801"/>
            <a:ext cx="8605381" cy="5047572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/>
              <a:t>Рачунарска графика налази примену у бројним индустријама: </a:t>
            </a:r>
          </a:p>
          <a:p>
            <a:r>
              <a:rPr lang="ru-RU" sz="5100" dirty="0"/>
              <a:t>продукцији музичких спотова, </a:t>
            </a:r>
          </a:p>
          <a:p>
            <a:r>
              <a:rPr lang="ru-RU" sz="5100" dirty="0"/>
              <a:t>телевизијских реклама, </a:t>
            </a:r>
          </a:p>
          <a:p>
            <a:r>
              <a:rPr lang="ru-RU" sz="5100" dirty="0"/>
              <a:t>у филмовима, </a:t>
            </a:r>
          </a:p>
          <a:p>
            <a:r>
              <a:rPr lang="ru-RU" sz="5100" dirty="0"/>
              <a:t>рачунарским играма, </a:t>
            </a:r>
          </a:p>
          <a:p>
            <a:r>
              <a:rPr lang="ru-RU" sz="5100" dirty="0"/>
              <a:t>медицини,  </a:t>
            </a:r>
          </a:p>
          <a:p>
            <a:r>
              <a:rPr lang="ru-RU" sz="5100" dirty="0"/>
              <a:t>архитектури, </a:t>
            </a:r>
          </a:p>
          <a:p>
            <a:r>
              <a:rPr lang="ru-RU" sz="5100" dirty="0"/>
              <a:t>дизајнирању производа и многим другим областима.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17" y="2372456"/>
            <a:ext cx="2962569" cy="2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86" y="3883383"/>
            <a:ext cx="1419117" cy="269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5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effectLst/>
              </a:rPr>
              <a:t>Како видимо боју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9" y="1732449"/>
            <a:ext cx="3402538" cy="42249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947" y="1580050"/>
            <a:ext cx="7071113" cy="4668349"/>
          </a:xfrm>
        </p:spPr>
        <p:txBody>
          <a:bodyPr>
            <a:noAutofit/>
          </a:bodyPr>
          <a:lstStyle/>
          <a:p>
            <a:r>
              <a:rPr lang="ru-RU" sz="2800" dirty="0" err="1">
                <a:effectLst/>
              </a:rPr>
              <a:t>Чињеница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је</a:t>
            </a:r>
            <a:r>
              <a:rPr lang="ru-RU" sz="2800" dirty="0">
                <a:effectLst/>
              </a:rPr>
              <a:t> да </a:t>
            </a:r>
            <a:r>
              <a:rPr lang="ru-RU" sz="2800" dirty="0" err="1">
                <a:effectLst/>
              </a:rPr>
              <a:t>смо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окружени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рачунарском</a:t>
            </a:r>
            <a:r>
              <a:rPr lang="ru-RU" sz="2800" dirty="0">
                <a:effectLst/>
              </a:rPr>
              <a:t> графиком. </a:t>
            </a:r>
            <a:r>
              <a:rPr lang="ru-RU" sz="2800" dirty="0" err="1">
                <a:effectLst/>
              </a:rPr>
              <a:t>Међутим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није</a:t>
            </a:r>
            <a:r>
              <a:rPr lang="ru-RU" sz="2800" dirty="0">
                <a:effectLst/>
              </a:rPr>
              <a:t> нам </a:t>
            </a:r>
            <a:r>
              <a:rPr lang="ru-RU" sz="2800" dirty="0" err="1">
                <a:effectLst/>
              </a:rPr>
              <a:t>свима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познато</a:t>
            </a:r>
            <a:r>
              <a:rPr lang="ru-RU" sz="2800" dirty="0">
                <a:effectLst/>
              </a:rPr>
              <a:t> на </a:t>
            </a:r>
            <a:r>
              <a:rPr lang="ru-RU" sz="2800" dirty="0" err="1">
                <a:effectLst/>
              </a:rPr>
              <a:t>који</a:t>
            </a:r>
            <a:r>
              <a:rPr lang="ru-RU" sz="2800" dirty="0">
                <a:effectLst/>
              </a:rPr>
              <a:t> начин видимо </a:t>
            </a:r>
            <a:r>
              <a:rPr lang="ru-RU" sz="2800" dirty="0" err="1">
                <a:effectLst/>
              </a:rPr>
              <a:t>боју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како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је</a:t>
            </a:r>
            <a:r>
              <a:rPr lang="ru-RU" sz="2800" dirty="0">
                <a:effectLst/>
              </a:rPr>
              <a:t> та </a:t>
            </a:r>
            <a:r>
              <a:rPr lang="ru-RU" sz="2800" dirty="0" err="1">
                <a:effectLst/>
              </a:rPr>
              <a:t>боја</a:t>
            </a:r>
            <a:r>
              <a:rPr lang="ru-RU" sz="2800" dirty="0">
                <a:effectLst/>
              </a:rPr>
              <a:t> приказана на </a:t>
            </a:r>
            <a:r>
              <a:rPr lang="ru-RU" sz="2800" dirty="0" err="1">
                <a:effectLst/>
              </a:rPr>
              <a:t>екранима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дигиталних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уређаја</a:t>
            </a:r>
            <a:r>
              <a:rPr lang="ru-RU" sz="2800" dirty="0">
                <a:effectLst/>
              </a:rPr>
              <a:t>, а </a:t>
            </a:r>
            <a:r>
              <a:rPr lang="ru-RU" sz="2800" dirty="0" err="1">
                <a:effectLst/>
              </a:rPr>
              <a:t>како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одштампана</a:t>
            </a:r>
            <a:r>
              <a:rPr lang="ru-RU" sz="2800" dirty="0">
                <a:effectLst/>
              </a:rPr>
              <a:t> на </a:t>
            </a:r>
            <a:r>
              <a:rPr lang="ru-RU" sz="2800" dirty="0" err="1">
                <a:effectLst/>
              </a:rPr>
              <a:t>папиру</a:t>
            </a:r>
            <a:r>
              <a:rPr lang="ru-RU" sz="2800" dirty="0">
                <a:effectLst/>
              </a:rPr>
              <a:t>.</a:t>
            </a:r>
            <a:endParaRPr lang="en-US" sz="2800" dirty="0">
              <a:effectLst/>
            </a:endParaRPr>
          </a:p>
          <a:p>
            <a:r>
              <a:rPr lang="ru-RU" sz="2800" dirty="0">
                <a:effectLst/>
              </a:rPr>
              <a:t>У нашем оку </a:t>
            </a:r>
            <a:r>
              <a:rPr lang="ru-RU" sz="2800" dirty="0" err="1">
                <a:effectLst/>
              </a:rPr>
              <a:t>налазе</a:t>
            </a:r>
            <a:r>
              <a:rPr lang="ru-RU" sz="2800" dirty="0">
                <a:effectLst/>
              </a:rPr>
              <a:t> се две </a:t>
            </a:r>
            <a:r>
              <a:rPr lang="ru-RU" sz="2800" dirty="0" err="1">
                <a:effectLst/>
              </a:rPr>
              <a:t>врсте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специјалних</a:t>
            </a:r>
            <a:r>
              <a:rPr lang="ru-RU" sz="2800" dirty="0">
                <a:effectLst/>
              </a:rPr>
              <a:t> </a:t>
            </a:r>
            <a:r>
              <a:rPr lang="ru-RU" sz="2800" b="1" dirty="0" err="1">
                <a:effectLst/>
              </a:rPr>
              <a:t>ћелија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осетљивих</a:t>
            </a:r>
            <a:r>
              <a:rPr lang="ru-RU" sz="2800" b="1" dirty="0">
                <a:effectLst/>
              </a:rPr>
              <a:t> на </a:t>
            </a:r>
            <a:r>
              <a:rPr lang="ru-RU" sz="2800" b="1" dirty="0" err="1">
                <a:effectLst/>
              </a:rPr>
              <a:t>светлост</a:t>
            </a:r>
            <a:r>
              <a:rPr lang="ru-RU" sz="2800" b="1" dirty="0">
                <a:effectLst/>
              </a:rPr>
              <a:t> (фоторецептора) </a:t>
            </a:r>
            <a:r>
              <a:rPr lang="ru-RU" sz="2800" dirty="0">
                <a:effectLst/>
              </a:rPr>
              <a:t>- </a:t>
            </a:r>
            <a:r>
              <a:rPr lang="ru-RU" sz="2800" b="1" dirty="0" err="1">
                <a:effectLst/>
              </a:rPr>
              <a:t>чепићи</a:t>
            </a:r>
            <a:r>
              <a:rPr lang="ru-RU" sz="2800" b="1" dirty="0">
                <a:effectLst/>
              </a:rPr>
              <a:t> и </a:t>
            </a:r>
            <a:r>
              <a:rPr lang="ru-RU" sz="2800" b="1" dirty="0" err="1">
                <a:effectLst/>
              </a:rPr>
              <a:t>штапићи</a:t>
            </a:r>
            <a:r>
              <a:rPr lang="ru-RU" sz="2800" b="1" dirty="0">
                <a:effectLst/>
              </a:rPr>
              <a:t>.</a:t>
            </a:r>
            <a:endParaRPr lang="en-U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92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effectLst/>
              </a:rPr>
              <a:t>Како видимо боју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463" y="1580050"/>
            <a:ext cx="7678455" cy="5058745"/>
          </a:xfrm>
        </p:spPr>
        <p:txBody>
          <a:bodyPr>
            <a:noAutofit/>
          </a:bodyPr>
          <a:lstStyle/>
          <a:p>
            <a:r>
              <a:rPr lang="sr-Cyrl-RS" sz="2800" dirty="0">
                <a:effectLst/>
              </a:rPr>
              <a:t>Штапића има око 120 милиона. Изузетно су осетљиви. Омогућавају нам да разликујемо нијансе боја.</a:t>
            </a:r>
            <a:endParaRPr lang="en-US" sz="2800" dirty="0">
              <a:effectLst/>
            </a:endParaRPr>
          </a:p>
          <a:p>
            <a:r>
              <a:rPr lang="sr-Cyrl-RS" sz="2800" dirty="0">
                <a:effectLst/>
              </a:rPr>
              <a:t>Чепића има само око 6 милиона. Осетљиви су на боје, мада је њихова осетљивост и до 100 пута мања него код штапића. </a:t>
            </a:r>
          </a:p>
          <a:p>
            <a:r>
              <a:rPr lang="sr-Cyrl-RS" sz="2800" dirty="0">
                <a:effectLst/>
              </a:rPr>
              <a:t>Неки чепићи су осетљиви на </a:t>
            </a:r>
            <a:r>
              <a:rPr lang="sr-Cyrl-RS" sz="2800" b="1" dirty="0">
                <a:solidFill>
                  <a:srgbClr val="FF0000"/>
                </a:solidFill>
                <a:effectLst/>
              </a:rPr>
              <a:t>црвен</a:t>
            </a:r>
            <a:r>
              <a:rPr lang="sr-Cyrl-RS" sz="2800" dirty="0">
                <a:solidFill>
                  <a:srgbClr val="FF0000"/>
                </a:solidFill>
                <a:effectLst/>
              </a:rPr>
              <a:t>у</a:t>
            </a:r>
            <a:r>
              <a:rPr lang="sr-Cyrl-RS" sz="2800" dirty="0">
                <a:effectLst/>
              </a:rPr>
              <a:t> (64%), неки на </a:t>
            </a:r>
            <a:r>
              <a:rPr lang="sr-Cyrl-RS" sz="2800" b="1" dirty="0">
                <a:solidFill>
                  <a:srgbClr val="00B050"/>
                </a:solidFill>
                <a:effectLst/>
              </a:rPr>
              <a:t>зелену</a:t>
            </a:r>
            <a:r>
              <a:rPr lang="sr-Cyrl-RS" sz="2800" dirty="0">
                <a:effectLst/>
              </a:rPr>
              <a:t> (32%), док је најмањи број оних који су осетљиви на </a:t>
            </a:r>
            <a:r>
              <a:rPr lang="sr-Cyrl-RS" sz="2800" b="1" dirty="0">
                <a:solidFill>
                  <a:srgbClr val="00B0F0"/>
                </a:solidFill>
                <a:effectLst/>
              </a:rPr>
              <a:t>плаву</a:t>
            </a:r>
            <a:r>
              <a:rPr lang="sr-Cyrl-RS" sz="2800" dirty="0">
                <a:effectLst/>
              </a:rPr>
              <a:t> светлост.</a:t>
            </a:r>
            <a:br>
              <a:rPr lang="sr-Cyrl-RS" sz="2800" dirty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51" y="1732448"/>
            <a:ext cx="3269079" cy="4059237"/>
          </a:xfrm>
        </p:spPr>
      </p:pic>
    </p:spTree>
    <p:extLst>
      <p:ext uri="{BB962C8B-B14F-4D97-AF65-F5344CB8AC3E}">
        <p14:creationId xmlns:p14="http://schemas.microsoft.com/office/powerpoint/2010/main" val="7893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ffectLst/>
              </a:rPr>
              <a:t>Како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људски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мозак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обрађује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слике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1732449"/>
            <a:ext cx="9281887" cy="474350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2800" dirty="0">
                <a:effectLst/>
              </a:rPr>
              <a:t>Наш мозак обрађује слике које видимо у зависности од количине светлости приликом посматрања. </a:t>
            </a:r>
          </a:p>
          <a:p>
            <a:pPr marL="36900" indent="0">
              <a:buNone/>
            </a:pPr>
            <a:r>
              <a:rPr lang="ru-RU" sz="2800" dirty="0">
                <a:effectLst/>
              </a:rPr>
              <a:t>Мозак користи раније стечено искуство у посматрању одређеног призора. Он упоређује садржај тренутне слике са сликама које је до тада „видео“ и претходним знањем о боји конкретних предмета. </a:t>
            </a:r>
          </a:p>
          <a:p>
            <a:pPr marL="36900" indent="0">
              <a:buNone/>
            </a:pPr>
            <a:r>
              <a:rPr lang="ru-RU" sz="2800" dirty="0">
                <a:effectLst/>
              </a:rPr>
              <a:t>Последица овакве мождане активности је да боје које видимо нису истоветне са бојама у природи, већ су улепшане.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1324">
            <a:off x="9812999" y="4805626"/>
            <a:ext cx="1729107" cy="17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RGB </a:t>
            </a:r>
            <a:r>
              <a:rPr lang="sr-Cyrl-RS" dirty="0">
                <a:effectLst/>
              </a:rPr>
              <a:t>модел приказа боја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447" y="1581821"/>
            <a:ext cx="7942107" cy="4845801"/>
          </a:xfrm>
        </p:spPr>
        <p:txBody>
          <a:bodyPr>
            <a:noAutofit/>
          </a:bodyPr>
          <a:lstStyle/>
          <a:p>
            <a:r>
              <a:rPr lang="sr-Cyrl-RS" sz="3200" dirty="0">
                <a:effectLst/>
              </a:rPr>
              <a:t>Због наведених особина људског ока, у свим уређајима који производе слику емитовањем светлости (монитори, дигитални видео пројектори и сл.) црвена, зелена и плава користе се као основне боје. </a:t>
            </a:r>
          </a:p>
          <a:p>
            <a:r>
              <a:rPr lang="sr-Cyrl-RS" sz="3200" dirty="0">
                <a:effectLst/>
              </a:rPr>
              <a:t>Овај начин приказивања боја назива се </a:t>
            </a:r>
            <a:r>
              <a:rPr lang="en-US" sz="3200" b="1" dirty="0">
                <a:effectLst/>
              </a:rPr>
              <a:t>RGB</a:t>
            </a:r>
            <a:r>
              <a:rPr lang="en-US" sz="3200" dirty="0">
                <a:effectLst/>
              </a:rPr>
              <a:t> (</a:t>
            </a:r>
            <a:r>
              <a:rPr lang="en-US" sz="3200" b="1" i="1" dirty="0">
                <a:effectLst/>
              </a:rPr>
              <a:t>Red</a:t>
            </a:r>
            <a:r>
              <a:rPr lang="en-US" sz="3200" dirty="0">
                <a:effectLst/>
              </a:rPr>
              <a:t>,</a:t>
            </a:r>
            <a:r>
              <a:rPr lang="en-US" sz="3200" b="1" i="1" dirty="0">
                <a:effectLst/>
              </a:rPr>
              <a:t> Green</a:t>
            </a:r>
            <a:r>
              <a:rPr lang="en-US" sz="3200" dirty="0">
                <a:effectLst/>
              </a:rPr>
              <a:t>, </a:t>
            </a:r>
            <a:r>
              <a:rPr lang="en-US" sz="3200" b="1" i="1" dirty="0">
                <a:effectLst/>
              </a:rPr>
              <a:t>Blue</a:t>
            </a:r>
            <a:r>
              <a:rPr lang="en-US" sz="3200" dirty="0">
                <a:effectLst/>
              </a:rPr>
              <a:t>) </a:t>
            </a:r>
            <a:r>
              <a:rPr lang="sr-Cyrl-RS" sz="3200" dirty="0">
                <a:effectLst/>
              </a:rPr>
              <a:t>модел приказа боја.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62" y="1580050"/>
            <a:ext cx="3325543" cy="4059237"/>
          </a:xfrm>
        </p:spPr>
      </p:pic>
    </p:spTree>
    <p:extLst>
      <p:ext uri="{BB962C8B-B14F-4D97-AF65-F5344CB8AC3E}">
        <p14:creationId xmlns:p14="http://schemas.microsoft.com/office/powerpoint/2010/main" val="33953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RGB </a:t>
            </a:r>
            <a:r>
              <a:rPr lang="sr-Cyrl-RS" dirty="0">
                <a:effectLst/>
              </a:rPr>
              <a:t>модел приказа боја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2" y="1732450"/>
            <a:ext cx="5966921" cy="4058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822094" cy="4881293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B – </a:t>
            </a:r>
            <a:r>
              <a:rPr lang="sr-Cyrl-RS" sz="2400" dirty="0">
                <a:effectLst/>
              </a:rPr>
              <a:t>основна боја  (плава)</a:t>
            </a:r>
          </a:p>
          <a:p>
            <a:r>
              <a:rPr lang="en-US" sz="2400" dirty="0">
                <a:effectLst/>
              </a:rPr>
              <a:t>R – </a:t>
            </a:r>
            <a:r>
              <a:rPr lang="sr-Cyrl-RS" sz="2400" dirty="0">
                <a:effectLst/>
              </a:rPr>
              <a:t>основна боја  (црвена)</a:t>
            </a:r>
          </a:p>
          <a:p>
            <a:r>
              <a:rPr lang="en-US" sz="2400" dirty="0">
                <a:effectLst/>
              </a:rPr>
              <a:t>G – </a:t>
            </a:r>
            <a:r>
              <a:rPr lang="sr-Cyrl-RS" sz="2400" dirty="0">
                <a:effectLst/>
              </a:rPr>
              <a:t>основна боја  (зелена)</a:t>
            </a:r>
          </a:p>
          <a:p>
            <a:r>
              <a:rPr lang="en-US" sz="2400" dirty="0">
                <a:effectLst/>
              </a:rPr>
              <a:t>Y – </a:t>
            </a:r>
            <a:r>
              <a:rPr lang="sr-Cyrl-RS" sz="2400" dirty="0">
                <a:effectLst/>
              </a:rPr>
              <a:t>изведена боја (жута)</a:t>
            </a:r>
          </a:p>
          <a:p>
            <a:r>
              <a:rPr lang="en-US" sz="2400" dirty="0">
                <a:effectLst/>
              </a:rPr>
              <a:t>M – </a:t>
            </a:r>
            <a:r>
              <a:rPr lang="sr-Cyrl-RS" sz="2400" dirty="0">
                <a:effectLst/>
              </a:rPr>
              <a:t>изведена боја (магента, розе, циклама)</a:t>
            </a:r>
          </a:p>
          <a:p>
            <a:r>
              <a:rPr lang="en-US" sz="2400" dirty="0">
                <a:effectLst/>
              </a:rPr>
              <a:t>C – </a:t>
            </a:r>
            <a:r>
              <a:rPr lang="sr-Cyrl-RS" sz="2400" dirty="0">
                <a:effectLst/>
              </a:rPr>
              <a:t>изведена боја (цијан, тиркизна, светло плава)</a:t>
            </a:r>
          </a:p>
          <a:p>
            <a:r>
              <a:rPr lang="en-US" sz="2400" dirty="0">
                <a:effectLst/>
              </a:rPr>
              <a:t>W – </a:t>
            </a:r>
            <a:r>
              <a:rPr lang="sr-Cyrl-RS" sz="2400" dirty="0">
                <a:effectLst/>
              </a:rPr>
              <a:t>бела боја</a:t>
            </a:r>
          </a:p>
          <a:p>
            <a:r>
              <a:rPr lang="en-US" sz="2400" dirty="0">
                <a:effectLst/>
              </a:rPr>
              <a:t>BK – </a:t>
            </a:r>
            <a:r>
              <a:rPr lang="sr-Cyrl-RS" sz="2400" dirty="0">
                <a:effectLst/>
              </a:rPr>
              <a:t>црна боја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RGB </a:t>
            </a:r>
            <a:r>
              <a:rPr lang="sr-Cyrl-RS" dirty="0">
                <a:effectLst/>
              </a:rPr>
              <a:t>модел приказа боја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1" y="1731963"/>
            <a:ext cx="4059237" cy="40592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2522" y="1732449"/>
            <a:ext cx="7139834" cy="47810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 </a:t>
            </a:r>
            <a:r>
              <a:rPr lang="en-US" sz="2600" b="1" dirty="0">
                <a:effectLst/>
              </a:rPr>
              <a:t>RGB</a:t>
            </a:r>
            <a:r>
              <a:rPr lang="en-US" sz="2600" b="1" i="1" dirty="0">
                <a:effectLst/>
              </a:rPr>
              <a:t> </a:t>
            </a:r>
            <a:r>
              <a:rPr lang="sr-Cyrl-RS" sz="2600" dirty="0">
                <a:effectLst/>
              </a:rPr>
              <a:t>модел приказа боја представља адитивни метод стварања слике. Заснива се на комбиновању (сабирању) светлости три основне боје.</a:t>
            </a:r>
          </a:p>
          <a:p>
            <a:r>
              <a:rPr lang="sr-Cyrl-RS" sz="2600" dirty="0">
                <a:effectLst/>
              </a:rPr>
              <a:t>Један </a:t>
            </a:r>
            <a:r>
              <a:rPr lang="sr-Cyrl-RS" sz="2600" b="1" dirty="0">
                <a:effectLst/>
              </a:rPr>
              <a:t>пиксел</a:t>
            </a:r>
            <a:r>
              <a:rPr lang="sr-Cyrl-RS" sz="2600" dirty="0">
                <a:effectLst/>
              </a:rPr>
              <a:t> </a:t>
            </a:r>
            <a:r>
              <a:rPr lang="sr-Cyrl-RS" sz="2600" b="1" dirty="0">
                <a:effectLst/>
              </a:rPr>
              <a:t> </a:t>
            </a:r>
            <a:r>
              <a:rPr lang="sr-Cyrl-RS" sz="2600" dirty="0">
                <a:effectLst/>
              </a:rPr>
              <a:t>на монитору састоји се од три правоугаоника који се налазе један поред другог. Један од њих емитује црвену, други зелену, а трећи плаву светлост. Од интензитета светлости коју сваки од њих емитује зависи колико ће бити стимулисани одговарајући чепићи у оку посматрача.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171</TotalTime>
  <Words>538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Calisto MT</vt:lpstr>
      <vt:lpstr>Wingdings 2</vt:lpstr>
      <vt:lpstr>Slate</vt:lpstr>
      <vt:lpstr>Рачунарска графика</vt:lpstr>
      <vt:lpstr>Рачунарска графика</vt:lpstr>
      <vt:lpstr>Примена рачунарске графике</vt:lpstr>
      <vt:lpstr>Како видимо боју</vt:lpstr>
      <vt:lpstr>Како видимо боју</vt:lpstr>
      <vt:lpstr>Како људски мозак обрађује слике</vt:lpstr>
      <vt:lpstr>RGB модел приказа боја</vt:lpstr>
      <vt:lpstr>RGB модел приказа боја</vt:lpstr>
      <vt:lpstr>RGB модел приказа боја</vt:lpstr>
      <vt:lpstr>Ако бисте користили лупу или објектив макро камере и приближили се екрану дигиталног уређаја, ево како би то изгледало:</vt:lpstr>
      <vt:lpstr>RGB модел приказа боја</vt:lpstr>
      <vt:lpstr>Резолуција </vt:lpstr>
      <vt:lpstr>CMYK модел приказа боја</vt:lpstr>
      <vt:lpstr>CMYK модел приказа боја</vt:lpstr>
      <vt:lpstr>CMYK модел приказа боја</vt:lpstr>
      <vt:lpstr>ВАЖНО!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РАЧУНАРСТВО</dc:title>
  <dc:creator>HP</dc:creator>
  <cp:lastModifiedBy>Violeta</cp:lastModifiedBy>
  <cp:revision>17</cp:revision>
  <dcterms:created xsi:type="dcterms:W3CDTF">2021-09-08T17:35:23Z</dcterms:created>
  <dcterms:modified xsi:type="dcterms:W3CDTF">2022-10-07T11:31:40Z</dcterms:modified>
</cp:coreProperties>
</file>