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8" r:id="rId5"/>
    <p:sldId id="270" r:id="rId6"/>
    <p:sldId id="260" r:id="rId7"/>
    <p:sldId id="26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28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BF323-BAB9-45AC-B0EA-506CD12A74F6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8F4C-EEFA-438B-87F2-7DC73B9A184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779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BF323-BAB9-45AC-B0EA-506CD12A74F6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8F4C-EEFA-438B-87F2-7DC73B9A18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024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BF323-BAB9-45AC-B0EA-506CD12A74F6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8F4C-EEFA-438B-87F2-7DC73B9A18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88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BF323-BAB9-45AC-B0EA-506CD12A74F6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8F4C-EEFA-438B-87F2-7DC73B9A18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4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BF323-BAB9-45AC-B0EA-506CD12A74F6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8F4C-EEFA-438B-87F2-7DC73B9A184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030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BF323-BAB9-45AC-B0EA-506CD12A74F6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8F4C-EEFA-438B-87F2-7DC73B9A18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16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BF323-BAB9-45AC-B0EA-506CD12A74F6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8F4C-EEFA-438B-87F2-7DC73B9A18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28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BF323-BAB9-45AC-B0EA-506CD12A74F6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8F4C-EEFA-438B-87F2-7DC73B9A18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056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BF323-BAB9-45AC-B0EA-506CD12A74F6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8F4C-EEFA-438B-87F2-7DC73B9A18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52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BCBF323-BAB9-45AC-B0EA-506CD12A74F6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1E8F4C-EEFA-438B-87F2-7DC73B9A18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554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BF323-BAB9-45AC-B0EA-506CD12A74F6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8F4C-EEFA-438B-87F2-7DC73B9A18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074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BCBF323-BAB9-45AC-B0EA-506CD12A74F6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31E8F4C-EEFA-438B-87F2-7DC73B9A184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5347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023" y="2730137"/>
            <a:ext cx="10254343" cy="1495697"/>
          </a:xfrm>
        </p:spPr>
        <p:txBody>
          <a:bodyPr/>
          <a:lstStyle/>
          <a:p>
            <a:pPr algn="ctr"/>
            <a:r>
              <a:rPr lang="sr-Cyrl-RS" sz="4400" b="1" dirty="0"/>
              <a:t>Растерска и векторска графика</a:t>
            </a:r>
            <a:br>
              <a:rPr lang="sr-Cyrl-RS" dirty="0"/>
            </a:br>
            <a:br>
              <a:rPr lang="sr-Cyrl-R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30266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Векторска графика</a:t>
            </a:r>
            <a:br>
              <a:rPr lang="sr-Cyrl-R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609" y="1845734"/>
            <a:ext cx="5901070" cy="4476689"/>
          </a:xfrm>
        </p:spPr>
        <p:txBody>
          <a:bodyPr>
            <a:noAutofit/>
          </a:bodyPr>
          <a:lstStyle/>
          <a:p>
            <a:r>
              <a:rPr lang="ru-RU" sz="2400" dirty="0">
                <a:latin typeface="Cambria" panose="02040503050406030204" pitchFamily="18" charset="0"/>
              </a:rPr>
              <a:t>Да би исцртавали векторске слике, рачунари користе математичке формуле које описују начин и редослед исцртавања објеката. </a:t>
            </a:r>
            <a:endParaRPr lang="en-US" sz="2400" dirty="0">
              <a:latin typeface="Cambria" panose="02040503050406030204" pitchFamily="18" charset="0"/>
            </a:endParaRPr>
          </a:p>
          <a:p>
            <a:r>
              <a:rPr lang="ru-RU" sz="2400" dirty="0">
                <a:latin typeface="Cambria" panose="02040503050406030204" pitchFamily="18" charset="0"/>
              </a:rPr>
              <a:t>Векторска слика чува се као колекција геометријских фигура (математичких формула) и параметара који дефинишу како и где ће фигура бити исцртана. </a:t>
            </a:r>
            <a:r>
              <a:rPr lang="ru-RU" sz="2400" dirty="0" err="1">
                <a:latin typeface="Cambria" panose="02040503050406030204" pitchFamily="18" charset="0"/>
              </a:rPr>
              <a:t>Количина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меморије</a:t>
            </a:r>
            <a:r>
              <a:rPr lang="ru-RU" sz="2400" dirty="0">
                <a:latin typeface="Cambria" panose="02040503050406030204" pitchFamily="18" charset="0"/>
              </a:rPr>
              <a:t> потребна за </a:t>
            </a:r>
            <a:r>
              <a:rPr lang="ru-RU" sz="2400" dirty="0" err="1">
                <a:latin typeface="Cambria" panose="02040503050406030204" pitchFamily="18" charset="0"/>
              </a:rPr>
              <a:t>чување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оваквих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објеката</a:t>
            </a:r>
            <a:r>
              <a:rPr lang="ru-RU" sz="2400" dirty="0">
                <a:latin typeface="Cambria" panose="02040503050406030204" pitchFamily="18" charset="0"/>
              </a:rPr>
              <a:t> износи само </a:t>
            </a:r>
            <a:r>
              <a:rPr lang="ru-RU" sz="2400" dirty="0" err="1">
                <a:latin typeface="Cambria" panose="02040503050406030204" pitchFamily="18" charset="0"/>
              </a:rPr>
              <a:t>неколико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бајтова</a:t>
            </a:r>
            <a:r>
              <a:rPr lang="ru-RU" sz="2400" dirty="0">
                <a:latin typeface="Cambria" panose="02040503050406030204" pitchFamily="18" charset="0"/>
              </a:rPr>
              <a:t>, без </a:t>
            </a:r>
            <a:r>
              <a:rPr lang="ru-RU" sz="2400" dirty="0" err="1">
                <a:latin typeface="Cambria" panose="02040503050406030204" pitchFamily="18" charset="0"/>
              </a:rPr>
              <a:t>обзира</a:t>
            </a:r>
            <a:r>
              <a:rPr lang="ru-RU" sz="2400" dirty="0">
                <a:latin typeface="Cambria" panose="02040503050406030204" pitchFamily="18" charset="0"/>
              </a:rPr>
              <a:t> на то колика </a:t>
            </a:r>
            <a:r>
              <a:rPr lang="ru-RU" sz="2400" dirty="0" err="1">
                <a:latin typeface="Cambria" panose="02040503050406030204" pitchFamily="18" charset="0"/>
              </a:rPr>
              <a:t>је</a:t>
            </a:r>
            <a:r>
              <a:rPr lang="ru-RU" sz="2400" dirty="0">
                <a:latin typeface="Cambria" panose="02040503050406030204" pitchFamily="18" charset="0"/>
              </a:rPr>
              <a:t> величина </a:t>
            </a:r>
            <a:r>
              <a:rPr lang="ru-RU" sz="2400" dirty="0" err="1">
                <a:latin typeface="Cambria" panose="02040503050406030204" pitchFamily="18" charset="0"/>
              </a:rPr>
              <a:t>објекта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који</a:t>
            </a:r>
            <a:r>
              <a:rPr lang="ru-RU" sz="2400" dirty="0">
                <a:latin typeface="Cambria" panose="02040503050406030204" pitchFamily="18" charset="0"/>
              </a:rPr>
              <a:t> се </a:t>
            </a:r>
            <a:r>
              <a:rPr lang="ru-RU" sz="2400" dirty="0" err="1">
                <a:latin typeface="Cambria" panose="02040503050406030204" pitchFamily="18" charset="0"/>
              </a:rPr>
              <a:t>приказује</a:t>
            </a:r>
            <a:r>
              <a:rPr lang="ru-RU" sz="2400" dirty="0">
                <a:latin typeface="Cambria" panose="02040503050406030204" pitchFamily="18" charset="0"/>
              </a:rPr>
              <a:t>. Другим </a:t>
            </a:r>
            <a:r>
              <a:rPr lang="ru-RU" sz="2400" dirty="0" err="1">
                <a:latin typeface="Cambria" panose="02040503050406030204" pitchFamily="18" charset="0"/>
              </a:rPr>
              <a:t>речима</a:t>
            </a:r>
            <a:r>
              <a:rPr lang="ru-RU" sz="2400" dirty="0">
                <a:latin typeface="Cambria" panose="02040503050406030204" pitchFamily="18" charset="0"/>
              </a:rPr>
              <a:t>, </a:t>
            </a:r>
            <a:r>
              <a:rPr lang="ru-RU" sz="2400" dirty="0" err="1">
                <a:latin typeface="Cambria" panose="02040503050406030204" pitchFamily="18" charset="0"/>
              </a:rPr>
              <a:t>количина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меморије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коју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ће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заузети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векторска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слика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зависи</a:t>
            </a:r>
            <a:r>
              <a:rPr lang="ru-RU" sz="2400" dirty="0">
                <a:latin typeface="Cambria" panose="02040503050406030204" pitchFamily="18" charset="0"/>
              </a:rPr>
              <a:t> само од </a:t>
            </a:r>
            <a:r>
              <a:rPr lang="ru-RU" sz="2400" dirty="0" err="1">
                <a:latin typeface="Cambria" panose="02040503050406030204" pitchFamily="18" charset="0"/>
              </a:rPr>
              <a:t>броја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елемената</a:t>
            </a:r>
            <a:r>
              <a:rPr lang="ru-RU" sz="2400" dirty="0">
                <a:latin typeface="Cambria" panose="02040503050406030204" pitchFamily="18" charset="0"/>
              </a:rPr>
              <a:t> од </a:t>
            </a:r>
            <a:r>
              <a:rPr lang="ru-RU" sz="2400" dirty="0" err="1">
                <a:latin typeface="Cambria" panose="02040503050406030204" pitchFamily="18" charset="0"/>
              </a:rPr>
              <a:t>којих</a:t>
            </a:r>
            <a:r>
              <a:rPr lang="ru-RU" sz="2400" dirty="0">
                <a:latin typeface="Cambria" panose="02040503050406030204" pitchFamily="18" charset="0"/>
              </a:rPr>
              <a:t> се она </a:t>
            </a:r>
            <a:r>
              <a:rPr lang="ru-RU" sz="2400" dirty="0" err="1">
                <a:latin typeface="Cambria" panose="02040503050406030204" pitchFamily="18" charset="0"/>
              </a:rPr>
              <a:t>састоји</a:t>
            </a:r>
            <a:r>
              <a:rPr lang="ru-RU" sz="2400" dirty="0">
                <a:latin typeface="Cambria" panose="02040503050406030204" pitchFamily="18" charset="0"/>
              </a:rPr>
              <a:t>, а не од величине </a:t>
            </a:r>
            <a:r>
              <a:rPr lang="ru-RU" sz="2400" dirty="0" err="1">
                <a:latin typeface="Cambria" panose="02040503050406030204" pitchFamily="18" charset="0"/>
              </a:rPr>
              <a:t>слике</a:t>
            </a:r>
            <a:r>
              <a:rPr lang="ru-RU" sz="2400" dirty="0">
                <a:latin typeface="Cambria" panose="02040503050406030204" pitchFamily="18" charset="0"/>
              </a:rPr>
              <a:t>.</a:t>
            </a:r>
            <a:endParaRPr lang="en-US" sz="2400" dirty="0">
              <a:latin typeface="Cambria" panose="02040503050406030204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732" y="2440519"/>
            <a:ext cx="5600676" cy="2889128"/>
          </a:xfrm>
        </p:spPr>
      </p:pic>
    </p:spTree>
    <p:extLst>
      <p:ext uri="{BB962C8B-B14F-4D97-AF65-F5344CB8AC3E}">
        <p14:creationId xmlns:p14="http://schemas.microsoft.com/office/powerpoint/2010/main" val="86146785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Векторска графика</a:t>
            </a:r>
            <a:br>
              <a:rPr lang="sr-Cyrl-R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10058083" cy="2073123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ru-RU" dirty="0">
                <a:latin typeface="Cambria" panose="02040503050406030204" pitchFamily="18" charset="0"/>
              </a:rPr>
              <a:t>Приликом </a:t>
            </a:r>
            <a:r>
              <a:rPr lang="ru-RU" dirty="0" err="1">
                <a:latin typeface="Cambria" panose="02040503050406030204" pitchFamily="18" charset="0"/>
              </a:rPr>
              <a:t>увећавања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векторске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слике</a:t>
            </a:r>
            <a:r>
              <a:rPr lang="ru-RU" dirty="0">
                <a:latin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</a:rPr>
              <a:t>објекти</a:t>
            </a:r>
            <a:r>
              <a:rPr lang="ru-RU" dirty="0">
                <a:latin typeface="Cambria" panose="02040503050406030204" pitchFamily="18" charset="0"/>
              </a:rPr>
              <a:t> се </a:t>
            </a:r>
            <a:r>
              <a:rPr lang="ru-RU" dirty="0" err="1">
                <a:latin typeface="Cambria" panose="02040503050406030204" pitchFamily="18" charset="0"/>
              </a:rPr>
              <a:t>поново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исцртавају</a:t>
            </a:r>
            <a:r>
              <a:rPr lang="ru-RU" dirty="0">
                <a:latin typeface="Cambria" panose="02040503050406030204" pitchFamily="18" charset="0"/>
              </a:rPr>
              <a:t>, па се она </a:t>
            </a:r>
            <a:r>
              <a:rPr lang="ru-RU" dirty="0" err="1">
                <a:latin typeface="Cambria" panose="02040503050406030204" pitchFamily="18" charset="0"/>
              </a:rPr>
              <a:t>може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неограничено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повећавати</a:t>
            </a:r>
            <a:r>
              <a:rPr lang="ru-RU" dirty="0">
                <a:latin typeface="Cambria" panose="02040503050406030204" pitchFamily="18" charset="0"/>
              </a:rPr>
              <a:t> без </a:t>
            </a:r>
            <a:r>
              <a:rPr lang="ru-RU" dirty="0" err="1">
                <a:latin typeface="Cambria" panose="02040503050406030204" pitchFamily="18" charset="0"/>
              </a:rPr>
              <a:t>губитка</a:t>
            </a:r>
            <a:r>
              <a:rPr lang="ru-RU" dirty="0">
                <a:latin typeface="Cambria" panose="02040503050406030204" pitchFamily="18" charset="0"/>
              </a:rPr>
              <a:t> квалитета. </a:t>
            </a:r>
            <a:endParaRPr lang="en-US" dirty="0">
              <a:latin typeface="Cambria" panose="020405030504060302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err="1">
                <a:latin typeface="Cambria" panose="02040503050406030204" pitchFamily="18" charset="0"/>
              </a:rPr>
              <a:t>Због</a:t>
            </a:r>
            <a:r>
              <a:rPr lang="ru-RU" dirty="0">
                <a:latin typeface="Cambria" panose="02040503050406030204" pitchFamily="18" charset="0"/>
              </a:rPr>
              <a:t> тога се </a:t>
            </a:r>
            <a:r>
              <a:rPr lang="ru-RU" dirty="0" err="1">
                <a:latin typeface="Cambria" panose="02040503050406030204" pitchFamily="18" charset="0"/>
              </a:rPr>
              <a:t>векторска</a:t>
            </a:r>
            <a:r>
              <a:rPr lang="ru-RU" dirty="0">
                <a:latin typeface="Cambria" panose="02040503050406030204" pitchFamily="18" charset="0"/>
              </a:rPr>
              <a:t> графика </a:t>
            </a:r>
            <a:r>
              <a:rPr lang="ru-RU" dirty="0" err="1">
                <a:latin typeface="Cambria" panose="02040503050406030204" pitchFamily="18" charset="0"/>
              </a:rPr>
              <a:t>користи</a:t>
            </a:r>
            <a:r>
              <a:rPr lang="ru-RU" dirty="0">
                <a:latin typeface="Cambria" panose="02040503050406030204" pitchFamily="18" charset="0"/>
              </a:rPr>
              <a:t> приликом </a:t>
            </a:r>
            <a:r>
              <a:rPr lang="ru-RU" dirty="0" err="1">
                <a:latin typeface="Cambria" panose="02040503050406030204" pitchFamily="18" charset="0"/>
              </a:rPr>
              <a:t>израде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слика</a:t>
            </a:r>
            <a:r>
              <a:rPr lang="ru-RU" dirty="0">
                <a:latin typeface="Cambria" panose="02040503050406030204" pitchFamily="18" charset="0"/>
              </a:rPr>
              <a:t> за рекламе на </a:t>
            </a:r>
            <a:r>
              <a:rPr lang="ru-RU" dirty="0" err="1">
                <a:latin typeface="Cambria" panose="02040503050406030204" pitchFamily="18" charset="0"/>
              </a:rPr>
              <a:t>билбордима</a:t>
            </a:r>
            <a:r>
              <a:rPr lang="ru-RU" dirty="0">
                <a:latin typeface="Cambria" panose="02040503050406030204" pitchFamily="18" charset="0"/>
              </a:rPr>
              <a:t>, плакате или у </a:t>
            </a:r>
            <a:r>
              <a:rPr lang="ru-RU" dirty="0" err="1">
                <a:latin typeface="Cambria" panose="02040503050406030204" pitchFamily="18" charset="0"/>
              </a:rPr>
              <a:t>пројектовању</a:t>
            </a:r>
            <a:r>
              <a:rPr lang="ru-RU" dirty="0">
                <a:latin typeface="Cambria" panose="02040503050406030204" pitchFamily="18" charset="0"/>
              </a:rPr>
              <a:t>..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757" y="3631475"/>
            <a:ext cx="6876081" cy="2481941"/>
          </a:xfrm>
        </p:spPr>
      </p:pic>
    </p:spTree>
    <p:extLst>
      <p:ext uri="{BB962C8B-B14F-4D97-AF65-F5344CB8AC3E}">
        <p14:creationId xmlns:p14="http://schemas.microsoft.com/office/powerpoint/2010/main" val="133739875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9411" y="1254034"/>
            <a:ext cx="3833949" cy="4467498"/>
          </a:xfrm>
        </p:spPr>
        <p:txBody>
          <a:bodyPr>
            <a:normAutofit/>
          </a:bodyPr>
          <a:lstStyle/>
          <a:p>
            <a:r>
              <a:rPr lang="sr-Cyrl-RS" sz="2800" dirty="0">
                <a:latin typeface="Cambria" panose="02040503050406030204" pitchFamily="18" charset="0"/>
              </a:rPr>
              <a:t>Дигитални фото-апарати резолуције 12 мегапиксела (12.000.000 пиксела) код којих се користи 24-битна дубина боје формирају слике чије датотеке заузимају 36 </a:t>
            </a:r>
            <a:r>
              <a:rPr lang="en-US" sz="2800" dirty="0">
                <a:latin typeface="Cambria" panose="02040503050406030204" pitchFamily="18" charset="0"/>
              </a:rPr>
              <a:t>MB </a:t>
            </a:r>
            <a:r>
              <a:rPr lang="sr-Cyrl-RS" sz="2800" dirty="0">
                <a:latin typeface="Cambria" panose="02040503050406030204" pitchFamily="18" charset="0"/>
              </a:rPr>
              <a:t>меморије.</a:t>
            </a:r>
            <a:endParaRPr lang="en-US" sz="2800" dirty="0">
              <a:latin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451" y="378823"/>
            <a:ext cx="7628709" cy="572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856860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845" y="150223"/>
            <a:ext cx="10113645" cy="822960"/>
          </a:xfrm>
        </p:spPr>
        <p:txBody>
          <a:bodyPr/>
          <a:lstStyle/>
          <a:p>
            <a:pPr algn="ctr"/>
            <a:r>
              <a:rPr lang="sr-Cyrl-RS" dirty="0"/>
              <a:t>ВАЖНО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6206" y="881743"/>
            <a:ext cx="1066228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/>
              <a:t> </a:t>
            </a:r>
            <a:r>
              <a:rPr lang="ru-RU" sz="2200" dirty="0" err="1">
                <a:latin typeface="Cambria" panose="02040503050406030204" pitchFamily="18" charset="0"/>
              </a:rPr>
              <a:t>Најчешће</a:t>
            </a:r>
            <a:r>
              <a:rPr lang="ru-RU" sz="2200" dirty="0">
                <a:latin typeface="Cambria" panose="02040503050406030204" pitchFamily="18" charset="0"/>
              </a:rPr>
              <a:t> </a:t>
            </a:r>
            <a:r>
              <a:rPr lang="ru-RU" sz="2200" dirty="0" err="1">
                <a:latin typeface="Cambria" panose="02040503050406030204" pitchFamily="18" charset="0"/>
              </a:rPr>
              <a:t>поделе</a:t>
            </a:r>
            <a:r>
              <a:rPr lang="ru-RU" sz="2200" dirty="0">
                <a:latin typeface="Cambria" panose="02040503050406030204" pitchFamily="18" charset="0"/>
              </a:rPr>
              <a:t> </a:t>
            </a:r>
            <a:r>
              <a:rPr lang="ru-RU" sz="2200" dirty="0" err="1">
                <a:latin typeface="Cambria" panose="02040503050406030204" pitchFamily="18" charset="0"/>
              </a:rPr>
              <a:t>рачунарске</a:t>
            </a:r>
            <a:r>
              <a:rPr lang="ru-RU" sz="2200" dirty="0">
                <a:latin typeface="Cambria" panose="02040503050406030204" pitchFamily="18" charset="0"/>
              </a:rPr>
              <a:t> графике су на 2Д и 3Д графику, те на </a:t>
            </a:r>
            <a:r>
              <a:rPr lang="ru-RU" sz="2200" dirty="0" err="1">
                <a:latin typeface="Cambria" panose="02040503050406030204" pitchFamily="18" charset="0"/>
              </a:rPr>
              <a:t>растерску</a:t>
            </a:r>
            <a:r>
              <a:rPr lang="ru-RU" sz="2200" dirty="0">
                <a:latin typeface="Cambria" panose="02040503050406030204" pitchFamily="18" charset="0"/>
              </a:rPr>
              <a:t> и </a:t>
            </a:r>
            <a:r>
              <a:rPr lang="ru-RU" sz="2200" dirty="0" err="1">
                <a:latin typeface="Cambria" panose="02040503050406030204" pitchFamily="18" charset="0"/>
              </a:rPr>
              <a:t>векторску</a:t>
            </a:r>
            <a:r>
              <a:rPr lang="ru-RU" sz="2200" dirty="0">
                <a:latin typeface="Cambria" panose="02040503050406030204" pitchFamily="18" charset="0"/>
              </a:rPr>
              <a:t> графику.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sz="2200" dirty="0">
              <a:latin typeface="Cambria" panose="020405030504060302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200" dirty="0">
                <a:latin typeface="Cambria" panose="02040503050406030204" pitchFamily="18" charset="0"/>
              </a:rPr>
              <a:t> 2Д графика </a:t>
            </a:r>
            <a:r>
              <a:rPr lang="ru-RU" sz="2200" dirty="0" err="1">
                <a:latin typeface="Cambria" panose="02040503050406030204" pitchFamily="18" charset="0"/>
              </a:rPr>
              <a:t>односи</a:t>
            </a:r>
            <a:r>
              <a:rPr lang="ru-RU" sz="2200" dirty="0">
                <a:latin typeface="Cambria" panose="02040503050406030204" pitchFamily="18" charset="0"/>
              </a:rPr>
              <a:t> се на </a:t>
            </a:r>
            <a:r>
              <a:rPr lang="ru-RU" sz="2200" dirty="0" err="1">
                <a:latin typeface="Cambria" panose="02040503050406030204" pitchFamily="18" charset="0"/>
              </a:rPr>
              <a:t>слике</a:t>
            </a:r>
            <a:r>
              <a:rPr lang="ru-RU" sz="2200" dirty="0">
                <a:latin typeface="Cambria" panose="02040503050406030204" pitchFamily="18" charset="0"/>
              </a:rPr>
              <a:t> </a:t>
            </a:r>
            <a:r>
              <a:rPr lang="ru-RU" sz="2200" dirty="0" err="1">
                <a:latin typeface="Cambria" panose="02040503050406030204" pitchFamily="18" charset="0"/>
              </a:rPr>
              <a:t>које</a:t>
            </a:r>
            <a:r>
              <a:rPr lang="ru-RU" sz="2200" dirty="0">
                <a:latin typeface="Cambria" panose="02040503050406030204" pitchFamily="18" charset="0"/>
              </a:rPr>
              <a:t> </a:t>
            </a:r>
            <a:r>
              <a:rPr lang="ru-RU" sz="2200" dirty="0" err="1">
                <a:latin typeface="Cambria" panose="02040503050406030204" pitchFamily="18" charset="0"/>
              </a:rPr>
              <a:t>имају</a:t>
            </a:r>
            <a:r>
              <a:rPr lang="ru-RU" sz="2200" dirty="0">
                <a:latin typeface="Cambria" panose="02040503050406030204" pitchFamily="18" charset="0"/>
              </a:rPr>
              <a:t> две </a:t>
            </a:r>
            <a:r>
              <a:rPr lang="ru-RU" sz="2200" dirty="0" err="1">
                <a:latin typeface="Cambria" panose="02040503050406030204" pitchFamily="18" charset="0"/>
              </a:rPr>
              <a:t>димензије</a:t>
            </a:r>
            <a:r>
              <a:rPr lang="ru-RU" sz="2200" dirty="0">
                <a:latin typeface="Cambria" panose="02040503050406030204" pitchFamily="18" charset="0"/>
              </a:rPr>
              <a:t> (ширину и </a:t>
            </a:r>
            <a:r>
              <a:rPr lang="ru-RU" sz="2200" dirty="0" err="1">
                <a:latin typeface="Cambria" panose="02040503050406030204" pitchFamily="18" charset="0"/>
              </a:rPr>
              <a:t>дужину</a:t>
            </a:r>
            <a:r>
              <a:rPr lang="ru-RU" sz="2200" dirty="0">
                <a:latin typeface="Cambria" panose="02040503050406030204" pitchFamily="18" charset="0"/>
              </a:rPr>
              <a:t>).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sz="2200" dirty="0">
              <a:latin typeface="Cambria" panose="020405030504060302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200" dirty="0">
                <a:latin typeface="Cambria" panose="02040503050406030204" pitchFamily="18" charset="0"/>
              </a:rPr>
              <a:t> 3Д графика се </a:t>
            </a:r>
            <a:r>
              <a:rPr lang="ru-RU" sz="2200" dirty="0" err="1">
                <a:latin typeface="Cambria" panose="02040503050406030204" pitchFamily="18" charset="0"/>
              </a:rPr>
              <a:t>користи</a:t>
            </a:r>
            <a:r>
              <a:rPr lang="ru-RU" sz="2200" dirty="0">
                <a:latin typeface="Cambria" panose="02040503050406030204" pitchFamily="18" charset="0"/>
              </a:rPr>
              <a:t> за приказ </a:t>
            </a:r>
            <a:r>
              <a:rPr lang="ru-RU" sz="2200" dirty="0" err="1">
                <a:latin typeface="Cambria" panose="02040503050406030204" pitchFamily="18" charset="0"/>
              </a:rPr>
              <a:t>објеката</a:t>
            </a:r>
            <a:r>
              <a:rPr lang="ru-RU" sz="2200" dirty="0">
                <a:latin typeface="Cambria" panose="02040503050406030204" pitchFamily="18" charset="0"/>
              </a:rPr>
              <a:t> у </a:t>
            </a:r>
            <a:r>
              <a:rPr lang="ru-RU" sz="2200" dirty="0" err="1">
                <a:latin typeface="Cambria" panose="02040503050406030204" pitchFamily="18" charset="0"/>
              </a:rPr>
              <a:t>тродимензионалном</a:t>
            </a:r>
            <a:r>
              <a:rPr lang="ru-RU" sz="2200" dirty="0">
                <a:latin typeface="Cambria" panose="02040503050406030204" pitchFamily="18" charset="0"/>
              </a:rPr>
              <a:t> простору у </a:t>
            </a:r>
            <a:r>
              <a:rPr lang="ru-RU" sz="2200" dirty="0" err="1">
                <a:latin typeface="Cambria" panose="02040503050406030204" pitchFamily="18" charset="0"/>
              </a:rPr>
              <a:t>дигиталном</a:t>
            </a:r>
            <a:r>
              <a:rPr lang="ru-RU" sz="2200" dirty="0">
                <a:latin typeface="Cambria" panose="02040503050406030204" pitchFamily="18" charset="0"/>
              </a:rPr>
              <a:t> облику.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sz="2200" dirty="0">
              <a:latin typeface="Cambria" panose="020405030504060302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200" dirty="0">
                <a:latin typeface="Cambria" panose="02040503050406030204" pitchFamily="18" charset="0"/>
              </a:rPr>
              <a:t> </a:t>
            </a:r>
            <a:r>
              <a:rPr lang="ru-RU" sz="2200" dirty="0" err="1">
                <a:latin typeface="Cambria" panose="02040503050406030204" pitchFamily="18" charset="0"/>
              </a:rPr>
              <a:t>Растерска</a:t>
            </a:r>
            <a:r>
              <a:rPr lang="ru-RU" sz="2200" dirty="0">
                <a:latin typeface="Cambria" panose="02040503050406030204" pitchFamily="18" charset="0"/>
              </a:rPr>
              <a:t> графика </a:t>
            </a:r>
            <a:r>
              <a:rPr lang="ru-RU" sz="2200" dirty="0" err="1">
                <a:latin typeface="Cambria" panose="02040503050406030204" pitchFamily="18" charset="0"/>
              </a:rPr>
              <a:t>представља</a:t>
            </a:r>
            <a:r>
              <a:rPr lang="ru-RU" sz="2200" dirty="0">
                <a:latin typeface="Cambria" panose="02040503050406030204" pitchFamily="18" charset="0"/>
              </a:rPr>
              <a:t> </a:t>
            </a:r>
            <a:r>
              <a:rPr lang="ru-RU" sz="2200" dirty="0" err="1">
                <a:latin typeface="Cambria" panose="02040503050406030204" pitchFamily="18" charset="0"/>
              </a:rPr>
              <a:t>графичке</a:t>
            </a:r>
            <a:r>
              <a:rPr lang="ru-RU" sz="2200" dirty="0">
                <a:latin typeface="Cambria" panose="02040503050406030204" pitchFamily="18" charset="0"/>
              </a:rPr>
              <a:t> </a:t>
            </a:r>
            <a:r>
              <a:rPr lang="ru-RU" sz="2200" dirty="0" err="1">
                <a:latin typeface="Cambria" panose="02040503050406030204" pitchFamily="18" charset="0"/>
              </a:rPr>
              <a:t>податке</a:t>
            </a:r>
            <a:r>
              <a:rPr lang="ru-RU" sz="2200" dirty="0">
                <a:latin typeface="Cambria" panose="02040503050406030204" pitchFamily="18" charset="0"/>
              </a:rPr>
              <a:t> </a:t>
            </a:r>
            <a:r>
              <a:rPr lang="ru-RU" sz="2200" dirty="0" err="1">
                <a:latin typeface="Cambria" panose="02040503050406030204" pitchFamily="18" charset="0"/>
              </a:rPr>
              <a:t>правоугаоном</a:t>
            </a:r>
            <a:r>
              <a:rPr lang="ru-RU" sz="2200" dirty="0">
                <a:latin typeface="Cambria" panose="02040503050406030204" pitchFamily="18" charset="0"/>
              </a:rPr>
              <a:t> </a:t>
            </a:r>
            <a:r>
              <a:rPr lang="ru-RU" sz="2200" dirty="0" err="1">
                <a:latin typeface="Cambria" panose="02040503050406030204" pitchFamily="18" charset="0"/>
              </a:rPr>
              <a:t>мрежом</a:t>
            </a:r>
            <a:r>
              <a:rPr lang="ru-RU" sz="2200" dirty="0">
                <a:latin typeface="Cambria" panose="02040503050406030204" pitchFamily="18" charset="0"/>
              </a:rPr>
              <a:t> пиксела и </a:t>
            </a:r>
            <a:r>
              <a:rPr lang="ru-RU" sz="2200" dirty="0" err="1">
                <a:latin typeface="Cambria" panose="02040503050406030204" pitchFamily="18" charset="0"/>
              </a:rPr>
              <a:t>њиховом</a:t>
            </a:r>
            <a:r>
              <a:rPr lang="ru-RU" sz="2200" dirty="0">
                <a:latin typeface="Cambria" panose="02040503050406030204" pitchFamily="18" charset="0"/>
              </a:rPr>
              <a:t> </a:t>
            </a:r>
            <a:r>
              <a:rPr lang="ru-RU" sz="2200" dirty="0" err="1">
                <a:latin typeface="Cambria" panose="02040503050406030204" pitchFamily="18" charset="0"/>
              </a:rPr>
              <a:t>бојом</a:t>
            </a:r>
            <a:r>
              <a:rPr lang="ru-RU" sz="2200" dirty="0">
                <a:latin typeface="Cambria" panose="02040503050406030204" pitchFamily="18" charset="0"/>
              </a:rPr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sz="2200" dirty="0">
              <a:latin typeface="Cambria" panose="020405030504060302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200" dirty="0">
                <a:latin typeface="Cambria" panose="02040503050406030204" pitchFamily="18" charset="0"/>
              </a:rPr>
              <a:t> </a:t>
            </a:r>
            <a:r>
              <a:rPr lang="ru-RU" sz="2200" dirty="0" err="1">
                <a:latin typeface="Cambria" panose="02040503050406030204" pitchFamily="18" charset="0"/>
              </a:rPr>
              <a:t>Векторска</a:t>
            </a:r>
            <a:r>
              <a:rPr lang="ru-RU" sz="2200" dirty="0">
                <a:latin typeface="Cambria" panose="02040503050406030204" pitchFamily="18" charset="0"/>
              </a:rPr>
              <a:t> графика </a:t>
            </a:r>
            <a:r>
              <a:rPr lang="ru-RU" sz="2200" dirty="0" err="1">
                <a:latin typeface="Cambria" panose="02040503050406030204" pitchFamily="18" charset="0"/>
              </a:rPr>
              <a:t>представља</a:t>
            </a:r>
            <a:r>
              <a:rPr lang="ru-RU" sz="2200" dirty="0">
                <a:latin typeface="Cambria" panose="02040503050406030204" pitchFamily="18" charset="0"/>
              </a:rPr>
              <a:t> начин </a:t>
            </a:r>
            <a:r>
              <a:rPr lang="ru-RU" sz="2200" dirty="0" err="1">
                <a:latin typeface="Cambria" panose="02040503050406030204" pitchFamily="18" charset="0"/>
              </a:rPr>
              <a:t>приказивања</a:t>
            </a:r>
            <a:r>
              <a:rPr lang="ru-RU" sz="2200" dirty="0">
                <a:latin typeface="Cambria" panose="02040503050406030204" pitchFamily="18" charset="0"/>
              </a:rPr>
              <a:t> </a:t>
            </a:r>
            <a:r>
              <a:rPr lang="ru-RU" sz="2200" dirty="0" err="1">
                <a:latin typeface="Cambria" panose="02040503050406030204" pitchFamily="18" charset="0"/>
              </a:rPr>
              <a:t>слике</a:t>
            </a:r>
            <a:r>
              <a:rPr lang="ru-RU" sz="2200" dirty="0">
                <a:latin typeface="Cambria" panose="02040503050406030204" pitchFamily="18" charset="0"/>
              </a:rPr>
              <a:t> </a:t>
            </a:r>
            <a:r>
              <a:rPr lang="ru-RU" sz="2200" dirty="0" err="1">
                <a:latin typeface="Cambria" panose="02040503050406030204" pitchFamily="18" charset="0"/>
              </a:rPr>
              <a:t>помоћу</a:t>
            </a:r>
            <a:r>
              <a:rPr lang="ru-RU" sz="2200" dirty="0">
                <a:latin typeface="Cambria" panose="02040503050406030204" pitchFamily="18" charset="0"/>
              </a:rPr>
              <a:t> </a:t>
            </a:r>
            <a:r>
              <a:rPr lang="ru-RU" sz="2200" dirty="0" err="1">
                <a:latin typeface="Cambria" panose="02040503050406030204" pitchFamily="18" charset="0"/>
              </a:rPr>
              <a:t>објеката</a:t>
            </a:r>
            <a:r>
              <a:rPr lang="ru-RU" sz="2200" dirty="0">
                <a:latin typeface="Cambria" panose="02040503050406030204" pitchFamily="18" charset="0"/>
              </a:rPr>
              <a:t> (</a:t>
            </a:r>
            <a:r>
              <a:rPr lang="ru-RU" sz="2200" dirty="0" err="1">
                <a:latin typeface="Cambria" panose="02040503050406030204" pitchFamily="18" charset="0"/>
              </a:rPr>
              <a:t>геометријских</a:t>
            </a:r>
            <a:r>
              <a:rPr lang="ru-RU" sz="2200" dirty="0">
                <a:latin typeface="Cambria" panose="02040503050406030204" pitchFamily="18" charset="0"/>
              </a:rPr>
              <a:t> облика) и </a:t>
            </a:r>
            <a:r>
              <a:rPr lang="ru-RU" sz="2200" dirty="0" err="1">
                <a:latin typeface="Cambria" panose="02040503050406030204" pitchFamily="18" charset="0"/>
              </a:rPr>
              <a:t>њихових</a:t>
            </a:r>
            <a:r>
              <a:rPr lang="ru-RU" sz="2200" dirty="0">
                <a:latin typeface="Cambria" panose="02040503050406030204" pitchFamily="18" charset="0"/>
              </a:rPr>
              <a:t> </a:t>
            </a:r>
            <a:r>
              <a:rPr lang="ru-RU" sz="2200" dirty="0" err="1">
                <a:latin typeface="Cambria" panose="02040503050406030204" pitchFamily="18" charset="0"/>
              </a:rPr>
              <a:t>особина</a:t>
            </a:r>
            <a:r>
              <a:rPr lang="ru-RU" sz="2200" dirty="0">
                <a:latin typeface="Cambria" panose="02040503050406030204" pitchFamily="18" charset="0"/>
              </a:rPr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sz="2200" dirty="0">
              <a:latin typeface="Cambria" panose="020405030504060302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200" dirty="0">
                <a:latin typeface="Cambria" panose="02040503050406030204" pitchFamily="18" charset="0"/>
              </a:rPr>
              <a:t>  </a:t>
            </a:r>
            <a:r>
              <a:rPr lang="ru-RU" sz="2200" dirty="0" err="1">
                <a:latin typeface="Cambria" panose="02040503050406030204" pitchFamily="18" charset="0"/>
              </a:rPr>
              <a:t>Растерска</a:t>
            </a:r>
            <a:r>
              <a:rPr lang="ru-RU" sz="2200" dirty="0">
                <a:latin typeface="Cambria" panose="02040503050406030204" pitchFamily="18" charset="0"/>
              </a:rPr>
              <a:t> </a:t>
            </a:r>
            <a:r>
              <a:rPr lang="ru-RU" sz="2200" dirty="0" err="1">
                <a:latin typeface="Cambria" panose="02040503050406030204" pitchFamily="18" charset="0"/>
              </a:rPr>
              <a:t>слика</a:t>
            </a:r>
            <a:r>
              <a:rPr lang="ru-RU" sz="2200" dirty="0">
                <a:latin typeface="Cambria" panose="02040503050406030204" pitchFamily="18" charset="0"/>
              </a:rPr>
              <a:t> не </a:t>
            </a:r>
            <a:r>
              <a:rPr lang="ru-RU" sz="2200" dirty="0" err="1">
                <a:latin typeface="Cambria" panose="02040503050406030204" pitchFamily="18" charset="0"/>
              </a:rPr>
              <a:t>може</a:t>
            </a:r>
            <a:r>
              <a:rPr lang="ru-RU" sz="2200" dirty="0">
                <a:latin typeface="Cambria" panose="02040503050406030204" pitchFamily="18" charset="0"/>
              </a:rPr>
              <a:t> се </a:t>
            </a:r>
            <a:r>
              <a:rPr lang="ru-RU" sz="2200" dirty="0" err="1">
                <a:latin typeface="Cambria" panose="02040503050406030204" pitchFamily="18" charset="0"/>
              </a:rPr>
              <a:t>увећати</a:t>
            </a:r>
            <a:r>
              <a:rPr lang="ru-RU" sz="2200" dirty="0">
                <a:latin typeface="Cambria" panose="02040503050406030204" pitchFamily="18" charset="0"/>
              </a:rPr>
              <a:t> без </a:t>
            </a:r>
            <a:r>
              <a:rPr lang="ru-RU" sz="2200" dirty="0" err="1">
                <a:latin typeface="Cambria" panose="02040503050406030204" pitchFamily="18" charset="0"/>
              </a:rPr>
              <a:t>губитка</a:t>
            </a:r>
            <a:r>
              <a:rPr lang="ru-RU" sz="2200" dirty="0">
                <a:latin typeface="Cambria" panose="02040503050406030204" pitchFamily="18" charset="0"/>
              </a:rPr>
              <a:t> квалитета.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sz="2200" dirty="0">
              <a:latin typeface="Cambria" panose="020405030504060302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200" dirty="0">
                <a:latin typeface="Cambria" panose="02040503050406030204" pitchFamily="18" charset="0"/>
              </a:rPr>
              <a:t>  </a:t>
            </a:r>
            <a:r>
              <a:rPr lang="ru-RU" sz="2200" dirty="0" err="1">
                <a:latin typeface="Cambria" panose="02040503050406030204" pitchFamily="18" charset="0"/>
              </a:rPr>
              <a:t>Векторска</a:t>
            </a:r>
            <a:r>
              <a:rPr lang="ru-RU" sz="2200" dirty="0">
                <a:latin typeface="Cambria" panose="02040503050406030204" pitchFamily="18" charset="0"/>
              </a:rPr>
              <a:t> графика </a:t>
            </a:r>
            <a:r>
              <a:rPr lang="ru-RU" sz="2200" dirty="0" err="1">
                <a:latin typeface="Cambria" panose="02040503050406030204" pitchFamily="18" charset="0"/>
              </a:rPr>
              <a:t>може</a:t>
            </a:r>
            <a:r>
              <a:rPr lang="ru-RU" sz="2200" dirty="0">
                <a:latin typeface="Cambria" panose="02040503050406030204" pitchFamily="18" charset="0"/>
              </a:rPr>
              <a:t> се </a:t>
            </a:r>
            <a:r>
              <a:rPr lang="ru-RU" sz="2200" dirty="0" err="1">
                <a:latin typeface="Cambria" panose="02040503050406030204" pitchFamily="18" charset="0"/>
              </a:rPr>
              <a:t>неограничено</a:t>
            </a:r>
            <a:r>
              <a:rPr lang="ru-RU" sz="2200" dirty="0">
                <a:latin typeface="Cambria" panose="02040503050406030204" pitchFamily="18" charset="0"/>
              </a:rPr>
              <a:t> </a:t>
            </a:r>
            <a:r>
              <a:rPr lang="ru-RU" sz="2200" dirty="0" err="1">
                <a:latin typeface="Cambria" panose="02040503050406030204" pitchFamily="18" charset="0"/>
              </a:rPr>
              <a:t>увећавати</a:t>
            </a:r>
            <a:r>
              <a:rPr lang="ru-RU" sz="2200" dirty="0">
                <a:latin typeface="Cambria" panose="02040503050406030204" pitchFamily="18" charset="0"/>
              </a:rPr>
              <a:t> без </a:t>
            </a:r>
            <a:r>
              <a:rPr lang="ru-RU" sz="2200" dirty="0" err="1">
                <a:latin typeface="Cambria" panose="02040503050406030204" pitchFamily="18" charset="0"/>
              </a:rPr>
              <a:t>губитка</a:t>
            </a:r>
            <a:r>
              <a:rPr lang="ru-RU" sz="2200" dirty="0">
                <a:latin typeface="Cambria" panose="02040503050406030204" pitchFamily="18" charset="0"/>
              </a:rPr>
              <a:t> квалитета.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539940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11808"/>
            <a:ext cx="11451265" cy="3537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888139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114EA-B3F4-41E0-A4FC-C02B0A17F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екстензије РАСТЕРСКЕ И ВЕКтоРСКЕ ГРАФИКЕ</a:t>
            </a:r>
            <a:endParaRPr lang="sr-Latn-R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B0F035-2160-4751-B43E-E9494CC1C0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sr-Cyrl-RS" dirty="0"/>
              <a:t>растерска ГРАФИКА</a:t>
            </a:r>
            <a:endParaRPr lang="sr-Latn-R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C81A1F-19BE-4DDD-B7F5-F2E07FDA3D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sr-Latn-RS" dirty="0"/>
              <a:t>.</a:t>
            </a:r>
            <a:r>
              <a:rPr lang="sr-Latn-RS" sz="2800" dirty="0"/>
              <a:t>BMP</a:t>
            </a:r>
            <a:endParaRPr lang="en-US" sz="2800" dirty="0"/>
          </a:p>
          <a:p>
            <a:r>
              <a:rPr lang="sr-Latn-RS" sz="2800" dirty="0"/>
              <a:t>.GIF</a:t>
            </a:r>
            <a:endParaRPr lang="en-US" sz="2800" dirty="0"/>
          </a:p>
          <a:p>
            <a:r>
              <a:rPr lang="sr-Latn-RS" sz="2800" dirty="0"/>
              <a:t>.JPG</a:t>
            </a:r>
            <a:endParaRPr lang="en-US" sz="2800" dirty="0"/>
          </a:p>
          <a:p>
            <a:r>
              <a:rPr lang="sr-Latn-RS" sz="2800" dirty="0"/>
              <a:t>.PNG</a:t>
            </a:r>
            <a:endParaRPr lang="en-US" sz="2800" dirty="0"/>
          </a:p>
          <a:p>
            <a:r>
              <a:rPr lang="en-US" sz="2800" dirty="0"/>
              <a:t>.PSD</a:t>
            </a:r>
          </a:p>
          <a:p>
            <a:r>
              <a:rPr lang="en-US" sz="2800" dirty="0"/>
              <a:t>…</a:t>
            </a:r>
          </a:p>
          <a:p>
            <a:pPr marL="0" indent="0">
              <a:buNone/>
            </a:pPr>
            <a:endParaRPr lang="sr-Latn-R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914376-9453-410B-B714-F296384946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sr-Cyrl-RS" dirty="0"/>
              <a:t>векторска ГРАФИКА</a:t>
            </a:r>
            <a:endParaRPr lang="sr-Latn-R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065A8A-5C0D-40CB-BEFF-E8FAC2F0006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sr-Latn-RS" dirty="0"/>
              <a:t>.</a:t>
            </a:r>
            <a:r>
              <a:rPr lang="sr-Latn-RS" sz="2800" dirty="0"/>
              <a:t>EPS</a:t>
            </a:r>
            <a:endParaRPr lang="en-US" sz="2800" dirty="0"/>
          </a:p>
          <a:p>
            <a:r>
              <a:rPr lang="sr-Latn-RS" sz="2800" dirty="0"/>
              <a:t>.PDF</a:t>
            </a:r>
            <a:endParaRPr lang="en-US" sz="2800" dirty="0"/>
          </a:p>
          <a:p>
            <a:r>
              <a:rPr lang="en-US" sz="2800" dirty="0"/>
              <a:t>.</a:t>
            </a:r>
            <a:r>
              <a:rPr lang="sr-Latn-RS" sz="2800" dirty="0"/>
              <a:t> CMX</a:t>
            </a:r>
            <a:endParaRPr lang="en-US" sz="2800" dirty="0"/>
          </a:p>
          <a:p>
            <a:r>
              <a:rPr lang="sr-Cyrl-RS" sz="2800" dirty="0"/>
              <a:t>.</a:t>
            </a:r>
            <a:r>
              <a:rPr lang="sr-Latn-RS" sz="2800" dirty="0"/>
              <a:t>CDR</a:t>
            </a:r>
            <a:endParaRPr lang="en-US" sz="2800" dirty="0"/>
          </a:p>
          <a:p>
            <a:r>
              <a:rPr lang="en-US" sz="2800" dirty="0"/>
              <a:t>...</a:t>
            </a:r>
            <a:endParaRPr lang="sr-Latn-RS" sz="2800" dirty="0"/>
          </a:p>
        </p:txBody>
      </p:sp>
    </p:spTree>
    <p:extLst>
      <p:ext uri="{BB962C8B-B14F-4D97-AF65-F5344CB8AC3E}">
        <p14:creationId xmlns:p14="http://schemas.microsoft.com/office/powerpoint/2010/main" val="1392372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FE486-3BFB-4B7A-AC95-D2167BF71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ПРОГРАМИ ЗА РАД У РАСТЕРСКОЈ ГРАФИЦИ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3CC34-A5A2-46B6-A687-F7A2DE674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037164"/>
            <a:ext cx="9905999" cy="3541714"/>
          </a:xfrm>
        </p:spPr>
        <p:txBody>
          <a:bodyPr>
            <a:normAutofit/>
          </a:bodyPr>
          <a:lstStyle/>
          <a:p>
            <a:r>
              <a:rPr lang="en-US" sz="3600" b="1" dirty="0"/>
              <a:t>GIMP</a:t>
            </a:r>
          </a:p>
          <a:p>
            <a:r>
              <a:rPr lang="en-US" sz="3600" b="1" dirty="0"/>
              <a:t>Adobe Photoshop</a:t>
            </a:r>
          </a:p>
          <a:p>
            <a:r>
              <a:rPr lang="en-US" sz="3600" b="1" dirty="0"/>
              <a:t>Paint</a:t>
            </a:r>
            <a:endParaRPr lang="sr-Latn-RS" sz="3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F4EF5B-EC60-42C7-961D-8F84D66E70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7539">
            <a:off x="4537074" y="2260530"/>
            <a:ext cx="3114675" cy="1466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9F2A97-A5A0-47EF-8CBA-17D04E54F4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9164">
            <a:off x="7279689" y="4049417"/>
            <a:ext cx="2959223" cy="166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365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FE486-3BFB-4B7A-AC95-D2167BF71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ПРОГРАМИ ЗА РАД У ВЕКТОРСКОЈ ГРАФИЦИ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3CC34-A5A2-46B6-A687-F7A2DE674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037164"/>
            <a:ext cx="9905999" cy="3541714"/>
          </a:xfrm>
        </p:spPr>
        <p:txBody>
          <a:bodyPr>
            <a:normAutofit/>
          </a:bodyPr>
          <a:lstStyle/>
          <a:p>
            <a:r>
              <a:rPr lang="en-US" sz="3600" b="1" dirty="0"/>
              <a:t>Inkscape</a:t>
            </a:r>
          </a:p>
          <a:p>
            <a:r>
              <a:rPr lang="en-US" sz="3600" b="1" dirty="0"/>
              <a:t>Adobe Illustrator</a:t>
            </a:r>
          </a:p>
          <a:p>
            <a:r>
              <a:rPr lang="en-US" sz="3600" b="1" dirty="0"/>
              <a:t>Corel Draw</a:t>
            </a:r>
            <a:endParaRPr lang="sr-Latn-RS" sz="36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FCA41F-A45C-4321-96D8-0BE2F6324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4024">
            <a:off x="4786527" y="1996233"/>
            <a:ext cx="2121423" cy="21214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85BAE5-850C-414E-BDC6-BC5687D4DF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091" y="4387301"/>
            <a:ext cx="4630453" cy="18521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88CBED-266C-4087-9C03-390446FF36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9244">
            <a:off x="8293961" y="2480945"/>
            <a:ext cx="1902034" cy="227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85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D1F8C-EBB6-4347-AE83-D01B84B9F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МЕМОРИЈСКИ ПРОСТОР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A1A7C-031E-42F9-A253-3E3F99E83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3200" dirty="0"/>
              <a:t>Једна од предности векторске графике је што заузима мало меморије.</a:t>
            </a:r>
          </a:p>
          <a:p>
            <a:r>
              <a:rPr lang="sr-Cyrl-RS" sz="3200" dirty="0"/>
              <a:t>Растерска графика заузима више меморијског простора (зависно од пиксела) од векторске графике.</a:t>
            </a:r>
            <a:endParaRPr lang="sr-Latn-RS" sz="3200" dirty="0"/>
          </a:p>
        </p:txBody>
      </p:sp>
    </p:spTree>
    <p:extLst>
      <p:ext uri="{BB962C8B-B14F-4D97-AF65-F5344CB8AC3E}">
        <p14:creationId xmlns:p14="http://schemas.microsoft.com/office/powerpoint/2010/main" val="288871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Подела рачунарске графике</a:t>
            </a:r>
            <a:br>
              <a:rPr lang="sr-Cyrl-R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9100" y="378823"/>
            <a:ext cx="7739743" cy="4754880"/>
          </a:xfrm>
        </p:spPr>
        <p:txBody>
          <a:bodyPr/>
          <a:lstStyle/>
          <a:p>
            <a:r>
              <a:rPr lang="ru-RU" sz="2800" dirty="0" err="1">
                <a:latin typeface="Cambria" panose="02040503050406030204" pitchFamily="18" charset="0"/>
              </a:rPr>
              <a:t>Појава</a:t>
            </a:r>
            <a:r>
              <a:rPr lang="ru-RU" sz="2800" dirty="0">
                <a:latin typeface="Cambria" panose="02040503050406030204" pitchFamily="18" charset="0"/>
              </a:rPr>
              <a:t> </a:t>
            </a:r>
            <a:r>
              <a:rPr lang="ru-RU" sz="2800" dirty="0" err="1">
                <a:latin typeface="Cambria" panose="02040503050406030204" pitchFamily="18" charset="0"/>
              </a:rPr>
              <a:t>рачунарске</a:t>
            </a:r>
            <a:r>
              <a:rPr lang="ru-RU" sz="2800" dirty="0">
                <a:latin typeface="Cambria" panose="02040503050406030204" pitchFamily="18" charset="0"/>
              </a:rPr>
              <a:t> графике </a:t>
            </a:r>
            <a:r>
              <a:rPr lang="ru-RU" sz="2800" dirty="0" err="1">
                <a:latin typeface="Cambria" panose="02040503050406030204" pitchFamily="18" charset="0"/>
              </a:rPr>
              <a:t>везана</a:t>
            </a:r>
            <a:r>
              <a:rPr lang="ru-RU" sz="2800" dirty="0">
                <a:latin typeface="Cambria" panose="02040503050406030204" pitchFamily="18" charset="0"/>
              </a:rPr>
              <a:t> </a:t>
            </a:r>
            <a:r>
              <a:rPr lang="ru-RU" sz="2800" dirty="0" err="1">
                <a:latin typeface="Cambria" panose="02040503050406030204" pitchFamily="18" charset="0"/>
              </a:rPr>
              <a:t>је</a:t>
            </a:r>
            <a:r>
              <a:rPr lang="ru-RU" sz="2800" dirty="0">
                <a:latin typeface="Cambria" panose="02040503050406030204" pitchFamily="18" charset="0"/>
              </a:rPr>
              <a:t> за </a:t>
            </a:r>
            <a:r>
              <a:rPr lang="ru-RU" sz="2800" dirty="0" err="1">
                <a:latin typeface="Cambria" panose="02040503050406030204" pitchFamily="18" charset="0"/>
              </a:rPr>
              <a:t>прве</a:t>
            </a:r>
            <a:r>
              <a:rPr lang="ru-RU" sz="2800" dirty="0">
                <a:latin typeface="Cambria" panose="02040503050406030204" pitchFamily="18" charset="0"/>
              </a:rPr>
              <a:t> </a:t>
            </a:r>
            <a:r>
              <a:rPr lang="ru-RU" sz="2800" dirty="0" err="1">
                <a:latin typeface="Cambria" panose="02040503050406030204" pitchFamily="18" charset="0"/>
              </a:rPr>
              <a:t>апликације</a:t>
            </a:r>
            <a:r>
              <a:rPr lang="ru-RU" sz="2800" dirty="0">
                <a:latin typeface="Cambria" panose="02040503050406030204" pitchFamily="18" charset="0"/>
              </a:rPr>
              <a:t> за </a:t>
            </a:r>
            <a:r>
              <a:rPr lang="ru-RU" sz="2800" dirty="0" err="1">
                <a:latin typeface="Cambria" panose="02040503050406030204" pitchFamily="18" charset="0"/>
              </a:rPr>
              <a:t>симулацију</a:t>
            </a:r>
            <a:r>
              <a:rPr lang="ru-RU" sz="2800" dirty="0">
                <a:latin typeface="Cambria" panose="02040503050406030204" pitchFamily="18" charset="0"/>
              </a:rPr>
              <a:t> </a:t>
            </a:r>
            <a:r>
              <a:rPr lang="ru-RU" sz="2800" dirty="0" err="1">
                <a:latin typeface="Cambria" panose="02040503050406030204" pitchFamily="18" charset="0"/>
              </a:rPr>
              <a:t>летења</a:t>
            </a:r>
            <a:r>
              <a:rPr lang="ru-RU" sz="2800" dirty="0">
                <a:latin typeface="Cambria" panose="02040503050406030204" pitchFamily="18" charset="0"/>
              </a:rPr>
              <a:t> </a:t>
            </a:r>
            <a:r>
              <a:rPr lang="ru-RU" sz="2800" dirty="0" err="1">
                <a:latin typeface="Cambria" panose="02040503050406030204" pitchFamily="18" charset="0"/>
              </a:rPr>
              <a:t>које</a:t>
            </a:r>
            <a:r>
              <a:rPr lang="ru-RU" sz="2800" dirty="0">
                <a:latin typeface="Cambria" panose="02040503050406030204" pitchFamily="18" charset="0"/>
              </a:rPr>
              <a:t> </a:t>
            </a:r>
            <a:r>
              <a:rPr lang="ru-RU" sz="2800" dirty="0" err="1">
                <a:latin typeface="Cambria" panose="02040503050406030204" pitchFamily="18" charset="0"/>
              </a:rPr>
              <a:t>је</a:t>
            </a:r>
            <a:r>
              <a:rPr lang="ru-RU" sz="2800" dirty="0">
                <a:latin typeface="Cambria" panose="02040503050406030204" pitchFamily="18" charset="0"/>
              </a:rPr>
              <a:t> </a:t>
            </a:r>
            <a:r>
              <a:rPr lang="ru-RU" sz="2800" dirty="0" err="1">
                <a:latin typeface="Cambria" panose="02040503050406030204" pitchFamily="18" charset="0"/>
              </a:rPr>
              <a:t>развијала</a:t>
            </a:r>
            <a:r>
              <a:rPr lang="ru-RU" sz="2800" dirty="0">
                <a:latin typeface="Cambria" panose="02040503050406030204" pitchFamily="18" charset="0"/>
              </a:rPr>
              <a:t> </a:t>
            </a:r>
            <a:r>
              <a:rPr lang="ru-RU" sz="2800" dirty="0" err="1">
                <a:latin typeface="Cambria" panose="02040503050406030204" pitchFamily="18" charset="0"/>
              </a:rPr>
              <a:t>америчка</a:t>
            </a:r>
            <a:r>
              <a:rPr lang="ru-RU" sz="2800" dirty="0">
                <a:latin typeface="Cambria" panose="02040503050406030204" pitchFamily="18" charset="0"/>
              </a:rPr>
              <a:t> </a:t>
            </a:r>
            <a:r>
              <a:rPr lang="ru-RU" sz="2800" dirty="0" err="1">
                <a:latin typeface="Cambria" panose="02040503050406030204" pitchFamily="18" charset="0"/>
              </a:rPr>
              <a:t>војска</a:t>
            </a:r>
            <a:r>
              <a:rPr lang="ru-RU" sz="2800" dirty="0">
                <a:latin typeface="Cambria" panose="02040503050406030204" pitchFamily="18" charset="0"/>
              </a:rPr>
              <a:t> </a:t>
            </a:r>
            <a:r>
              <a:rPr lang="ru-RU" sz="2800" dirty="0" err="1">
                <a:latin typeface="Cambria" panose="02040503050406030204" pitchFamily="18" charset="0"/>
              </a:rPr>
              <a:t>почетком</a:t>
            </a:r>
            <a:r>
              <a:rPr lang="ru-RU" sz="2800" dirty="0">
                <a:latin typeface="Cambria" panose="02040503050406030204" pitchFamily="18" charset="0"/>
              </a:rPr>
              <a:t> 50-их година 20. века. </a:t>
            </a:r>
            <a:endParaRPr lang="en-US" sz="2800" dirty="0">
              <a:latin typeface="Cambria" panose="02040503050406030204" pitchFamily="18" charset="0"/>
            </a:endParaRPr>
          </a:p>
          <a:p>
            <a:r>
              <a:rPr lang="ru-RU" sz="2800" dirty="0">
                <a:latin typeface="Cambria" panose="02040503050406030204" pitchFamily="18" charset="0"/>
              </a:rPr>
              <a:t>Ипак, оцем рачунарске графике сматра се </a:t>
            </a:r>
            <a:r>
              <a:rPr lang="ru-RU" sz="2800" b="1" dirty="0">
                <a:solidFill>
                  <a:srgbClr val="FF0000"/>
                </a:solidFill>
                <a:latin typeface="Cambria" panose="02040503050406030204" pitchFamily="18" charset="0"/>
              </a:rPr>
              <a:t>Ајван Сатерленд</a:t>
            </a:r>
            <a:r>
              <a:rPr lang="ru-RU" sz="2800" dirty="0">
                <a:latin typeface="Cambria" panose="02040503050406030204" pitchFamily="18" charset="0"/>
              </a:rPr>
              <a:t>, доктор рачунарских наука и инжењерства из Америке. </a:t>
            </a:r>
            <a:r>
              <a:rPr lang="ru-RU" sz="2800" dirty="0" err="1">
                <a:latin typeface="Cambria" panose="02040503050406030204" pitchFamily="18" charset="0"/>
              </a:rPr>
              <a:t>Сатерленд</a:t>
            </a:r>
            <a:r>
              <a:rPr lang="ru-RU" sz="2800" dirty="0">
                <a:latin typeface="Cambria" panose="02040503050406030204" pitchFamily="18" charset="0"/>
              </a:rPr>
              <a:t> </a:t>
            </a:r>
            <a:r>
              <a:rPr lang="ru-RU" sz="2800" dirty="0" err="1">
                <a:latin typeface="Cambria" panose="02040503050406030204" pitchFamily="18" charset="0"/>
              </a:rPr>
              <a:t>је</a:t>
            </a:r>
            <a:r>
              <a:rPr lang="ru-RU" sz="2800" dirty="0">
                <a:latin typeface="Cambria" panose="02040503050406030204" pitchFamily="18" charset="0"/>
              </a:rPr>
              <a:t> 1962. године </a:t>
            </a:r>
            <a:r>
              <a:rPr lang="ru-RU" sz="2800" dirty="0" err="1">
                <a:latin typeface="Cambria" panose="02040503050406030204" pitchFamily="18" charset="0"/>
              </a:rPr>
              <a:t>креирао</a:t>
            </a:r>
            <a:r>
              <a:rPr lang="ru-RU" sz="2800" dirty="0">
                <a:latin typeface="Cambria" panose="02040503050406030204" pitchFamily="18" charset="0"/>
              </a:rPr>
              <a:t> </a:t>
            </a:r>
            <a:r>
              <a:rPr lang="ru-RU" sz="2800" dirty="0" err="1">
                <a:latin typeface="Cambria" panose="02040503050406030204" pitchFamily="18" charset="0"/>
              </a:rPr>
              <a:t>рачунарски</a:t>
            </a:r>
            <a:r>
              <a:rPr lang="ru-RU" sz="2800" dirty="0">
                <a:latin typeface="Cambria" panose="02040503050406030204" pitchFamily="18" charset="0"/>
              </a:rPr>
              <a:t> </a:t>
            </a:r>
            <a:r>
              <a:rPr lang="ru-RU" sz="2800" dirty="0" err="1">
                <a:latin typeface="Cambria" panose="02040503050406030204" pitchFamily="18" charset="0"/>
              </a:rPr>
              <a:t>програм</a:t>
            </a:r>
            <a:r>
              <a:rPr lang="ru-RU" sz="2800" dirty="0">
                <a:latin typeface="Cambria" panose="02040503050406030204" pitchFamily="18" charset="0"/>
              </a:rPr>
              <a:t> под </a:t>
            </a:r>
            <a:r>
              <a:rPr lang="ru-RU" sz="2800" dirty="0" err="1">
                <a:latin typeface="Cambria" panose="02040503050406030204" pitchFamily="18" charset="0"/>
              </a:rPr>
              <a:t>именом</a:t>
            </a:r>
            <a:r>
              <a:rPr lang="ru-RU" sz="2800" dirty="0">
                <a:latin typeface="Cambria" panose="02040503050406030204" pitchFamily="18" charset="0"/>
              </a:rPr>
              <a:t> </a:t>
            </a:r>
            <a:r>
              <a:rPr lang="ru-RU" sz="2800" b="1" i="1" dirty="0" err="1">
                <a:latin typeface="Cambria" panose="02040503050406030204" pitchFamily="18" charset="0"/>
              </a:rPr>
              <a:t>Scetchpad</a:t>
            </a:r>
            <a:r>
              <a:rPr lang="ru-RU" sz="2800" dirty="0">
                <a:latin typeface="Cambria" panose="02040503050406030204" pitchFamily="18" charset="0"/>
              </a:rPr>
              <a:t> </a:t>
            </a:r>
            <a:r>
              <a:rPr lang="ru-RU" sz="2800" dirty="0" err="1">
                <a:latin typeface="Cambria" panose="02040503050406030204" pitchFamily="18" charset="0"/>
              </a:rPr>
              <a:t>који</a:t>
            </a:r>
            <a:r>
              <a:rPr lang="ru-RU" sz="2800" dirty="0">
                <a:latin typeface="Cambria" panose="02040503050406030204" pitchFamily="18" charset="0"/>
              </a:rPr>
              <a:t> </a:t>
            </a:r>
            <a:r>
              <a:rPr lang="ru-RU" sz="2800" dirty="0" err="1">
                <a:latin typeface="Cambria" panose="02040503050406030204" pitchFamily="18" charset="0"/>
              </a:rPr>
              <a:t>је</a:t>
            </a:r>
            <a:r>
              <a:rPr lang="ru-RU" sz="2800" dirty="0">
                <a:latin typeface="Cambria" panose="02040503050406030204" pitchFamily="18" charset="0"/>
              </a:rPr>
              <a:t> </a:t>
            </a:r>
            <a:r>
              <a:rPr lang="ru-RU" sz="2800" dirty="0" err="1">
                <a:latin typeface="Cambria" panose="02040503050406030204" pitchFamily="18" charset="0"/>
              </a:rPr>
              <a:t>омогућавао</a:t>
            </a:r>
            <a:r>
              <a:rPr lang="ru-RU" sz="2800" dirty="0">
                <a:latin typeface="Cambria" panose="02040503050406030204" pitchFamily="18" charset="0"/>
              </a:rPr>
              <a:t> </a:t>
            </a:r>
            <a:r>
              <a:rPr lang="ru-RU" sz="2800" dirty="0" err="1">
                <a:latin typeface="Cambria" panose="02040503050406030204" pitchFamily="18" charset="0"/>
              </a:rPr>
              <a:t>цртање</a:t>
            </a:r>
            <a:r>
              <a:rPr lang="ru-RU" sz="2800" dirty="0">
                <a:latin typeface="Cambria" panose="02040503050406030204" pitchFamily="18" charset="0"/>
              </a:rPr>
              <a:t> на </a:t>
            </a:r>
            <a:r>
              <a:rPr lang="ru-RU" sz="2800" dirty="0" err="1">
                <a:latin typeface="Cambria" panose="02040503050406030204" pitchFamily="18" charset="0"/>
              </a:rPr>
              <a:t>рачунару</a:t>
            </a:r>
            <a:r>
              <a:rPr lang="ru-RU" dirty="0">
                <a:latin typeface="Cambria" panose="02040503050406030204" pitchFamily="18" charset="0"/>
              </a:rPr>
              <a:t>.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" y="3422469"/>
            <a:ext cx="3438144" cy="2865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710" y="4573155"/>
            <a:ext cx="3309439" cy="228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31935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37248"/>
          </a:xfrm>
        </p:spPr>
        <p:txBody>
          <a:bodyPr/>
          <a:lstStyle/>
          <a:p>
            <a:pPr algn="ctr"/>
            <a:r>
              <a:rPr lang="sr-Cyrl-RS" dirty="0"/>
              <a:t>Подела рачунарске графике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72150" y="2196798"/>
            <a:ext cx="5830933" cy="2932879"/>
          </a:xfrm>
        </p:spPr>
        <p:txBody>
          <a:bodyPr>
            <a:normAutofit/>
          </a:bodyPr>
          <a:lstStyle/>
          <a:p>
            <a:r>
              <a:rPr lang="ru-RU" sz="3000" dirty="0" err="1">
                <a:latin typeface="Cambria" panose="02040503050406030204" pitchFamily="18" charset="0"/>
              </a:rPr>
              <a:t>Рачунарска</a:t>
            </a:r>
            <a:r>
              <a:rPr lang="ru-RU" sz="3000" dirty="0">
                <a:latin typeface="Cambria" panose="02040503050406030204" pitchFamily="18" charset="0"/>
              </a:rPr>
              <a:t> графика се </a:t>
            </a:r>
            <a:r>
              <a:rPr lang="ru-RU" sz="3000" dirty="0" err="1">
                <a:latin typeface="Cambria" panose="02040503050406030204" pitchFamily="18" charset="0"/>
              </a:rPr>
              <a:t>најчешће</a:t>
            </a:r>
            <a:r>
              <a:rPr lang="ru-RU" sz="3000" dirty="0">
                <a:latin typeface="Cambria" panose="02040503050406030204" pitchFamily="18" charset="0"/>
              </a:rPr>
              <a:t> дели на: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3000" b="1" dirty="0">
                <a:solidFill>
                  <a:srgbClr val="C00000"/>
                </a:solidFill>
                <a:latin typeface="Cambria" panose="02040503050406030204" pitchFamily="18" charset="0"/>
              </a:rPr>
              <a:t>2Д и 3Д графику и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800" b="1" dirty="0" err="1">
                <a:solidFill>
                  <a:srgbClr val="0000FF"/>
                </a:solidFill>
                <a:latin typeface="Cambria" panose="02040503050406030204" pitchFamily="18" charset="0"/>
              </a:rPr>
              <a:t>растерску</a:t>
            </a:r>
            <a:r>
              <a:rPr lang="ru-RU" sz="2800" b="1" dirty="0">
                <a:solidFill>
                  <a:srgbClr val="0000FF"/>
                </a:solidFill>
                <a:latin typeface="Cambria" panose="02040503050406030204" pitchFamily="18" charset="0"/>
              </a:rPr>
              <a:t> и </a:t>
            </a:r>
            <a:r>
              <a:rPr lang="ru-RU" sz="2800" b="1" dirty="0" err="1">
                <a:solidFill>
                  <a:srgbClr val="0000FF"/>
                </a:solidFill>
                <a:latin typeface="Cambria" panose="02040503050406030204" pitchFamily="18" charset="0"/>
              </a:rPr>
              <a:t>векторску</a:t>
            </a:r>
            <a:r>
              <a:rPr lang="ru-RU" sz="2800" b="1" dirty="0">
                <a:solidFill>
                  <a:srgbClr val="0000FF"/>
                </a:solidFill>
                <a:latin typeface="Cambria" panose="02040503050406030204" pitchFamily="18" charset="0"/>
              </a:rPr>
              <a:t> графику</a:t>
            </a:r>
            <a:r>
              <a:rPr lang="ru-RU" dirty="0">
                <a:latin typeface="Cambria" panose="02040503050406030204" pitchFamily="18" charset="0"/>
              </a:rPr>
              <a:t>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21" y="2121082"/>
            <a:ext cx="4654323" cy="300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17308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48430"/>
          </a:xfrm>
        </p:spPr>
        <p:txBody>
          <a:bodyPr/>
          <a:lstStyle/>
          <a:p>
            <a:pPr algn="ctr"/>
            <a:r>
              <a:rPr lang="sr-Cyrl-RS" dirty="0"/>
              <a:t>Подела рачунарске графике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636" y="1698171"/>
            <a:ext cx="5621779" cy="245916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ru-RU" sz="2400" b="1" dirty="0">
                <a:latin typeface="Cambria" panose="02040503050406030204" pitchFamily="18" charset="0"/>
              </a:rPr>
              <a:t>Појам </a:t>
            </a:r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2Д графике </a:t>
            </a:r>
            <a:r>
              <a:rPr lang="ru-RU" sz="2400" b="1" dirty="0">
                <a:latin typeface="Cambria" panose="02040503050406030204" pitchFamily="18" charset="0"/>
              </a:rPr>
              <a:t>односи се на слике које имају две димензије (ширину и дужину), попут фотографија, слика које се приказују на екрану или геометријских фигура (правоугаоник, квадрат, троугао, круг...).</a:t>
            </a:r>
          </a:p>
        </p:txBody>
      </p:sp>
      <p:pic>
        <p:nvPicPr>
          <p:cNvPr id="1026" name="Picture 2" descr="https://petljamediastorage.blob.core.windows.net/root/Media/Default/Kursevi/OnlineNastava/7_razred_IKT_DigitalnaPismenost/L73S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63" y="4276386"/>
            <a:ext cx="2730130" cy="205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etljamediastorage.blob.core.windows.net/root/Media/Default/Kursevi/OnlineNastava/7_razred_IKT_DigitalnaPismenost/L73S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324" y="4898068"/>
            <a:ext cx="1714420" cy="181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367602" y="1724476"/>
            <a:ext cx="5621779" cy="3442851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ru-RU" sz="2400" b="1" dirty="0">
                <a:latin typeface="Cambria" panose="02040503050406030204" pitchFamily="18" charset="0"/>
              </a:rPr>
              <a:t>  С </a:t>
            </a:r>
            <a:r>
              <a:rPr lang="ru-RU" sz="2400" b="1" dirty="0" err="1">
                <a:latin typeface="Cambria" panose="02040503050406030204" pitchFamily="18" charset="0"/>
              </a:rPr>
              <a:t>развојем</a:t>
            </a:r>
            <a:r>
              <a:rPr lang="ru-RU" sz="2400" b="1" dirty="0">
                <a:latin typeface="Cambria" panose="02040503050406030204" pitchFamily="18" charset="0"/>
              </a:rPr>
              <a:t> </a:t>
            </a:r>
            <a:r>
              <a:rPr lang="ru-RU" sz="2400" b="1" dirty="0" err="1">
                <a:latin typeface="Cambria" panose="02040503050406030204" pitchFamily="18" charset="0"/>
              </a:rPr>
              <a:t>технологије</a:t>
            </a:r>
            <a:r>
              <a:rPr lang="ru-RU" sz="2400" b="1" dirty="0">
                <a:latin typeface="Cambria" panose="02040503050406030204" pitchFamily="18" charset="0"/>
              </a:rPr>
              <a:t> дошло </a:t>
            </a:r>
            <a:r>
              <a:rPr lang="ru-RU" sz="2400" b="1" dirty="0" err="1">
                <a:latin typeface="Cambria" panose="02040503050406030204" pitchFamily="18" charset="0"/>
              </a:rPr>
              <a:t>је</a:t>
            </a:r>
            <a:r>
              <a:rPr lang="ru-RU" sz="2400" b="1" dirty="0">
                <a:latin typeface="Cambria" panose="02040503050406030204" pitchFamily="18" charset="0"/>
              </a:rPr>
              <a:t> до </a:t>
            </a:r>
            <a:r>
              <a:rPr lang="ru-RU" sz="2400" b="1" dirty="0" err="1">
                <a:latin typeface="Cambria" panose="02040503050406030204" pitchFamily="18" charset="0"/>
              </a:rPr>
              <a:t>развоја</a:t>
            </a:r>
            <a:r>
              <a:rPr lang="ru-RU" sz="2400" b="1" dirty="0">
                <a:latin typeface="Cambria" panose="02040503050406030204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3Д графике </a:t>
            </a:r>
            <a:r>
              <a:rPr lang="ru-RU" sz="2400" b="1" dirty="0">
                <a:latin typeface="Cambria" panose="02040503050406030204" pitchFamily="18" charset="0"/>
              </a:rPr>
              <a:t>и приказа </a:t>
            </a:r>
            <a:r>
              <a:rPr lang="ru-RU" sz="2400" b="1" dirty="0" err="1">
                <a:latin typeface="Cambria" panose="02040503050406030204" pitchFamily="18" charset="0"/>
              </a:rPr>
              <a:t>објеката</a:t>
            </a:r>
            <a:r>
              <a:rPr lang="ru-RU" sz="2400" b="1" dirty="0">
                <a:latin typeface="Cambria" panose="02040503050406030204" pitchFamily="18" charset="0"/>
              </a:rPr>
              <a:t> – </a:t>
            </a:r>
            <a:r>
              <a:rPr lang="ru-RU" sz="2400" b="1" dirty="0" err="1">
                <a:latin typeface="Cambria" panose="02040503050406030204" pitchFamily="18" charset="0"/>
              </a:rPr>
              <a:t>геометријских</a:t>
            </a:r>
            <a:r>
              <a:rPr lang="ru-RU" sz="2400" b="1" dirty="0">
                <a:latin typeface="Cambria" panose="02040503050406030204" pitchFamily="18" charset="0"/>
              </a:rPr>
              <a:t> тела (</a:t>
            </a:r>
            <a:r>
              <a:rPr lang="ru-RU" sz="2400" b="1" dirty="0" err="1">
                <a:latin typeface="Cambria" panose="02040503050406030204" pitchFamily="18" charset="0"/>
              </a:rPr>
              <a:t>квадар</a:t>
            </a:r>
            <a:r>
              <a:rPr lang="ru-RU" sz="2400" b="1" dirty="0">
                <a:latin typeface="Cambria" panose="02040503050406030204" pitchFamily="18" charset="0"/>
              </a:rPr>
              <a:t>, </a:t>
            </a:r>
            <a:r>
              <a:rPr lang="ru-RU" sz="2400" b="1" dirty="0" err="1">
                <a:latin typeface="Cambria" panose="02040503050406030204" pitchFamily="18" charset="0"/>
              </a:rPr>
              <a:t>коцка</a:t>
            </a:r>
            <a:r>
              <a:rPr lang="ru-RU" sz="2400" b="1" dirty="0">
                <a:latin typeface="Cambria" panose="02040503050406030204" pitchFamily="18" charset="0"/>
              </a:rPr>
              <a:t>, </a:t>
            </a:r>
            <a:r>
              <a:rPr lang="ru-RU" sz="2400" b="1" dirty="0" err="1">
                <a:latin typeface="Cambria" panose="02040503050406030204" pitchFamily="18" charset="0"/>
              </a:rPr>
              <a:t>лопта</a:t>
            </a:r>
            <a:r>
              <a:rPr lang="ru-RU" sz="2400" b="1" dirty="0">
                <a:latin typeface="Cambria" panose="02040503050406030204" pitchFamily="18" charset="0"/>
              </a:rPr>
              <a:t>...) и </a:t>
            </a:r>
            <a:r>
              <a:rPr lang="ru-RU" sz="2400" b="1" dirty="0" err="1">
                <a:latin typeface="Cambria" panose="02040503050406030204" pitchFamily="18" charset="0"/>
              </a:rPr>
              <a:t>тродимензионалног</a:t>
            </a:r>
            <a:r>
              <a:rPr lang="ru-RU" sz="2400" b="1" dirty="0">
                <a:latin typeface="Cambria" panose="02040503050406030204" pitchFamily="18" charset="0"/>
              </a:rPr>
              <a:t> простора у </a:t>
            </a:r>
            <a:r>
              <a:rPr lang="ru-RU" sz="2400" b="1" dirty="0" err="1">
                <a:latin typeface="Cambria" panose="02040503050406030204" pitchFamily="18" charset="0"/>
              </a:rPr>
              <a:t>дигиталном</a:t>
            </a:r>
            <a:r>
              <a:rPr lang="ru-RU" sz="2400" b="1" dirty="0">
                <a:latin typeface="Cambria" panose="02040503050406030204" pitchFamily="18" charset="0"/>
              </a:rPr>
              <a:t> облику. </a:t>
            </a:r>
            <a:r>
              <a:rPr lang="ru-RU" sz="2400" b="1" dirty="0" err="1">
                <a:latin typeface="Cambria" panose="02040503050406030204" pitchFamily="18" charset="0"/>
              </a:rPr>
              <a:t>Ови</a:t>
            </a:r>
            <a:r>
              <a:rPr lang="ru-RU" sz="2400" b="1" dirty="0">
                <a:latin typeface="Cambria" panose="02040503050406030204" pitchFamily="18" charset="0"/>
              </a:rPr>
              <a:t> 3Д модели </a:t>
            </a:r>
            <a:r>
              <a:rPr lang="ru-RU" sz="2400" b="1" dirty="0" err="1">
                <a:latin typeface="Cambria" panose="02040503050406030204" pitchFamily="18" charset="0"/>
              </a:rPr>
              <a:t>користе</a:t>
            </a:r>
            <a:r>
              <a:rPr lang="ru-RU" sz="2400" b="1" dirty="0">
                <a:latin typeface="Cambria" panose="02040503050406030204" pitchFamily="18" charset="0"/>
              </a:rPr>
              <a:t> се за </a:t>
            </a:r>
            <a:r>
              <a:rPr lang="ru-RU" sz="2400" b="1" dirty="0" err="1">
                <a:latin typeface="Cambria" panose="02040503050406030204" pitchFamily="18" charset="0"/>
              </a:rPr>
              <a:t>креирање</a:t>
            </a:r>
            <a:r>
              <a:rPr lang="ru-RU" sz="2400" b="1" dirty="0">
                <a:latin typeface="Cambria" panose="02040503050406030204" pitchFamily="18" charset="0"/>
              </a:rPr>
              <a:t> </a:t>
            </a:r>
            <a:r>
              <a:rPr lang="ru-RU" sz="2400" b="1" dirty="0" err="1">
                <a:latin typeface="Cambria" panose="02040503050406030204" pitchFamily="18" charset="0"/>
              </a:rPr>
              <a:t>рачунарских</a:t>
            </a:r>
            <a:r>
              <a:rPr lang="ru-RU" sz="2400" b="1" dirty="0">
                <a:latin typeface="Cambria" panose="02040503050406030204" pitchFamily="18" charset="0"/>
              </a:rPr>
              <a:t> </a:t>
            </a:r>
            <a:r>
              <a:rPr lang="ru-RU" sz="2400" b="1" dirty="0" err="1">
                <a:latin typeface="Cambria" panose="02040503050406030204" pitchFamily="18" charset="0"/>
              </a:rPr>
              <a:t>игара</a:t>
            </a:r>
            <a:r>
              <a:rPr lang="ru-RU" sz="2400" b="1" dirty="0">
                <a:latin typeface="Cambria" panose="02040503050406030204" pitchFamily="18" charset="0"/>
              </a:rPr>
              <a:t>, </a:t>
            </a:r>
            <a:r>
              <a:rPr lang="ru-RU" sz="2400" b="1" dirty="0" err="1">
                <a:latin typeface="Cambria" panose="02040503050406030204" pitchFamily="18" charset="0"/>
              </a:rPr>
              <a:t>симулација</a:t>
            </a:r>
            <a:r>
              <a:rPr lang="ru-RU" sz="2400" b="1" dirty="0">
                <a:latin typeface="Cambria" panose="02040503050406030204" pitchFamily="18" charset="0"/>
              </a:rPr>
              <a:t>, у </a:t>
            </a:r>
            <a:r>
              <a:rPr lang="ru-RU" sz="2400" b="1" dirty="0" err="1">
                <a:latin typeface="Cambria" panose="02040503050406030204" pitchFamily="18" charset="0"/>
              </a:rPr>
              <a:t>архитектури</a:t>
            </a:r>
            <a:r>
              <a:rPr lang="ru-RU" sz="2400" b="1" dirty="0">
                <a:latin typeface="Cambria" panose="02040503050406030204" pitchFamily="18" charset="0"/>
              </a:rPr>
              <a:t> и </a:t>
            </a:r>
            <a:r>
              <a:rPr lang="ru-RU" sz="2400" b="1" dirty="0" err="1">
                <a:latin typeface="Cambria" panose="02040503050406030204" pitchFamily="18" charset="0"/>
              </a:rPr>
              <a:t>грађевинарству</a:t>
            </a:r>
            <a:r>
              <a:rPr lang="ru-RU" sz="2400" b="1" dirty="0">
                <a:latin typeface="Cambria" panose="02040503050406030204" pitchFamily="18" charset="0"/>
              </a:rPr>
              <a:t>, те у многим другим </a:t>
            </a:r>
            <a:r>
              <a:rPr lang="ru-RU" sz="2400" b="1" dirty="0" err="1">
                <a:latin typeface="Cambria" panose="02040503050406030204" pitchFamily="18" charset="0"/>
              </a:rPr>
              <a:t>областима</a:t>
            </a:r>
            <a:r>
              <a:rPr lang="ru-RU" sz="2400" b="1" dirty="0">
                <a:latin typeface="Cambria" panose="020405030504060302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37604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Врсте графичког приказа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2197166"/>
            <a:ext cx="10972800" cy="4525963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ru-RU" sz="2500" dirty="0"/>
              <a:t>Слике у рачунару могу бити записане на два начина: </a:t>
            </a:r>
            <a:r>
              <a:rPr lang="ru-RU" sz="2400" b="1" dirty="0">
                <a:solidFill>
                  <a:srgbClr val="C00000"/>
                </a:solidFill>
              </a:rPr>
              <a:t>растерски</a:t>
            </a:r>
            <a:r>
              <a:rPr lang="ru-RU" sz="2400" b="1" dirty="0"/>
              <a:t> и </a:t>
            </a:r>
            <a:r>
              <a:rPr lang="ru-RU" sz="2400" b="1" dirty="0">
                <a:solidFill>
                  <a:srgbClr val="00B0F0"/>
                </a:solidFill>
              </a:rPr>
              <a:t>векторски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09" y="2636912"/>
            <a:ext cx="8557731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4859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Растерска графика</a:t>
            </a:r>
            <a:br>
              <a:rPr lang="sr-Cyrl-R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2772" y="1845734"/>
            <a:ext cx="6134986" cy="4023359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ru-RU" sz="4400" dirty="0"/>
              <a:t>У растерској графици слика је представљена правоугаоном мрежом пиксела.</a:t>
            </a:r>
            <a:r>
              <a:rPr lang="ru-RU" sz="4400" dirty="0">
                <a:latin typeface="Cambria" panose="02040503050406030204" pitchFamily="18" charset="0"/>
              </a:rPr>
              <a:t> </a:t>
            </a:r>
            <a:endParaRPr lang="en-US" sz="4400" dirty="0">
              <a:latin typeface="Cambria" panose="02040503050406030204" pitchFamily="18" charset="0"/>
            </a:endParaRPr>
          </a:p>
        </p:txBody>
      </p:sp>
      <p:pic>
        <p:nvPicPr>
          <p:cNvPr id="2050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742" y="2114144"/>
            <a:ext cx="4200525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12765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Растерска графика</a:t>
            </a:r>
            <a:br>
              <a:rPr lang="sr-Cyrl-R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2771" y="1845734"/>
            <a:ext cx="6379535" cy="4023359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ru-RU" sz="2200" dirty="0"/>
              <a:t>У сваком пикселу налазе три извора светлости. У сваком тренутку један од њих емитује задату количину црвене, други зелене, а трећи плаве светлости. У систему боја TrueColor, ове количине се изражавају бројевима од 0 до 255. </a:t>
            </a:r>
            <a:endParaRPr lang="en-US" sz="2200" dirty="0"/>
          </a:p>
          <a:p>
            <a:pPr>
              <a:buFont typeface="Courier New" panose="02070309020205020404" pitchFamily="49" charset="0"/>
              <a:buChar char="o"/>
            </a:pPr>
            <a:r>
              <a:rPr lang="ru-RU" sz="2200" dirty="0">
                <a:latin typeface="Cambria" panose="02040503050406030204" pitchFamily="18" charset="0"/>
              </a:rPr>
              <a:t>Боја сваког пиксела дефинисана је са 3 броја која узимају вредности од 0 до 255 (од 0 до 100% концентрације црвене, зелене, односно плаве боје). </a:t>
            </a:r>
            <a:endParaRPr lang="en-US" sz="2200" dirty="0">
              <a:latin typeface="Cambria" panose="020405030504060302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sz="2200" dirty="0">
                <a:latin typeface="Cambria" panose="02040503050406030204" pitchFamily="18" charset="0"/>
              </a:rPr>
              <a:t>На пример, (255, 0, 0) </a:t>
            </a:r>
            <a:r>
              <a:rPr lang="ru-RU" sz="2200" dirty="0" err="1">
                <a:latin typeface="Cambria" panose="02040503050406030204" pitchFamily="18" charset="0"/>
              </a:rPr>
              <a:t>представља</a:t>
            </a:r>
            <a:r>
              <a:rPr lang="ru-RU" sz="2200" dirty="0">
                <a:latin typeface="Cambria" panose="02040503050406030204" pitchFamily="18" charset="0"/>
              </a:rPr>
              <a:t>  </a:t>
            </a:r>
            <a:r>
              <a:rPr lang="ru-RU" sz="2200" dirty="0" err="1">
                <a:latin typeface="Cambria" panose="02040503050406030204" pitchFamily="18" charset="0"/>
              </a:rPr>
              <a:t>црвену</a:t>
            </a:r>
            <a:r>
              <a:rPr lang="ru-RU" sz="2200" dirty="0">
                <a:latin typeface="Cambria" panose="02040503050406030204" pitchFamily="18" charset="0"/>
              </a:rPr>
              <a:t> </a:t>
            </a:r>
            <a:r>
              <a:rPr lang="ru-RU" sz="2200" dirty="0" err="1">
                <a:latin typeface="Cambria" panose="02040503050406030204" pitchFamily="18" charset="0"/>
              </a:rPr>
              <a:t>боју</a:t>
            </a:r>
            <a:r>
              <a:rPr lang="ru-RU" sz="2200" dirty="0">
                <a:latin typeface="Cambria" panose="02040503050406030204" pitchFamily="18" charset="0"/>
              </a:rPr>
              <a:t> – </a:t>
            </a:r>
            <a:r>
              <a:rPr lang="ru-RU" sz="2200" dirty="0" err="1">
                <a:latin typeface="Cambria" panose="02040503050406030204" pitchFamily="18" charset="0"/>
              </a:rPr>
              <a:t>концентрација</a:t>
            </a:r>
            <a:r>
              <a:rPr lang="ru-RU" sz="2200" dirty="0">
                <a:latin typeface="Cambria" panose="02040503050406030204" pitchFamily="18" charset="0"/>
              </a:rPr>
              <a:t> </a:t>
            </a:r>
            <a:r>
              <a:rPr lang="ru-RU" sz="2200" dirty="0" err="1">
                <a:latin typeface="Cambria" panose="02040503050406030204" pitchFamily="18" charset="0"/>
              </a:rPr>
              <a:t>црвене</a:t>
            </a:r>
            <a:r>
              <a:rPr lang="ru-RU" sz="2200" dirty="0">
                <a:latin typeface="Cambria" panose="02040503050406030204" pitchFamily="18" charset="0"/>
              </a:rPr>
              <a:t> </a:t>
            </a:r>
            <a:r>
              <a:rPr lang="ru-RU" sz="2200" dirty="0" err="1">
                <a:latin typeface="Cambria" panose="02040503050406030204" pitchFamily="18" charset="0"/>
              </a:rPr>
              <a:t>боје</a:t>
            </a:r>
            <a:r>
              <a:rPr lang="ru-RU" sz="2200" dirty="0">
                <a:latin typeface="Cambria" panose="02040503050406030204" pitchFamily="18" charset="0"/>
              </a:rPr>
              <a:t> </a:t>
            </a:r>
            <a:r>
              <a:rPr lang="ru-RU" sz="2200" dirty="0" err="1">
                <a:latin typeface="Cambria" panose="02040503050406030204" pitchFamily="18" charset="0"/>
              </a:rPr>
              <a:t>је</a:t>
            </a:r>
            <a:r>
              <a:rPr lang="ru-RU" sz="2200" dirty="0">
                <a:latin typeface="Cambria" panose="02040503050406030204" pitchFamily="18" charset="0"/>
              </a:rPr>
              <a:t> 100%, док </a:t>
            </a:r>
            <a:r>
              <a:rPr lang="ru-RU" sz="2200" dirty="0" err="1">
                <a:latin typeface="Cambria" panose="02040503050406030204" pitchFamily="18" charset="0"/>
              </a:rPr>
              <a:t>је</a:t>
            </a:r>
            <a:r>
              <a:rPr lang="ru-RU" sz="2200" dirty="0">
                <a:latin typeface="Cambria" panose="02040503050406030204" pitchFamily="18" charset="0"/>
              </a:rPr>
              <a:t> </a:t>
            </a:r>
            <a:r>
              <a:rPr lang="ru-RU" sz="2200" dirty="0" err="1">
                <a:latin typeface="Cambria" panose="02040503050406030204" pitchFamily="18" charset="0"/>
              </a:rPr>
              <a:t>концентрација</a:t>
            </a:r>
            <a:r>
              <a:rPr lang="ru-RU" sz="2200" dirty="0">
                <a:latin typeface="Cambria" panose="02040503050406030204" pitchFamily="18" charset="0"/>
              </a:rPr>
              <a:t> </a:t>
            </a:r>
            <a:r>
              <a:rPr lang="ru-RU" sz="2200" dirty="0" err="1">
                <a:latin typeface="Cambria" panose="02040503050406030204" pitchFamily="18" charset="0"/>
              </a:rPr>
              <a:t>зелене</a:t>
            </a:r>
            <a:r>
              <a:rPr lang="ru-RU" sz="2200" dirty="0">
                <a:latin typeface="Cambria" panose="02040503050406030204" pitchFamily="18" charset="0"/>
              </a:rPr>
              <a:t> и плаве 0%. </a:t>
            </a:r>
            <a:r>
              <a:rPr lang="ru-RU" sz="2200" dirty="0" err="1">
                <a:latin typeface="Cambria" panose="02040503050406030204" pitchFamily="18" charset="0"/>
              </a:rPr>
              <a:t>Слично</a:t>
            </a:r>
            <a:r>
              <a:rPr lang="ru-RU" sz="2200" dirty="0">
                <a:latin typeface="Cambria" panose="02040503050406030204" pitchFamily="18" charset="0"/>
              </a:rPr>
              <a:t> томе, (0, 255, 0) </a:t>
            </a:r>
            <a:r>
              <a:rPr lang="ru-RU" sz="2200" dirty="0" err="1">
                <a:latin typeface="Cambria" panose="02040503050406030204" pitchFamily="18" charset="0"/>
              </a:rPr>
              <a:t>представља</a:t>
            </a:r>
            <a:r>
              <a:rPr lang="ru-RU" sz="2200" dirty="0">
                <a:latin typeface="Cambria" panose="02040503050406030204" pitchFamily="18" charset="0"/>
              </a:rPr>
              <a:t> </a:t>
            </a:r>
            <a:r>
              <a:rPr lang="ru-RU" sz="2200" dirty="0" err="1">
                <a:latin typeface="Cambria" panose="02040503050406030204" pitchFamily="18" charset="0"/>
              </a:rPr>
              <a:t>зелену</a:t>
            </a:r>
            <a:r>
              <a:rPr lang="ru-RU" sz="2200" dirty="0">
                <a:latin typeface="Cambria" panose="02040503050406030204" pitchFamily="18" charset="0"/>
              </a:rPr>
              <a:t> </a:t>
            </a:r>
            <a:r>
              <a:rPr lang="ru-RU" sz="2200" dirty="0" err="1">
                <a:latin typeface="Cambria" panose="02040503050406030204" pitchFamily="18" charset="0"/>
              </a:rPr>
              <a:t>боју</a:t>
            </a:r>
            <a:r>
              <a:rPr lang="ru-RU" sz="2200" dirty="0">
                <a:latin typeface="Cambria" panose="02040503050406030204" pitchFamily="18" charset="0"/>
              </a:rPr>
              <a:t>, а (0, 0, 255) плаву </a:t>
            </a:r>
            <a:r>
              <a:rPr lang="ru-RU" sz="2200" dirty="0" err="1">
                <a:latin typeface="Cambria" panose="02040503050406030204" pitchFamily="18" charset="0"/>
              </a:rPr>
              <a:t>боју</a:t>
            </a:r>
            <a:r>
              <a:rPr lang="ru-RU" sz="2200" dirty="0">
                <a:latin typeface="Cambria" panose="02040503050406030204" pitchFamily="18" charset="0"/>
              </a:rPr>
              <a:t>.</a:t>
            </a:r>
            <a:endParaRPr lang="en-US" sz="2200" dirty="0">
              <a:latin typeface="Cambria" panose="020405030504060302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387" y="879073"/>
            <a:ext cx="7923602" cy="3961800"/>
          </a:xfrm>
        </p:spPr>
      </p:pic>
    </p:spTree>
    <p:extLst>
      <p:ext uri="{BB962C8B-B14F-4D97-AF65-F5344CB8AC3E}">
        <p14:creationId xmlns:p14="http://schemas.microsoft.com/office/powerpoint/2010/main" val="261922598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Растерска графика</a:t>
            </a:r>
            <a:br>
              <a:rPr lang="sr-Cyrl-R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448" y="5050465"/>
            <a:ext cx="4423144" cy="165867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9609" y="1845735"/>
            <a:ext cx="11461898" cy="2360505"/>
          </a:xfrm>
        </p:spPr>
        <p:txBody>
          <a:bodyPr>
            <a:noAutofit/>
          </a:bodyPr>
          <a:lstStyle/>
          <a:p>
            <a:r>
              <a:rPr lang="en-US" sz="2400" dirty="0"/>
              <a:t>K</a:t>
            </a:r>
            <a:r>
              <a:rPr lang="ru-RU" sz="2400" dirty="0"/>
              <a:t>валитет растерске слике одређују следеће две величине:</a:t>
            </a:r>
          </a:p>
          <a:p>
            <a:r>
              <a:rPr lang="ru-RU" sz="2400" dirty="0"/>
              <a:t>резолуција, која представља број пиксела слике по јединици дужине и</a:t>
            </a:r>
          </a:p>
          <a:p>
            <a:r>
              <a:rPr lang="ru-RU" sz="2400" dirty="0"/>
              <a:t>дубина боје, која је у тесној вези са бројем могућих нијанси боје за сваки појединачни пиксел.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r-Cyrl-RS" sz="2200" dirty="0">
                <a:latin typeface="Cambria" panose="02040503050406030204" pitchFamily="18" charset="0"/>
              </a:rPr>
              <a:t>Већа дубина боје подразумева вернији приказ слике, али захтева и више меморије. </a:t>
            </a:r>
            <a:endParaRPr lang="en-US" sz="2200" dirty="0">
              <a:latin typeface="Cambria" panose="020405030504060302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sr-Cyrl-RS" sz="2200" dirty="0">
                <a:latin typeface="Cambria" panose="02040503050406030204" pitchFamily="18" charset="0"/>
              </a:rPr>
              <a:t>Увећавањем, растерска слика губи на квалитету.</a:t>
            </a:r>
            <a:endParaRPr lang="en-US" sz="2200" dirty="0">
              <a:latin typeface="Cambria" panose="020405030504060302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sr-Cyrl-RS" sz="2200" dirty="0">
                <a:latin typeface="Cambria" panose="02040503050406030204" pitchFamily="18" charset="0"/>
              </a:rPr>
              <a:t> Променом димензије растерске слике не мења се број пиксела, већ њихова величина, чиме се губи оштрина слике.</a:t>
            </a:r>
            <a:endParaRPr lang="en-US" sz="22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92348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Векторска графика</a:t>
            </a:r>
            <a:br>
              <a:rPr lang="sr-Cyrl-R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6556" y="2050611"/>
            <a:ext cx="7216072" cy="360803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41581" y="1845735"/>
            <a:ext cx="5414099" cy="4023360"/>
          </a:xfrm>
        </p:spPr>
        <p:txBody>
          <a:bodyPr>
            <a:normAutofit fontScale="925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ru-RU" dirty="0">
                <a:latin typeface="Cambria" panose="02040503050406030204" pitchFamily="18" charset="0"/>
              </a:rPr>
              <a:t> </a:t>
            </a:r>
            <a:r>
              <a:rPr lang="ru-RU" sz="2800" dirty="0">
                <a:latin typeface="Cambria" panose="02040503050406030204" pitchFamily="18" charset="0"/>
              </a:rPr>
              <a:t>Векторска графика представља начин приказивања слике помоћу геометријских облика од којих се слика сатоји а они се заснивају на математичким функцијама. </a:t>
            </a:r>
            <a:endParaRPr lang="en-US" sz="2800" dirty="0">
              <a:latin typeface="Cambria" panose="020405030504060302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sz="2800" dirty="0" err="1">
                <a:latin typeface="Cambria" panose="02040503050406030204" pitchFamily="18" charset="0"/>
              </a:rPr>
              <a:t>Основне</a:t>
            </a:r>
            <a:r>
              <a:rPr lang="ru-RU" sz="2800" dirty="0">
                <a:latin typeface="Cambria" panose="02040503050406030204" pitchFamily="18" charset="0"/>
              </a:rPr>
              <a:t> </a:t>
            </a:r>
            <a:r>
              <a:rPr lang="ru-RU" sz="2800" dirty="0" err="1">
                <a:latin typeface="Cambria" panose="02040503050406030204" pitchFamily="18" charset="0"/>
              </a:rPr>
              <a:t>елементе</a:t>
            </a:r>
            <a:r>
              <a:rPr lang="ru-RU" sz="2800" dirty="0">
                <a:latin typeface="Cambria" panose="02040503050406030204" pitchFamily="18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Cambria" panose="02040503050406030204" pitchFamily="18" charset="0"/>
              </a:rPr>
              <a:t>(тачке, </a:t>
            </a:r>
            <a:r>
              <a:rPr lang="ru-RU" sz="2800" dirty="0" err="1">
                <a:solidFill>
                  <a:srgbClr val="FF0000"/>
                </a:solidFill>
                <a:latin typeface="Cambria" panose="02040503050406030204" pitchFamily="18" charset="0"/>
              </a:rPr>
              <a:t>линије</a:t>
            </a:r>
            <a:r>
              <a:rPr lang="ru-RU" sz="2800" dirty="0">
                <a:solidFill>
                  <a:srgbClr val="FF0000"/>
                </a:solidFill>
                <a:latin typeface="Cambria" panose="02040503050406030204" pitchFamily="18" charset="0"/>
              </a:rPr>
              <a:t>, </a:t>
            </a:r>
            <a:r>
              <a:rPr lang="ru-RU" sz="2800" dirty="0" err="1">
                <a:solidFill>
                  <a:srgbClr val="FF0000"/>
                </a:solidFill>
                <a:latin typeface="Cambria" panose="02040503050406030204" pitchFamily="18" charset="0"/>
              </a:rPr>
              <a:t>криве</a:t>
            </a:r>
            <a:r>
              <a:rPr lang="ru-RU" sz="2800" dirty="0">
                <a:solidFill>
                  <a:srgbClr val="FF0000"/>
                </a:solidFill>
                <a:latin typeface="Cambria" panose="02040503050406030204" pitchFamily="18" charset="0"/>
              </a:rPr>
              <a:t>, </a:t>
            </a:r>
            <a:r>
              <a:rPr lang="ru-RU" sz="2800" dirty="0" err="1">
                <a:solidFill>
                  <a:srgbClr val="FF0000"/>
                </a:solidFill>
                <a:latin typeface="Cambria" panose="02040503050406030204" pitchFamily="18" charset="0"/>
              </a:rPr>
              <a:t>кругове</a:t>
            </a:r>
            <a:r>
              <a:rPr lang="ru-RU" sz="2800" dirty="0">
                <a:solidFill>
                  <a:srgbClr val="FF0000"/>
                </a:solidFill>
                <a:latin typeface="Cambria" panose="02040503050406030204" pitchFamily="18" charset="0"/>
              </a:rPr>
              <a:t>, </a:t>
            </a:r>
            <a:r>
              <a:rPr lang="ru-RU" sz="2800" dirty="0" err="1">
                <a:solidFill>
                  <a:srgbClr val="FF0000"/>
                </a:solidFill>
                <a:latin typeface="Cambria" panose="02040503050406030204" pitchFamily="18" charset="0"/>
              </a:rPr>
              <a:t>многоуглове</a:t>
            </a:r>
            <a:r>
              <a:rPr lang="ru-RU" sz="2800" dirty="0">
                <a:solidFill>
                  <a:srgbClr val="FF0000"/>
                </a:solidFill>
                <a:latin typeface="Cambria" panose="02040503050406030204" pitchFamily="18" charset="0"/>
              </a:rPr>
              <a:t>...) </a:t>
            </a:r>
            <a:r>
              <a:rPr lang="ru-RU" sz="2800" dirty="0" err="1">
                <a:latin typeface="Cambria" panose="02040503050406030204" pitchFamily="18" charset="0"/>
              </a:rPr>
              <a:t>који</a:t>
            </a:r>
            <a:r>
              <a:rPr lang="ru-RU" sz="2800" dirty="0">
                <a:latin typeface="Cambria" panose="02040503050406030204" pitchFamily="18" charset="0"/>
              </a:rPr>
              <a:t> граде </a:t>
            </a:r>
            <a:r>
              <a:rPr lang="ru-RU" sz="2800" dirty="0" err="1">
                <a:latin typeface="Cambria" panose="02040503050406030204" pitchFamily="18" charset="0"/>
              </a:rPr>
              <a:t>слику</a:t>
            </a:r>
            <a:r>
              <a:rPr lang="ru-RU" sz="2800" dirty="0">
                <a:latin typeface="Cambria" panose="02040503050406030204" pitchFamily="18" charset="0"/>
              </a:rPr>
              <a:t> </a:t>
            </a:r>
            <a:r>
              <a:rPr lang="ru-RU" sz="2800" dirty="0" err="1">
                <a:latin typeface="Cambria" panose="02040503050406030204" pitchFamily="18" charset="0"/>
              </a:rPr>
              <a:t>називамо</a:t>
            </a:r>
            <a:r>
              <a:rPr lang="ru-RU" sz="2800" dirty="0">
                <a:latin typeface="Cambria" panose="02040503050406030204" pitchFamily="18" charset="0"/>
              </a:rPr>
              <a:t> </a:t>
            </a:r>
            <a:r>
              <a:rPr lang="ru-RU" sz="2800" dirty="0" err="1">
                <a:latin typeface="Cambria" panose="02040503050406030204" pitchFamily="18" charset="0"/>
              </a:rPr>
              <a:t>објектима</a:t>
            </a:r>
            <a:r>
              <a:rPr lang="ru-RU" sz="2800" dirty="0">
                <a:latin typeface="Cambria" panose="02040503050406030204" pitchFamily="18" charset="0"/>
              </a:rPr>
              <a:t>. </a:t>
            </a:r>
            <a:endParaRPr lang="en-US" sz="2800" dirty="0">
              <a:latin typeface="Cambria" panose="020405030504060302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sz="2800" dirty="0">
                <a:latin typeface="Cambria" panose="02040503050406030204" pitchFamily="18" charset="0"/>
              </a:rPr>
              <a:t>Формирајући слику, објекти могу бити отворени и затворени, један испред другог, могу да се преклапају итд.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101637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ambria-Calibri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205</TotalTime>
  <Words>556</Words>
  <Application>Microsoft Office PowerPoint</Application>
  <PresentationFormat>Widescreen</PresentationFormat>
  <Paragraphs>76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Calibri</vt:lpstr>
      <vt:lpstr>Cambria</vt:lpstr>
      <vt:lpstr>Courier New</vt:lpstr>
      <vt:lpstr>Retrospect</vt:lpstr>
      <vt:lpstr>Растерска и векторска графика  </vt:lpstr>
      <vt:lpstr>Подела рачунарске графике </vt:lpstr>
      <vt:lpstr>Подела рачунарске графике</vt:lpstr>
      <vt:lpstr>Подела рачунарске графике</vt:lpstr>
      <vt:lpstr>Врсте графичког приказа</vt:lpstr>
      <vt:lpstr>Растерска графика </vt:lpstr>
      <vt:lpstr>Растерска графика </vt:lpstr>
      <vt:lpstr>Растерска графика </vt:lpstr>
      <vt:lpstr>Векторска графика </vt:lpstr>
      <vt:lpstr>Векторска графика </vt:lpstr>
      <vt:lpstr>Векторска графика </vt:lpstr>
      <vt:lpstr>PowerPoint Presentation</vt:lpstr>
      <vt:lpstr>ВАЖНО</vt:lpstr>
      <vt:lpstr>PowerPoint Presentation</vt:lpstr>
      <vt:lpstr>екстензије РАСТЕРСКЕ И ВЕКтоРСКЕ ГРАФИКЕ</vt:lpstr>
      <vt:lpstr>ПРОГРАМИ ЗА РАД У РАСТЕРСКОЈ ГРАФИЦИ</vt:lpstr>
      <vt:lpstr>ПРОГРАМИ ЗА РАД У ВЕКТОРСКОЈ ГРАФИЦИ</vt:lpstr>
      <vt:lpstr>МЕМОРИЈСКИ ПРОСТОР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 И  РАЧУНАРСТВО</dc:title>
  <dc:creator>HP</dc:creator>
  <cp:lastModifiedBy>Violeta</cp:lastModifiedBy>
  <cp:revision>17</cp:revision>
  <dcterms:created xsi:type="dcterms:W3CDTF">2021-09-15T17:51:36Z</dcterms:created>
  <dcterms:modified xsi:type="dcterms:W3CDTF">2022-10-11T12:58:05Z</dcterms:modified>
</cp:coreProperties>
</file>