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7" r:id="rId5"/>
    <p:sldId id="279" r:id="rId6"/>
    <p:sldId id="259" r:id="rId7"/>
    <p:sldId id="258" r:id="rId8"/>
    <p:sldId id="260" r:id="rId9"/>
    <p:sldId id="261" r:id="rId10"/>
    <p:sldId id="274" r:id="rId11"/>
    <p:sldId id="262" r:id="rId12"/>
    <p:sldId id="263" r:id="rId13"/>
    <p:sldId id="264" r:id="rId14"/>
    <p:sldId id="265" r:id="rId15"/>
    <p:sldId id="266" r:id="rId16"/>
    <p:sldId id="267" r:id="rId17"/>
    <p:sldId id="273" r:id="rId18"/>
    <p:sldId id="268" r:id="rId19"/>
    <p:sldId id="269" r:id="rId20"/>
    <p:sldId id="270" r:id="rId21"/>
    <p:sldId id="271"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6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F3F0DA-4A10-43BE-A75E-E013A5F85200}"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CA2B1-7D34-4C79-A039-C036F94A240B}" type="slidenum">
              <a:rPr lang="en-US" smtClean="0"/>
              <a:pPr/>
              <a:t>‹#›</a:t>
            </a:fld>
            <a:endParaRPr lang="en-US"/>
          </a:p>
        </p:txBody>
      </p:sp>
    </p:spTree>
    <p:extLst>
      <p:ext uri="{BB962C8B-B14F-4D97-AF65-F5344CB8AC3E}">
        <p14:creationId xmlns:p14="http://schemas.microsoft.com/office/powerpoint/2010/main" val="403542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F3F0DA-4A10-43BE-A75E-E013A5F85200}"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CA2B1-7D34-4C79-A039-C036F94A240B}" type="slidenum">
              <a:rPr lang="en-US" smtClean="0"/>
              <a:pPr/>
              <a:t>‹#›</a:t>
            </a:fld>
            <a:endParaRPr lang="en-US"/>
          </a:p>
        </p:txBody>
      </p:sp>
    </p:spTree>
    <p:extLst>
      <p:ext uri="{BB962C8B-B14F-4D97-AF65-F5344CB8AC3E}">
        <p14:creationId xmlns:p14="http://schemas.microsoft.com/office/powerpoint/2010/main" val="30893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F3F0DA-4A10-43BE-A75E-E013A5F85200}"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CA2B1-7D34-4C79-A039-C036F94A240B}" type="slidenum">
              <a:rPr lang="en-US" smtClean="0"/>
              <a:pPr/>
              <a:t>‹#›</a:t>
            </a:fld>
            <a:endParaRPr lang="en-US"/>
          </a:p>
        </p:txBody>
      </p:sp>
    </p:spTree>
    <p:extLst>
      <p:ext uri="{BB962C8B-B14F-4D97-AF65-F5344CB8AC3E}">
        <p14:creationId xmlns:p14="http://schemas.microsoft.com/office/powerpoint/2010/main" val="39800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F3F0DA-4A10-43BE-A75E-E013A5F85200}"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CA2B1-7D34-4C79-A039-C036F94A240B}" type="slidenum">
              <a:rPr lang="en-US" smtClean="0"/>
              <a:pPr/>
              <a:t>‹#›</a:t>
            </a:fld>
            <a:endParaRPr lang="en-US"/>
          </a:p>
        </p:txBody>
      </p:sp>
    </p:spTree>
    <p:extLst>
      <p:ext uri="{BB962C8B-B14F-4D97-AF65-F5344CB8AC3E}">
        <p14:creationId xmlns:p14="http://schemas.microsoft.com/office/powerpoint/2010/main" val="4719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F3F0DA-4A10-43BE-A75E-E013A5F85200}"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CA2B1-7D34-4C79-A039-C036F94A240B}" type="slidenum">
              <a:rPr lang="en-US" smtClean="0"/>
              <a:pPr/>
              <a:t>‹#›</a:t>
            </a:fld>
            <a:endParaRPr lang="en-US"/>
          </a:p>
        </p:txBody>
      </p:sp>
    </p:spTree>
    <p:extLst>
      <p:ext uri="{BB962C8B-B14F-4D97-AF65-F5344CB8AC3E}">
        <p14:creationId xmlns:p14="http://schemas.microsoft.com/office/powerpoint/2010/main" val="1844805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F3F0DA-4A10-43BE-A75E-E013A5F85200}"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CA2B1-7D34-4C79-A039-C036F94A240B}" type="slidenum">
              <a:rPr lang="en-US" smtClean="0"/>
              <a:pPr/>
              <a:t>‹#›</a:t>
            </a:fld>
            <a:endParaRPr lang="en-US"/>
          </a:p>
        </p:txBody>
      </p:sp>
    </p:spTree>
    <p:extLst>
      <p:ext uri="{BB962C8B-B14F-4D97-AF65-F5344CB8AC3E}">
        <p14:creationId xmlns:p14="http://schemas.microsoft.com/office/powerpoint/2010/main" val="259065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F3F0DA-4A10-43BE-A75E-E013A5F85200}" type="datetimeFigureOut">
              <a:rPr lang="en-US" smtClean="0"/>
              <a:pPr/>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ECA2B1-7D34-4C79-A039-C036F94A240B}" type="slidenum">
              <a:rPr lang="en-US" smtClean="0"/>
              <a:pPr/>
              <a:t>‹#›</a:t>
            </a:fld>
            <a:endParaRPr lang="en-US"/>
          </a:p>
        </p:txBody>
      </p:sp>
    </p:spTree>
    <p:extLst>
      <p:ext uri="{BB962C8B-B14F-4D97-AF65-F5344CB8AC3E}">
        <p14:creationId xmlns:p14="http://schemas.microsoft.com/office/powerpoint/2010/main" val="427563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F3F0DA-4A10-43BE-A75E-E013A5F85200}" type="datetimeFigureOut">
              <a:rPr lang="en-US" smtClean="0"/>
              <a:pPr/>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ECA2B1-7D34-4C79-A039-C036F94A240B}" type="slidenum">
              <a:rPr lang="en-US" smtClean="0"/>
              <a:pPr/>
              <a:t>‹#›</a:t>
            </a:fld>
            <a:endParaRPr lang="en-US"/>
          </a:p>
        </p:txBody>
      </p:sp>
    </p:spTree>
    <p:extLst>
      <p:ext uri="{BB962C8B-B14F-4D97-AF65-F5344CB8AC3E}">
        <p14:creationId xmlns:p14="http://schemas.microsoft.com/office/powerpoint/2010/main" val="8459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3F0DA-4A10-43BE-A75E-E013A5F85200}" type="datetimeFigureOut">
              <a:rPr lang="en-US" smtClean="0"/>
              <a:pPr/>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ECA2B1-7D34-4C79-A039-C036F94A240B}" type="slidenum">
              <a:rPr lang="en-US" smtClean="0"/>
              <a:pPr/>
              <a:t>‹#›</a:t>
            </a:fld>
            <a:endParaRPr lang="en-US"/>
          </a:p>
        </p:txBody>
      </p:sp>
    </p:spTree>
    <p:extLst>
      <p:ext uri="{BB962C8B-B14F-4D97-AF65-F5344CB8AC3E}">
        <p14:creationId xmlns:p14="http://schemas.microsoft.com/office/powerpoint/2010/main" val="174745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F3F0DA-4A10-43BE-A75E-E013A5F85200}"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CA2B1-7D34-4C79-A039-C036F94A240B}" type="slidenum">
              <a:rPr lang="en-US" smtClean="0"/>
              <a:pPr/>
              <a:t>‹#›</a:t>
            </a:fld>
            <a:endParaRPr lang="en-US"/>
          </a:p>
        </p:txBody>
      </p:sp>
    </p:spTree>
    <p:extLst>
      <p:ext uri="{BB962C8B-B14F-4D97-AF65-F5344CB8AC3E}">
        <p14:creationId xmlns:p14="http://schemas.microsoft.com/office/powerpoint/2010/main" val="3539854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F3F0DA-4A10-43BE-A75E-E013A5F85200}"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CA2B1-7D34-4C79-A039-C036F94A240B}" type="slidenum">
              <a:rPr lang="en-US" smtClean="0"/>
              <a:pPr/>
              <a:t>‹#›</a:t>
            </a:fld>
            <a:endParaRPr lang="en-US"/>
          </a:p>
        </p:txBody>
      </p:sp>
    </p:spTree>
    <p:extLst>
      <p:ext uri="{BB962C8B-B14F-4D97-AF65-F5344CB8AC3E}">
        <p14:creationId xmlns:p14="http://schemas.microsoft.com/office/powerpoint/2010/main" val="346042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3F0DA-4A10-43BE-A75E-E013A5F85200}" type="datetimeFigureOut">
              <a:rPr lang="en-US" smtClean="0"/>
              <a:pPr/>
              <a:t>9/13/2023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CA2B1-7D34-4C79-A039-C036F94A240B}" type="slidenum">
              <a:rPr lang="en-US" smtClean="0"/>
              <a:pPr/>
              <a:t>‹#›</a:t>
            </a:fld>
            <a:endParaRPr lang="en-US"/>
          </a:p>
        </p:txBody>
      </p:sp>
    </p:spTree>
    <p:extLst>
      <p:ext uri="{BB962C8B-B14F-4D97-AF65-F5344CB8AC3E}">
        <p14:creationId xmlns:p14="http://schemas.microsoft.com/office/powerpoint/2010/main" val="2736103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Радно</a:t>
            </a:r>
            <a:r>
              <a:rPr lang="en-US" dirty="0"/>
              <a:t> </a:t>
            </a:r>
            <a:r>
              <a:rPr lang="en-US" dirty="0" err="1"/>
              <a:t>окружење</a:t>
            </a:r>
            <a:r>
              <a:rPr lang="en-US" dirty="0"/>
              <a:t> </a:t>
            </a:r>
            <a:r>
              <a:rPr lang="en-US" dirty="0" err="1"/>
              <a:t>програма</a:t>
            </a:r>
            <a:r>
              <a:rPr lang="en-US" dirty="0"/>
              <a:t> </a:t>
            </a:r>
            <a:r>
              <a:rPr lang="en-US" dirty="0" err="1"/>
              <a:t>за</a:t>
            </a:r>
            <a:br>
              <a:rPr lang="en-US" dirty="0"/>
            </a:br>
            <a:r>
              <a:rPr lang="en-US" dirty="0" err="1"/>
              <a:t>табеларне</a:t>
            </a:r>
            <a:r>
              <a:rPr lang="en-US" dirty="0"/>
              <a:t> </a:t>
            </a:r>
            <a:r>
              <a:rPr lang="en-US" dirty="0" err="1"/>
              <a:t>прорачуне</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423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ru-RU" dirty="0"/>
              <a:t>Нама, људима, рачунање иде јако лоше. Срећом, многи сложенији рачуни могу да се аутоматизују. </a:t>
            </a:r>
            <a:r>
              <a:rPr lang="ru-RU"/>
              <a:t>Показаћемо како!</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0" lvl="0" indent="0" fontAlgn="base">
              <a:spcBef>
                <a:spcPct val="0"/>
              </a:spcBef>
              <a:spcAft>
                <a:spcPct val="0"/>
              </a:spcAft>
              <a:buNone/>
            </a:pPr>
            <a:r>
              <a:rPr kumimoji="0" lang="en-US" b="0" i="0" u="none" strike="noStrike" cap="none" normalizeH="0" baseline="0" dirty="0" err="1">
                <a:ln>
                  <a:noFill/>
                </a:ln>
                <a:solidFill>
                  <a:srgbClr val="373737"/>
                </a:solidFill>
                <a:effectLst/>
                <a:latin typeface="-apple-system"/>
                <a:cs typeface="Arial" pitchFamily="34" charset="0"/>
              </a:rPr>
              <a:t>Колико</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је</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коштао</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прибор</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Израчунајте</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уз</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помоћ</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калкулатора</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па</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проверите</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рачун</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са</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учеником</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до</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себе</a:t>
            </a:r>
            <a:r>
              <a:rPr kumimoji="0" lang="en-US" b="0" i="0" u="none" strike="noStrike" cap="none" normalizeH="0" baseline="0" dirty="0">
                <a:ln>
                  <a:noFill/>
                </a:ln>
                <a:solidFill>
                  <a:srgbClr val="373737"/>
                </a:solidFill>
                <a:effectLst/>
                <a:latin typeface="-apple-system"/>
                <a:cs typeface="Arial" pitchFamily="34" charset="0"/>
              </a:rPr>
              <a:t>.</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en-US" b="0" i="0" u="none" strike="noStrike" cap="none" normalizeH="0" baseline="0" dirty="0" err="1">
                <a:ln>
                  <a:noFill/>
                </a:ln>
                <a:solidFill>
                  <a:srgbClr val="373737"/>
                </a:solidFill>
                <a:effectLst/>
                <a:latin typeface="-apple-system"/>
                <a:cs typeface="Arial" pitchFamily="34" charset="0"/>
              </a:rPr>
              <a:t>Сада</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ћемо</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показати</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како</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овај</a:t>
            </a:r>
            <a:r>
              <a:rPr kumimoji="0" lang="en-US" b="0" i="0" u="none" strike="noStrike" cap="none" normalizeH="0" baseline="0" dirty="0">
                <a:ln>
                  <a:noFill/>
                </a:ln>
                <a:solidFill>
                  <a:srgbClr val="373737"/>
                </a:solidFill>
                <a:effectLst/>
                <a:latin typeface="-apple-system"/>
                <a:cs typeface="Arial" pitchFamily="34" charset="0"/>
              </a:rPr>
              <a:t> (и </a:t>
            </a:r>
            <a:r>
              <a:rPr kumimoji="0" lang="en-US" b="0" i="0" u="none" strike="noStrike" cap="none" normalizeH="0" baseline="0" dirty="0" err="1">
                <a:ln>
                  <a:noFill/>
                </a:ln>
                <a:solidFill>
                  <a:srgbClr val="373737"/>
                </a:solidFill>
                <a:effectLst/>
                <a:latin typeface="-apple-system"/>
                <a:cs typeface="Arial" pitchFamily="34" charset="0"/>
              </a:rPr>
              <a:t>много</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сложенији</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рачуни</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могу</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да</a:t>
            </a:r>
            <a:r>
              <a:rPr kumimoji="0" lang="en-US" b="0" i="0" u="none" strike="noStrike" cap="none" normalizeH="0" baseline="0" dirty="0">
                <a:ln>
                  <a:noFill/>
                </a:ln>
                <a:solidFill>
                  <a:srgbClr val="373737"/>
                </a:solidFill>
                <a:effectLst/>
                <a:latin typeface="-apple-system"/>
                <a:cs typeface="Arial" pitchFamily="34" charset="0"/>
              </a:rPr>
              <a:t> </a:t>
            </a:r>
            <a:r>
              <a:rPr kumimoji="0" lang="en-US" b="0" i="0" u="none" strike="noStrike" cap="none" normalizeH="0" baseline="0" dirty="0" err="1">
                <a:ln>
                  <a:noFill/>
                </a:ln>
                <a:solidFill>
                  <a:srgbClr val="373737"/>
                </a:solidFill>
                <a:effectLst/>
                <a:latin typeface="-apple-system"/>
                <a:cs typeface="Arial" pitchFamily="34" charset="0"/>
              </a:rPr>
              <a:t>се</a:t>
            </a:r>
            <a:r>
              <a:rPr kumimoji="0" lang="en-US" b="0" i="0" u="none" strike="noStrike" cap="none" normalizeH="0" baseline="0" dirty="0">
                <a:ln>
                  <a:noFill/>
                </a:ln>
                <a:solidFill>
                  <a:srgbClr val="373737"/>
                </a:solidFill>
                <a:effectLst/>
                <a:latin typeface="-apple-system"/>
                <a:cs typeface="Arial" pitchFamily="34" charset="0"/>
              </a:rPr>
              <a:t> </a:t>
            </a:r>
            <a:r>
              <a:rPr kumimoji="0" lang="en-US" b="0" i="1" u="none" strike="noStrike" cap="none" normalizeH="0" baseline="0" dirty="0" err="1">
                <a:ln>
                  <a:noFill/>
                </a:ln>
                <a:solidFill>
                  <a:srgbClr val="373737"/>
                </a:solidFill>
                <a:effectLst/>
                <a:latin typeface="-apple-system"/>
                <a:cs typeface="Arial" pitchFamily="34" charset="0"/>
              </a:rPr>
              <a:t>аутоматизују</a:t>
            </a:r>
            <a:r>
              <a:rPr kumimoji="0" lang="en-US" b="0" i="0" u="none" strike="noStrike" cap="none" normalizeH="0" baseline="0" dirty="0">
                <a:ln>
                  <a:noFill/>
                </a:ln>
                <a:solidFill>
                  <a:srgbClr val="373737"/>
                </a:solidFill>
                <a:effectLst/>
                <a:latin typeface="-apple-system"/>
                <a:cs typeface="Arial" pitchFamily="34" charset="0"/>
              </a:rPr>
              <a:t>!</a:t>
            </a:r>
            <a:endParaRPr kumimoji="0" lang="en-US" sz="4800" b="0" i="0" u="none" strike="noStrike" cap="none" normalizeH="0" baseline="0" dirty="0">
              <a:ln>
                <a:noFill/>
              </a:ln>
              <a:solidFill>
                <a:schemeClr val="tx1"/>
              </a:solidFill>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val="194394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Покретање Ексела</a:t>
            </a:r>
            <a:endParaRPr lang="en-US" dirty="0"/>
          </a:p>
        </p:txBody>
      </p:sp>
      <p:sp>
        <p:nvSpPr>
          <p:cNvPr id="3" name="Content Placeholder 2"/>
          <p:cNvSpPr>
            <a:spLocks noGrp="1"/>
          </p:cNvSpPr>
          <p:nvPr>
            <p:ph idx="1"/>
          </p:nvPr>
        </p:nvSpPr>
        <p:spPr/>
        <p:txBody>
          <a:bodyPr>
            <a:normAutofit fontScale="77500" lnSpcReduction="20000"/>
          </a:bodyPr>
          <a:lstStyle/>
          <a:p>
            <a:r>
              <a:rPr lang="ru-RU" dirty="0"/>
              <a:t>Мајкрософтов Ексел (</a:t>
            </a:r>
            <a:r>
              <a:rPr lang="ru-RU" i="1" dirty="0"/>
              <a:t>Microsoft Excel</a:t>
            </a:r>
            <a:r>
              <a:rPr lang="ru-RU" dirty="0"/>
              <a:t>) представља један од најраспрострањенијих софтверских производа за обраду табеларно представљених података. Ексел своју популарност дугује томе што је табела у коју се уносе подаци „опипљива”, она је ту, корисник може само да кликне на поље и да унесе податак или формулу.</a:t>
            </a:r>
          </a:p>
          <a:p>
            <a:r>
              <a:rPr lang="ru-RU" dirty="0"/>
              <a:t>Да бисмо га покренули, прво морамо да пронађемо Ексел на рачунару. Оперативни систем </a:t>
            </a:r>
            <a:r>
              <a:rPr lang="ru-RU" i="1" dirty="0"/>
              <a:t>Windows</a:t>
            </a:r>
            <a:r>
              <a:rPr lang="ru-RU" dirty="0"/>
              <a:t> омогућује да до програма дођемо на разне начине.</a:t>
            </a:r>
          </a:p>
          <a:p>
            <a:r>
              <a:rPr lang="ru-RU" dirty="0"/>
              <a:t>Можемо га потражити у списку апликација које су инсталиране на рачунару, или је пречица већ издвојена на Старт менију:</a:t>
            </a:r>
          </a:p>
          <a:p>
            <a:endParaRPr lang="en-US" dirty="0"/>
          </a:p>
        </p:txBody>
      </p:sp>
    </p:spTree>
    <p:extLst>
      <p:ext uri="{BB962C8B-B14F-4D97-AF65-F5344CB8AC3E}">
        <p14:creationId xmlns:p14="http://schemas.microsoft.com/office/powerpoint/2010/main" val="4104612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s://petljamediastorage.blob.core.windows.net/root/Media/Default/Kursevi/OnlineNastava/8_razred_IKT_DigitalnaPismenost/StartExc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32656"/>
            <a:ext cx="6162675" cy="627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37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3600" dirty="0"/>
              <a:t>Када се покрене, Ексел нам нуди могућност да направимо нови документ, или да учитамо неки од постојећих:</a:t>
            </a:r>
            <a:endParaRPr lang="en-US" sz="3600"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84784"/>
            <a:ext cx="8048625"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272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3600" dirty="0"/>
              <a:t>Ако се одлучимо да кренемо од празног документа (</a:t>
            </a:r>
            <a:r>
              <a:rPr lang="ru-RU" sz="3600" i="1" dirty="0"/>
              <a:t>Blank workbook</a:t>
            </a:r>
            <a:r>
              <a:rPr lang="ru-RU" sz="3600" dirty="0"/>
              <a:t>) отвориће се нови празан радни лист:</a:t>
            </a:r>
            <a:endParaRPr lang="en-US" sz="3600" dirty="0"/>
          </a:p>
        </p:txBody>
      </p:sp>
      <p:sp>
        <p:nvSpPr>
          <p:cNvPr id="3" name="Content Placeholder 2"/>
          <p:cNvSpPr>
            <a:spLocks noGrp="1"/>
          </p:cNvSpPr>
          <p:nvPr>
            <p:ph idx="1"/>
          </p:nvPr>
        </p:nvSpPr>
        <p:spPr/>
        <p:txBody>
          <a:bodyPr/>
          <a:lstStyle/>
          <a:p>
            <a:endParaRPr lang="en-US" dirty="0"/>
          </a:p>
        </p:txBody>
      </p:sp>
      <p:pic>
        <p:nvPicPr>
          <p:cNvPr id="6146" name="Picture 2" descr="https://petljamediastorage.blob.core.windows.net/root/Media/Default/Kursevi/OnlineNastava/8_razred_IKT_DigitalnaPismenost/Excel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956692"/>
            <a:ext cx="5976664" cy="4912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771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Навигација и уношење података у табелу</a:t>
            </a:r>
            <a:endParaRPr lang="en-US" dirty="0"/>
          </a:p>
        </p:txBody>
      </p:sp>
      <p:sp>
        <p:nvSpPr>
          <p:cNvPr id="3" name="Content Placeholder 2"/>
          <p:cNvSpPr>
            <a:spLocks noGrp="1"/>
          </p:cNvSpPr>
          <p:nvPr>
            <p:ph idx="1"/>
          </p:nvPr>
        </p:nvSpPr>
        <p:spPr/>
        <p:txBody>
          <a:bodyPr>
            <a:normAutofit lnSpcReduction="10000"/>
          </a:bodyPr>
          <a:lstStyle/>
          <a:p>
            <a:r>
              <a:rPr lang="ru-RU" dirty="0"/>
              <a:t>Највећи део прозора представља табела чије </a:t>
            </a:r>
            <a:r>
              <a:rPr lang="ru-RU" b="1" dirty="0"/>
              <a:t>колоне су означене словима (</a:t>
            </a:r>
            <a:r>
              <a:rPr lang="en-US" b="1" dirty="0"/>
              <a:t>A, B, C, D, …</a:t>
            </a:r>
            <a:r>
              <a:rPr lang="en-US" dirty="0"/>
              <a:t>), </a:t>
            </a:r>
            <a:r>
              <a:rPr lang="ru-RU" dirty="0"/>
              <a:t>а </a:t>
            </a:r>
            <a:r>
              <a:rPr lang="ru-RU" b="1" dirty="0"/>
              <a:t>врсте бројевима (1, 2, 3, …). </a:t>
            </a:r>
            <a:endParaRPr lang="en-GB" b="1" dirty="0"/>
          </a:p>
          <a:p>
            <a:r>
              <a:rPr lang="ru-RU" dirty="0"/>
              <a:t>Табела се састоји од „кућица” које зовемо </a:t>
            </a:r>
            <a:r>
              <a:rPr lang="ru-RU" b="1" i="1" dirty="0"/>
              <a:t>ћелије</a:t>
            </a:r>
            <a:r>
              <a:rPr lang="ru-RU" dirty="0"/>
              <a:t>. </a:t>
            </a:r>
            <a:endParaRPr lang="en-GB" dirty="0"/>
          </a:p>
          <a:p>
            <a:r>
              <a:rPr lang="ru-RU" dirty="0"/>
              <a:t>Ћелија може да садржи</a:t>
            </a:r>
          </a:p>
          <a:p>
            <a:pPr lvl="1"/>
            <a:r>
              <a:rPr lang="ru-RU" dirty="0"/>
              <a:t>неки текст (опис),</a:t>
            </a:r>
          </a:p>
          <a:p>
            <a:pPr lvl="1"/>
            <a:r>
              <a:rPr lang="ru-RU" dirty="0"/>
              <a:t>неки број, или</a:t>
            </a:r>
          </a:p>
          <a:p>
            <a:pPr lvl="1"/>
            <a:r>
              <a:rPr lang="ru-RU" i="1" dirty="0"/>
              <a:t>формулу</a:t>
            </a:r>
            <a:r>
              <a:rPr lang="ru-RU" dirty="0"/>
              <a:t>, што је главна снага Ексела.</a:t>
            </a:r>
          </a:p>
          <a:p>
            <a:endParaRPr lang="en-US" dirty="0"/>
          </a:p>
        </p:txBody>
      </p:sp>
    </p:spTree>
    <p:extLst>
      <p:ext uri="{BB962C8B-B14F-4D97-AF65-F5344CB8AC3E}">
        <p14:creationId xmlns:p14="http://schemas.microsoft.com/office/powerpoint/2010/main" val="1545438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Навигација и уношење података у табелу</a:t>
            </a:r>
            <a:endParaRPr lang="en-US" dirty="0"/>
          </a:p>
        </p:txBody>
      </p:sp>
      <p:sp>
        <p:nvSpPr>
          <p:cNvPr id="3" name="Content Placeholder 2"/>
          <p:cNvSpPr>
            <a:spLocks noGrp="1"/>
          </p:cNvSpPr>
          <p:nvPr>
            <p:ph idx="1"/>
          </p:nvPr>
        </p:nvSpPr>
        <p:spPr/>
        <p:txBody>
          <a:bodyPr>
            <a:normAutofit fontScale="92500" lnSpcReduction="20000"/>
          </a:bodyPr>
          <a:lstStyle/>
          <a:p>
            <a:r>
              <a:rPr lang="ru-RU" dirty="0"/>
              <a:t>Име сваке ћелије се састоји од </a:t>
            </a:r>
            <a:r>
              <a:rPr lang="ru-RU" b="1" dirty="0"/>
              <a:t>слова</a:t>
            </a:r>
            <a:r>
              <a:rPr lang="ru-RU" dirty="0"/>
              <a:t> (колоне у којој се налази) и </a:t>
            </a:r>
            <a:r>
              <a:rPr lang="ru-RU" b="1" dirty="0"/>
              <a:t>броја</a:t>
            </a:r>
            <a:r>
              <a:rPr lang="ru-RU" dirty="0"/>
              <a:t> (врсте у којој се налази). Дакле, као у шаху!</a:t>
            </a:r>
          </a:p>
          <a:p>
            <a:r>
              <a:rPr lang="ru-RU" dirty="0"/>
              <a:t>Ћелија око које се налази зелени оквир се зове </a:t>
            </a:r>
            <a:r>
              <a:rPr lang="ru-RU" b="1" i="1" dirty="0"/>
              <a:t>активна ћелија</a:t>
            </a:r>
            <a:r>
              <a:rPr lang="ru-RU" dirty="0"/>
              <a:t>. На слици је то ћелија А1. Активна ћелија је ћелија у коју можемо да унесемо неки садржај.</a:t>
            </a:r>
          </a:p>
          <a:p>
            <a:r>
              <a:rPr lang="ru-RU" dirty="0"/>
              <a:t>Да бисмо унели неки податак рецимо у ћелију Е12 треба да кликнемо мишем на њу или да се стрелицама „дошетамо” до ње. Онда можемо да унесемо неки текст или број, рецимо овако</a:t>
            </a:r>
          </a:p>
          <a:p>
            <a:endParaRPr lang="en-US" dirty="0"/>
          </a:p>
        </p:txBody>
      </p:sp>
    </p:spTree>
    <p:extLst>
      <p:ext uri="{BB962C8B-B14F-4D97-AF65-F5344CB8AC3E}">
        <p14:creationId xmlns:p14="http://schemas.microsoft.com/office/powerpoint/2010/main" val="1545438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s://petljamediastorage.blob.core.windows.net/root/Media/Default/Kursevi/OnlineNastava/8_razred_IKT_DigitalnaPismenost/Exce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0"/>
            <a:ext cx="8181975" cy="672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59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Након уноса податка обавезно треба притиснути тастер [ENTER]</a:t>
            </a:r>
            <a:r>
              <a:rPr lang="ru-RU" dirty="0"/>
              <a:t>:</a:t>
            </a:r>
            <a:endParaRPr lang="en-US" dirty="0"/>
          </a:p>
        </p:txBody>
      </p:sp>
      <p:sp>
        <p:nvSpPr>
          <p:cNvPr id="4" name="Content Placeholder 3"/>
          <p:cNvSpPr>
            <a:spLocks noGrp="1"/>
          </p:cNvSpPr>
          <p:nvPr>
            <p:ph sz="half" idx="1"/>
          </p:nvPr>
        </p:nvSpPr>
        <p:spPr/>
        <p:txBody>
          <a:bodyPr>
            <a:normAutofit fontScale="85000" lnSpcReduction="20000"/>
          </a:bodyPr>
          <a:lstStyle/>
          <a:p>
            <a:r>
              <a:rPr lang="ru-RU" b="1" dirty="0"/>
              <a:t>ПАЖЊА!</a:t>
            </a:r>
            <a:r>
              <a:rPr lang="ru-RU" dirty="0"/>
              <a:t> У зависности од тога како су у оперативном систему постављена регионална подешавања (</a:t>
            </a:r>
            <a:r>
              <a:rPr lang="ru-RU" i="1" dirty="0"/>
              <a:t>Reginal Settings</a:t>
            </a:r>
            <a:r>
              <a:rPr lang="ru-RU" dirty="0"/>
              <a:t>) Ексел приказује бројеве користећи децималну тачку (по англо-саксонском стандарду) или користећи децимални зарез (по централноевропском стандарду кога је усвојила и Србија).</a:t>
            </a:r>
            <a:endParaRPr lang="en-US" dirty="0"/>
          </a:p>
          <a:p>
            <a:endParaRPr lang="en-US" dirty="0"/>
          </a:p>
        </p:txBody>
      </p:sp>
      <p:sp>
        <p:nvSpPr>
          <p:cNvPr id="8" name="Content Placeholder 7"/>
          <p:cNvSpPr>
            <a:spLocks noGrp="1"/>
          </p:cNvSpPr>
          <p:nvPr>
            <p:ph sz="half" idx="2"/>
          </p:nvPr>
        </p:nvSpPr>
        <p:spPr/>
        <p:txBody>
          <a:bodyPr>
            <a:normAutofit fontScale="85000" lnSpcReduction="20000"/>
          </a:bodyPr>
          <a:lstStyle/>
          <a:p>
            <a:r>
              <a:rPr lang="ru-RU" sz="2400" b="1" dirty="0"/>
              <a:t>У овом курсу ћемо користити англо-саксонски стандард јер је то стање ствари у програмирању на свим континентима и у свим </a:t>
            </a:r>
            <a:r>
              <a:rPr lang="ru-RU" b="1" dirty="0"/>
              <a:t>државама света!</a:t>
            </a:r>
            <a:endParaRPr lang="ru-RU" dirty="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391419"/>
            <a:ext cx="420543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431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На овом часу ћемо причати о:</a:t>
            </a:r>
            <a:endParaRPr lang="en-US" dirty="0"/>
          </a:p>
        </p:txBody>
      </p:sp>
      <p:sp>
        <p:nvSpPr>
          <p:cNvPr id="3" name="Content Placeholder 2"/>
          <p:cNvSpPr>
            <a:spLocks noGrp="1"/>
          </p:cNvSpPr>
          <p:nvPr>
            <p:ph idx="1"/>
          </p:nvPr>
        </p:nvSpPr>
        <p:spPr/>
        <p:txBody>
          <a:bodyPr>
            <a:normAutofit/>
          </a:bodyPr>
          <a:lstStyle/>
          <a:p>
            <a:r>
              <a:rPr lang="ru-RU" dirty="0"/>
              <a:t>Значају обраде података у савременом друштву, и</a:t>
            </a:r>
          </a:p>
          <a:p>
            <a:r>
              <a:rPr lang="ru-RU" dirty="0"/>
              <a:t>Екселу као алату за обраду табеларно приказаних података (како покренути Ексел, како унети податке у табелу и како снимити табелу).</a:t>
            </a:r>
          </a:p>
          <a:p>
            <a:endParaRPr lang="en-US" dirty="0"/>
          </a:p>
        </p:txBody>
      </p:sp>
    </p:spTree>
    <p:extLst>
      <p:ext uri="{BB962C8B-B14F-4D97-AF65-F5344CB8AC3E}">
        <p14:creationId xmlns:p14="http://schemas.microsoft.com/office/powerpoint/2010/main" val="1845540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Пример</a:t>
            </a:r>
            <a:endParaRPr lang="en-US" dirty="0"/>
          </a:p>
        </p:txBody>
      </p:sp>
      <p:sp>
        <p:nvSpPr>
          <p:cNvPr id="3" name="Content Placeholder 2"/>
          <p:cNvSpPr>
            <a:spLocks noGrp="1"/>
          </p:cNvSpPr>
          <p:nvPr>
            <p:ph idx="1"/>
          </p:nvPr>
        </p:nvSpPr>
        <p:spPr>
          <a:xfrm>
            <a:off x="433388" y="1196752"/>
            <a:ext cx="8229600" cy="4525963"/>
          </a:xfrm>
        </p:spPr>
        <p:txBody>
          <a:bodyPr/>
          <a:lstStyle/>
          <a:p>
            <a:r>
              <a:rPr lang="ru-RU" sz="1800" dirty="0"/>
              <a:t>Сада ћемо направити нови празан документ и у њега унети табелу са почетка (куповина школског прибора). Не морате да прекуцавате податке. Уместо тога унесте неке своје податке, али водите рачуна да табела треба да има три колоне које се зову „Опис”, „Цена по ком.” и „Комада” и да мора да има барем 15 редова.</a:t>
            </a:r>
            <a:endParaRPr lang="en-US" sz="1800" dirty="0"/>
          </a:p>
          <a:p>
            <a:r>
              <a:rPr lang="ru-RU" sz="1800" dirty="0"/>
              <a:t>Пошто су колоне сувише уске описи се не виде добро. Колоне се могу проширити тако што мишем „ухватите” границу између два слова у заглављу табеле и развучете колону колико вам прија:</a:t>
            </a:r>
            <a:br>
              <a:rPr lang="ru-RU" dirty="0"/>
            </a:b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428999"/>
            <a:ext cx="4090988"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544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sz="2700" dirty="0"/>
              <a:t>Да нам труд не пропадне треба да снимимо табелу коју смо направили. Кликните на „File”</a:t>
            </a:r>
            <a:r>
              <a:rPr lang="en-US" sz="2700" dirty="0"/>
              <a:t> </a:t>
            </a:r>
            <a:r>
              <a:rPr lang="ru-RU" sz="2400" dirty="0"/>
              <a:t>па онда на „Save as” и „This PC”:</a:t>
            </a:r>
            <a:br>
              <a:rPr lang="ru-RU" u="sng" dirty="0"/>
            </a:br>
            <a:endParaRPr lang="en-US" dirty="0"/>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2311"/>
          <a:stretch/>
        </p:blipFill>
        <p:spPr bwMode="auto">
          <a:xfrm>
            <a:off x="107504" y="1268760"/>
            <a:ext cx="3528392" cy="502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9971" y="1274392"/>
            <a:ext cx="5317571" cy="437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477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У одговарајуће поље унесите име фајла и кликните на „Save”:</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628800"/>
            <a:ext cx="5603156" cy="4605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373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857224" y="285728"/>
            <a:ext cx="7143800" cy="521497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5400"/>
              <a:t>Ш</a:t>
            </a:r>
            <a:r>
              <a:rPr lang="ru-RU" sz="5400"/>
              <a:t>та је податак, а шта информација?</a:t>
            </a:r>
            <a:endParaRPr lang="en-US" sz="5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b="1" dirty="0"/>
              <a:t>Подаци и информације</a:t>
            </a:r>
            <a:endParaRPr lang="en-US" dirty="0"/>
          </a:p>
        </p:txBody>
      </p:sp>
      <p:sp>
        <p:nvSpPr>
          <p:cNvPr id="3" name="Content Placeholder 2"/>
          <p:cNvSpPr>
            <a:spLocks noGrp="1"/>
          </p:cNvSpPr>
          <p:nvPr>
            <p:ph idx="1"/>
          </p:nvPr>
        </p:nvSpPr>
        <p:spPr>
          <a:xfrm>
            <a:off x="107504" y="1600200"/>
            <a:ext cx="9036496" cy="4525963"/>
          </a:xfrm>
        </p:spPr>
        <p:txBody>
          <a:bodyPr>
            <a:normAutofit/>
          </a:bodyPr>
          <a:lstStyle/>
          <a:p>
            <a:r>
              <a:rPr lang="ru-RU" b="1" dirty="0"/>
              <a:t>Податак</a:t>
            </a:r>
            <a:r>
              <a:rPr lang="ru-RU" dirty="0"/>
              <a:t>  (на енглеском језику </a:t>
            </a:r>
            <a:r>
              <a:rPr lang="ru-RU" i="1" dirty="0"/>
              <a:t>data</a:t>
            </a:r>
            <a:r>
              <a:rPr lang="ru-RU" dirty="0"/>
              <a:t>) је позната чињеница која има неко значење. </a:t>
            </a:r>
            <a:endParaRPr lang="en-GB" dirty="0"/>
          </a:p>
          <a:p>
            <a:r>
              <a:rPr lang="ru-RU" dirty="0"/>
              <a:t>Подаци могу бити у </a:t>
            </a:r>
            <a:r>
              <a:rPr lang="ru-RU" b="1" dirty="0">
                <a:solidFill>
                  <a:srgbClr val="C00000"/>
                </a:solidFill>
              </a:rPr>
              <a:t>облику бројева, слова, слика, звука, видеа.</a:t>
            </a:r>
            <a:r>
              <a:rPr lang="ru-RU" dirty="0"/>
              <a:t> </a:t>
            </a:r>
            <a:endParaRPr lang="en-GB" dirty="0"/>
          </a:p>
          <a:p>
            <a:r>
              <a:rPr lang="ru-RU" dirty="0"/>
              <a:t>Када обрадимо податке,</a:t>
            </a:r>
            <a:r>
              <a:rPr lang="en-US" dirty="0"/>
              <a:t> </a:t>
            </a:r>
            <a:r>
              <a:rPr lang="ru-RU" dirty="0"/>
              <a:t>настају </a:t>
            </a:r>
            <a:r>
              <a:rPr lang="ru-RU" b="1" dirty="0"/>
              <a:t>информације</a:t>
            </a:r>
            <a:r>
              <a:rPr lang="ru-RU" dirty="0"/>
              <a:t>.</a:t>
            </a:r>
          </a:p>
          <a:p>
            <a:endParaRPr lang="en-US" dirty="0"/>
          </a:p>
        </p:txBody>
      </p:sp>
      <p:pic>
        <p:nvPicPr>
          <p:cNvPr id="4" name="Picture 2">
            <a:extLst>
              <a:ext uri="{FF2B5EF4-FFF2-40B4-BE49-F238E27FC236}">
                <a16:creationId xmlns:a16="http://schemas.microsoft.com/office/drawing/2014/main" id="{F4558A3F-C19D-4DFE-A49A-02E1E06317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53136"/>
            <a:ext cx="94678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ru-RU"/>
              <a:t>Када се у електронском дневнику прикупе </a:t>
            </a:r>
            <a:r>
              <a:rPr lang="ru-RU" b="1"/>
              <a:t>подаци о свим оценама</a:t>
            </a:r>
            <a:r>
              <a:rPr lang="ru-RU"/>
              <a:t>, можемо добити </a:t>
            </a:r>
            <a:r>
              <a:rPr lang="ru-RU" b="1"/>
              <a:t>информацију о успеху</a:t>
            </a:r>
            <a:r>
              <a:rPr lang="ru-RU"/>
              <a:t> на крају школске године.</a:t>
            </a:r>
          </a:p>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Подаци и информације</a:t>
            </a:r>
            <a:endParaRPr lang="en-US" dirty="0"/>
          </a:p>
        </p:txBody>
      </p:sp>
      <p:sp>
        <p:nvSpPr>
          <p:cNvPr id="3" name="Content Placeholder 2"/>
          <p:cNvSpPr>
            <a:spLocks noGrp="1"/>
          </p:cNvSpPr>
          <p:nvPr>
            <p:ph idx="1"/>
          </p:nvPr>
        </p:nvSpPr>
        <p:spPr/>
        <p:txBody>
          <a:bodyPr>
            <a:normAutofit fontScale="92500" lnSpcReduction="20000"/>
          </a:bodyPr>
          <a:lstStyle/>
          <a:p>
            <a:r>
              <a:rPr lang="ru-RU" dirty="0"/>
              <a:t>Доношење важних одлука се мора ослањати на анализу података. Анализа података постаје незаобилазан елемент чак и на личном нивоу.</a:t>
            </a:r>
          </a:p>
          <a:p>
            <a:r>
              <a:rPr lang="ru-RU" b="1" dirty="0"/>
              <a:t>Пример 1.</a:t>
            </a:r>
            <a:r>
              <a:rPr lang="ru-RU" dirty="0"/>
              <a:t> Да ли узети кредит са нижом каматном стопом и дужим периодом отплате, или обрнуто?</a:t>
            </a:r>
            <a:endParaRPr lang="en-US" dirty="0"/>
          </a:p>
          <a:p>
            <a:endParaRPr lang="ru-RU" dirty="0"/>
          </a:p>
          <a:p>
            <a:r>
              <a:rPr lang="ru-RU" b="1" dirty="0"/>
              <a:t>Пример 2.</a:t>
            </a:r>
            <a:r>
              <a:rPr lang="ru-RU" dirty="0"/>
              <a:t> Колико пута још треба да одговарам информатику да би моја просечна оцена прескочила 4,50? А шта ако не буде сваки одговор оцењен са 5?</a:t>
            </a:r>
          </a:p>
          <a:p>
            <a:endParaRPr lang="en-US" dirty="0"/>
          </a:p>
        </p:txBody>
      </p:sp>
    </p:spTree>
    <p:extLst>
      <p:ext uri="{BB962C8B-B14F-4D97-AF65-F5344CB8AC3E}">
        <p14:creationId xmlns:p14="http://schemas.microsoft.com/office/powerpoint/2010/main" val="406987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03318"/>
            <a:ext cx="8363272" cy="4525963"/>
          </a:xfrm>
        </p:spPr>
        <p:txBody>
          <a:bodyPr>
            <a:normAutofit/>
          </a:bodyPr>
          <a:lstStyle/>
          <a:p>
            <a:r>
              <a:rPr lang="ru-RU" dirty="0"/>
              <a:t>Ниједан од ових проблема се не може решити „у глави”, </a:t>
            </a:r>
            <a:r>
              <a:rPr lang="ru-RU" b="1" dirty="0"/>
              <a:t>без озбиљне </a:t>
            </a:r>
            <a:r>
              <a:rPr lang="ru-RU" b="1"/>
              <a:t>анализе података</a:t>
            </a:r>
            <a:r>
              <a:rPr lang="ru-RU" dirty="0"/>
              <a:t>.</a:t>
            </a:r>
          </a:p>
          <a:p>
            <a:r>
              <a:rPr lang="ru-RU" dirty="0"/>
              <a:t>Податке добијамо посматрањем, прикупљањем, анкетирањем</a:t>
            </a:r>
            <a:r>
              <a:rPr lang="ru-RU"/>
              <a:t>,… </a:t>
            </a:r>
          </a:p>
          <a:p>
            <a:r>
              <a:rPr lang="ru-RU"/>
              <a:t>Анализом </a:t>
            </a:r>
            <a:r>
              <a:rPr lang="ru-RU" dirty="0"/>
              <a:t>података долазимо до </a:t>
            </a:r>
            <a:r>
              <a:rPr lang="ru-RU" i="1" dirty="0"/>
              <a:t>информације</a:t>
            </a:r>
            <a:r>
              <a:rPr lang="ru-RU" dirty="0"/>
              <a:t>:</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5053461"/>
            <a:ext cx="94678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651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856984" cy="5793507"/>
          </a:xfrm>
        </p:spPr>
        <p:txBody>
          <a:bodyPr>
            <a:normAutofit fontScale="92500" lnSpcReduction="20000"/>
          </a:bodyPr>
          <a:lstStyle/>
          <a:p>
            <a:r>
              <a:rPr lang="ru-RU" b="1" dirty="0">
                <a:solidFill>
                  <a:srgbClr val="0070C0"/>
                </a:solidFill>
              </a:rPr>
              <a:t>Податак</a:t>
            </a:r>
            <a:r>
              <a:rPr lang="ru-RU" dirty="0">
                <a:solidFill>
                  <a:srgbClr val="0070C0"/>
                </a:solidFill>
              </a:rPr>
              <a:t> </a:t>
            </a:r>
            <a:r>
              <a:rPr lang="ru-RU" dirty="0"/>
              <a:t>може бити неки </a:t>
            </a:r>
            <a:r>
              <a:rPr lang="ru-RU" b="1" dirty="0"/>
              <a:t>број, неколико бројева, или пакет бројева представљен у облику табеле.</a:t>
            </a:r>
          </a:p>
          <a:p>
            <a:r>
              <a:rPr lang="ru-RU" b="1" dirty="0">
                <a:solidFill>
                  <a:srgbClr val="00B050"/>
                </a:solidFill>
              </a:rPr>
              <a:t>Обрада података</a:t>
            </a:r>
            <a:r>
              <a:rPr lang="ru-RU" dirty="0"/>
              <a:t> се своди на </a:t>
            </a:r>
            <a:r>
              <a:rPr lang="ru-RU" b="1" dirty="0">
                <a:solidFill>
                  <a:srgbClr val="C00000"/>
                </a:solidFill>
              </a:rPr>
              <a:t>рачунање </a:t>
            </a:r>
            <a:r>
              <a:rPr lang="ru-RU" b="1" i="1" dirty="0">
                <a:solidFill>
                  <a:srgbClr val="C00000"/>
                </a:solidFill>
              </a:rPr>
              <a:t>статистика</a:t>
            </a:r>
            <a:r>
              <a:rPr lang="ru-RU" b="1" dirty="0"/>
              <a:t> као што су минимум, максимум, збир, просек, медијана</a:t>
            </a:r>
            <a:r>
              <a:rPr lang="ru-RU" dirty="0"/>
              <a:t>, али и на преуређивање и одабир релевантних података из почетне групе како би се лакше уочиле законистости (</a:t>
            </a:r>
            <a:r>
              <a:rPr lang="ru-RU" b="1" i="1" dirty="0">
                <a:solidFill>
                  <a:srgbClr val="C00000"/>
                </a:solidFill>
              </a:rPr>
              <a:t>сортирање</a:t>
            </a:r>
            <a:r>
              <a:rPr lang="ru-RU" b="1" dirty="0">
                <a:solidFill>
                  <a:srgbClr val="C00000"/>
                </a:solidFill>
              </a:rPr>
              <a:t> и </a:t>
            </a:r>
            <a:r>
              <a:rPr lang="ru-RU" b="1" i="1" dirty="0">
                <a:solidFill>
                  <a:srgbClr val="C00000"/>
                </a:solidFill>
              </a:rPr>
              <a:t>филтрирање</a:t>
            </a:r>
            <a:r>
              <a:rPr lang="ru-RU" dirty="0"/>
              <a:t>).</a:t>
            </a:r>
          </a:p>
          <a:p>
            <a:r>
              <a:rPr lang="ru-RU" b="1" dirty="0">
                <a:solidFill>
                  <a:schemeClr val="accent3">
                    <a:lumMod val="75000"/>
                  </a:schemeClr>
                </a:solidFill>
              </a:rPr>
              <a:t>Информација</a:t>
            </a:r>
            <a:r>
              <a:rPr lang="ru-RU" dirty="0"/>
              <a:t> коју добијамо обрадом података може бити представљена у облику једног броја (просек оцена), табеле (списак свих такмичара који су се квалификовали за наредни степен такмичења), или графикона (промена температуре током године).</a:t>
            </a: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5659288"/>
            <a:ext cx="6264696" cy="118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68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Autofit/>
          </a:bodyPr>
          <a:lstStyle/>
          <a:p>
            <a:pPr lvl="0" fontAlgn="base">
              <a:spcAft>
                <a:spcPct val="0"/>
              </a:spcAft>
            </a:pPr>
            <a:r>
              <a:rPr kumimoji="0" lang="en-US" sz="3200" b="0" i="0" u="none" strike="noStrike" cap="none" normalizeH="0" baseline="0" dirty="0" err="1">
                <a:ln>
                  <a:noFill/>
                </a:ln>
                <a:solidFill>
                  <a:srgbClr val="373737"/>
                </a:solidFill>
                <a:effectLst/>
                <a:latin typeface="-apple-system"/>
                <a:cs typeface="Arial" pitchFamily="34" charset="0"/>
              </a:rPr>
              <a:t>Пример</a:t>
            </a:r>
            <a:r>
              <a:rPr kumimoji="0" lang="en-US" sz="3200" b="0" i="0" u="none" strike="noStrike" cap="none" normalizeH="0" baseline="0" dirty="0">
                <a:ln>
                  <a:noFill/>
                </a:ln>
                <a:solidFill>
                  <a:srgbClr val="373737"/>
                </a:solidFill>
                <a:effectLst/>
                <a:latin typeface="-apple-system"/>
                <a:cs typeface="Arial" pitchFamily="34" charset="0"/>
              </a:rPr>
              <a:t>.</a:t>
            </a:r>
            <a:br>
              <a:rPr kumimoji="0" lang="en-US" sz="3200" b="0" i="0" u="none" strike="noStrike" cap="none" normalizeH="0" baseline="0" dirty="0">
                <a:ln>
                  <a:noFill/>
                </a:ln>
                <a:solidFill>
                  <a:srgbClr val="373737"/>
                </a:solidFill>
                <a:effectLst/>
                <a:latin typeface="-apple-system"/>
                <a:cs typeface="Arial" pitchFamily="34" charset="0"/>
              </a:rPr>
            </a:br>
            <a:r>
              <a:rPr kumimoji="0" lang="en-US" sz="3200" b="0" i="0" u="none" strike="noStrike" cap="none" normalizeH="0" baseline="0" dirty="0" err="1">
                <a:ln>
                  <a:noFill/>
                </a:ln>
                <a:solidFill>
                  <a:srgbClr val="373737"/>
                </a:solidFill>
                <a:effectLst/>
                <a:latin typeface="-apple-system"/>
                <a:cs typeface="Arial" pitchFamily="34" charset="0"/>
              </a:rPr>
              <a:t>Једна</a:t>
            </a:r>
            <a:r>
              <a:rPr kumimoji="0" lang="en-US" sz="3200" b="0" i="0" u="none" strike="noStrike" cap="none" normalizeH="0" baseline="0" dirty="0">
                <a:ln>
                  <a:noFill/>
                </a:ln>
                <a:solidFill>
                  <a:srgbClr val="373737"/>
                </a:solidFill>
                <a:effectLst/>
                <a:latin typeface="-apple-system"/>
                <a:cs typeface="Arial" pitchFamily="34" charset="0"/>
              </a:rPr>
              <a:t> </a:t>
            </a:r>
            <a:r>
              <a:rPr kumimoji="0" lang="en-US" sz="3200" b="0" i="0" u="none" strike="noStrike" cap="none" normalizeH="0" baseline="0" dirty="0" err="1">
                <a:ln>
                  <a:noFill/>
                </a:ln>
                <a:solidFill>
                  <a:srgbClr val="373737"/>
                </a:solidFill>
                <a:effectLst/>
                <a:latin typeface="-apple-system"/>
                <a:cs typeface="Arial" pitchFamily="34" charset="0"/>
              </a:rPr>
              <a:t>породица</a:t>
            </a:r>
            <a:r>
              <a:rPr kumimoji="0" lang="en-US" sz="3200" b="0" i="0" u="none" strike="noStrike" cap="none" normalizeH="0" baseline="0" dirty="0">
                <a:ln>
                  <a:noFill/>
                </a:ln>
                <a:solidFill>
                  <a:srgbClr val="373737"/>
                </a:solidFill>
                <a:effectLst/>
                <a:latin typeface="-apple-system"/>
                <a:cs typeface="Arial" pitchFamily="34" charset="0"/>
              </a:rPr>
              <a:t> </a:t>
            </a:r>
            <a:r>
              <a:rPr kumimoji="0" lang="en-US" sz="3200" b="0" i="0" u="none" strike="noStrike" cap="none" normalizeH="0" baseline="0" dirty="0" err="1">
                <a:ln>
                  <a:noFill/>
                </a:ln>
                <a:solidFill>
                  <a:srgbClr val="373737"/>
                </a:solidFill>
                <a:effectLst/>
                <a:latin typeface="-apple-system"/>
                <a:cs typeface="Arial" pitchFamily="34" charset="0"/>
              </a:rPr>
              <a:t>је</a:t>
            </a:r>
            <a:r>
              <a:rPr kumimoji="0" lang="en-US" sz="3200" b="0" i="0" u="none" strike="noStrike" cap="none" normalizeH="0" baseline="0" dirty="0">
                <a:ln>
                  <a:noFill/>
                </a:ln>
                <a:solidFill>
                  <a:srgbClr val="373737"/>
                </a:solidFill>
                <a:effectLst/>
                <a:latin typeface="-apple-system"/>
                <a:cs typeface="Arial" pitchFamily="34" charset="0"/>
              </a:rPr>
              <a:t> </a:t>
            </a:r>
            <a:r>
              <a:rPr kumimoji="0" lang="en-US" sz="3200" b="0" i="0" u="none" strike="noStrike" cap="none" normalizeH="0" baseline="0" dirty="0" err="1">
                <a:ln>
                  <a:noFill/>
                </a:ln>
                <a:solidFill>
                  <a:srgbClr val="373737"/>
                </a:solidFill>
                <a:effectLst/>
                <a:latin typeface="-apple-system"/>
                <a:cs typeface="Arial" pitchFamily="34" charset="0"/>
              </a:rPr>
              <a:t>куповала</a:t>
            </a:r>
            <a:r>
              <a:rPr kumimoji="0" lang="en-US" sz="3200" b="0" i="0" u="none" strike="noStrike" cap="none" normalizeH="0" baseline="0" dirty="0">
                <a:ln>
                  <a:noFill/>
                </a:ln>
                <a:solidFill>
                  <a:srgbClr val="373737"/>
                </a:solidFill>
                <a:effectLst/>
                <a:latin typeface="-apple-system"/>
                <a:cs typeface="Arial" pitchFamily="34" charset="0"/>
              </a:rPr>
              <a:t> </a:t>
            </a:r>
            <a:r>
              <a:rPr kumimoji="0" lang="en-US" sz="3200" b="0" i="0" u="none" strike="noStrike" cap="none" normalizeH="0" baseline="0" dirty="0" err="1">
                <a:ln>
                  <a:noFill/>
                </a:ln>
                <a:solidFill>
                  <a:srgbClr val="373737"/>
                </a:solidFill>
                <a:effectLst/>
                <a:latin typeface="-apple-system"/>
                <a:cs typeface="Arial" pitchFamily="34" charset="0"/>
              </a:rPr>
              <a:t>прибор</a:t>
            </a:r>
            <a:r>
              <a:rPr kumimoji="0" lang="en-US" sz="3200" b="0" i="0" u="none" strike="noStrike" cap="none" normalizeH="0" baseline="0" dirty="0">
                <a:ln>
                  <a:noFill/>
                </a:ln>
                <a:solidFill>
                  <a:srgbClr val="373737"/>
                </a:solidFill>
                <a:effectLst/>
                <a:latin typeface="-apple-system"/>
                <a:cs typeface="Arial" pitchFamily="34" charset="0"/>
              </a:rPr>
              <a:t> </a:t>
            </a:r>
            <a:r>
              <a:rPr kumimoji="0" lang="en-US" sz="3200" b="0" i="0" u="none" strike="noStrike" cap="none" normalizeH="0" baseline="0" dirty="0" err="1">
                <a:ln>
                  <a:noFill/>
                </a:ln>
                <a:solidFill>
                  <a:srgbClr val="373737"/>
                </a:solidFill>
                <a:effectLst/>
                <a:latin typeface="-apple-system"/>
                <a:cs typeface="Arial" pitchFamily="34" charset="0"/>
              </a:rPr>
              <a:t>за</a:t>
            </a:r>
            <a:r>
              <a:rPr kumimoji="0" lang="en-US" sz="3200" b="0" i="0" u="none" strike="noStrike" cap="none" normalizeH="0" baseline="0" dirty="0">
                <a:ln>
                  <a:noFill/>
                </a:ln>
                <a:solidFill>
                  <a:srgbClr val="373737"/>
                </a:solidFill>
                <a:effectLst/>
                <a:latin typeface="-apple-system"/>
                <a:cs typeface="Arial" pitchFamily="34" charset="0"/>
              </a:rPr>
              <a:t> </a:t>
            </a:r>
            <a:r>
              <a:rPr kumimoji="0" lang="en-US" sz="3200" b="0" i="0" u="none" strike="noStrike" cap="none" normalizeH="0" baseline="0" dirty="0" err="1">
                <a:ln>
                  <a:noFill/>
                </a:ln>
                <a:solidFill>
                  <a:srgbClr val="373737"/>
                </a:solidFill>
                <a:effectLst/>
                <a:latin typeface="-apple-system"/>
                <a:cs typeface="Arial" pitchFamily="34" charset="0"/>
              </a:rPr>
              <a:t>почетак</a:t>
            </a:r>
            <a:r>
              <a:rPr kumimoji="0" lang="en-US" sz="3200" b="0" i="0" u="none" strike="noStrike" cap="none" normalizeH="0" baseline="0" dirty="0">
                <a:ln>
                  <a:noFill/>
                </a:ln>
                <a:solidFill>
                  <a:srgbClr val="373737"/>
                </a:solidFill>
                <a:effectLst/>
                <a:latin typeface="-apple-system"/>
                <a:cs typeface="Arial" pitchFamily="34" charset="0"/>
              </a:rPr>
              <a:t> </a:t>
            </a:r>
            <a:r>
              <a:rPr kumimoji="0" lang="en-US" sz="3200" b="0" i="0" u="none" strike="noStrike" cap="none" normalizeH="0" baseline="0" dirty="0" err="1">
                <a:ln>
                  <a:noFill/>
                </a:ln>
                <a:solidFill>
                  <a:srgbClr val="373737"/>
                </a:solidFill>
                <a:effectLst/>
                <a:latin typeface="-apple-system"/>
                <a:cs typeface="Arial" pitchFamily="34" charset="0"/>
              </a:rPr>
              <a:t>нове</a:t>
            </a:r>
            <a:r>
              <a:rPr kumimoji="0" lang="en-US" sz="3200" b="0" i="0" u="none" strike="noStrike" cap="none" normalizeH="0" baseline="0" dirty="0">
                <a:ln>
                  <a:noFill/>
                </a:ln>
                <a:solidFill>
                  <a:srgbClr val="373737"/>
                </a:solidFill>
                <a:effectLst/>
                <a:latin typeface="-apple-system"/>
                <a:cs typeface="Arial" pitchFamily="34" charset="0"/>
              </a:rPr>
              <a:t> </a:t>
            </a:r>
            <a:r>
              <a:rPr kumimoji="0" lang="en-US" sz="3200" b="0" i="0" u="none" strike="noStrike" cap="none" normalizeH="0" baseline="0" dirty="0" err="1">
                <a:ln>
                  <a:noFill/>
                </a:ln>
                <a:solidFill>
                  <a:srgbClr val="373737"/>
                </a:solidFill>
                <a:effectLst/>
                <a:latin typeface="-apple-system"/>
                <a:cs typeface="Arial" pitchFamily="34" charset="0"/>
              </a:rPr>
              <a:t>школске</a:t>
            </a:r>
            <a:r>
              <a:rPr kumimoji="0" lang="en-US" sz="3200" b="0" i="0" u="none" strike="noStrike" cap="none" normalizeH="0" baseline="0" dirty="0">
                <a:ln>
                  <a:noFill/>
                </a:ln>
                <a:solidFill>
                  <a:srgbClr val="373737"/>
                </a:solidFill>
                <a:effectLst/>
                <a:latin typeface="-apple-system"/>
                <a:cs typeface="Arial" pitchFamily="34" charset="0"/>
              </a:rPr>
              <a:t> </a:t>
            </a:r>
            <a:r>
              <a:rPr kumimoji="0" lang="en-US" sz="3200" b="0" i="0" u="none" strike="noStrike" cap="none" normalizeH="0" baseline="0" dirty="0" err="1">
                <a:ln>
                  <a:noFill/>
                </a:ln>
                <a:solidFill>
                  <a:srgbClr val="373737"/>
                </a:solidFill>
                <a:effectLst/>
                <a:latin typeface="-apple-system"/>
                <a:cs typeface="Arial" pitchFamily="34" charset="0"/>
              </a:rPr>
              <a:t>године</a:t>
            </a:r>
            <a:r>
              <a:rPr kumimoji="0" lang="en-US" sz="3200" b="0" i="0" u="none" strike="noStrike" cap="none" normalizeH="0" baseline="0" dirty="0">
                <a:ln>
                  <a:noFill/>
                </a:ln>
                <a:solidFill>
                  <a:srgbClr val="373737"/>
                </a:solidFill>
                <a:effectLst/>
                <a:latin typeface="-apple-system"/>
                <a:cs typeface="Arial" pitchFamily="34" charset="0"/>
              </a:rPr>
              <a:t>. </a:t>
            </a:r>
            <a:r>
              <a:rPr kumimoji="0" lang="en-US" sz="3200" b="0" i="0" u="none" strike="noStrike" cap="none" normalizeH="0" baseline="0" dirty="0" err="1">
                <a:ln>
                  <a:noFill/>
                </a:ln>
                <a:solidFill>
                  <a:srgbClr val="373737"/>
                </a:solidFill>
                <a:effectLst/>
                <a:latin typeface="-apple-system"/>
                <a:cs typeface="Arial" pitchFamily="34" charset="0"/>
              </a:rPr>
              <a:t>Ево</a:t>
            </a:r>
            <a:r>
              <a:rPr kumimoji="0" lang="en-US" sz="3200" b="0" i="0" u="none" strike="noStrike" cap="none" normalizeH="0" baseline="0" dirty="0">
                <a:ln>
                  <a:noFill/>
                </a:ln>
                <a:solidFill>
                  <a:srgbClr val="373737"/>
                </a:solidFill>
                <a:effectLst/>
                <a:latin typeface="-apple-system"/>
                <a:cs typeface="Arial" pitchFamily="34" charset="0"/>
              </a:rPr>
              <a:t> </a:t>
            </a:r>
            <a:r>
              <a:rPr kumimoji="0" lang="en-US" sz="3200" b="0" i="0" u="none" strike="noStrike" cap="none" normalizeH="0" baseline="0" dirty="0" err="1">
                <a:ln>
                  <a:noFill/>
                </a:ln>
                <a:solidFill>
                  <a:srgbClr val="373737"/>
                </a:solidFill>
                <a:effectLst/>
                <a:latin typeface="-apple-system"/>
                <a:cs typeface="Arial" pitchFamily="34" charset="0"/>
              </a:rPr>
              <a:t>списка</a:t>
            </a:r>
            <a:r>
              <a:rPr kumimoji="0" lang="en-US" sz="3200" b="0" i="0" u="none" strike="noStrike" cap="none" normalizeH="0" baseline="0" dirty="0">
                <a:ln>
                  <a:noFill/>
                </a:ln>
                <a:solidFill>
                  <a:srgbClr val="373737"/>
                </a:solidFill>
                <a:effectLst/>
                <a:latin typeface="-apple-system"/>
                <a:cs typeface="Arial" pitchFamily="34" charset="0"/>
              </a:rPr>
              <a:t> </a:t>
            </a:r>
            <a:r>
              <a:rPr kumimoji="0" lang="en-US" sz="3200" b="0" i="0" u="none" strike="noStrike" cap="none" normalizeH="0" baseline="0" dirty="0" err="1">
                <a:ln>
                  <a:noFill/>
                </a:ln>
                <a:solidFill>
                  <a:srgbClr val="373737"/>
                </a:solidFill>
                <a:effectLst/>
                <a:latin typeface="-apple-system"/>
                <a:cs typeface="Arial" pitchFamily="34" charset="0"/>
              </a:rPr>
              <a:t>ствари</a:t>
            </a:r>
            <a:r>
              <a:rPr kumimoji="0" lang="en-US" sz="3200" b="0" i="0" u="none" strike="noStrike" cap="none" normalizeH="0" baseline="0" dirty="0">
                <a:ln>
                  <a:noFill/>
                </a:ln>
                <a:solidFill>
                  <a:srgbClr val="373737"/>
                </a:solidFill>
                <a:effectLst/>
                <a:latin typeface="-apple-system"/>
                <a:cs typeface="Arial" pitchFamily="34" charset="0"/>
              </a:rPr>
              <a:t> </a:t>
            </a:r>
            <a:r>
              <a:rPr kumimoji="0" lang="en-US" sz="3200" b="0" i="0" u="none" strike="noStrike" cap="none" normalizeH="0" baseline="0" dirty="0" err="1">
                <a:ln>
                  <a:noFill/>
                </a:ln>
                <a:solidFill>
                  <a:srgbClr val="373737"/>
                </a:solidFill>
                <a:effectLst/>
                <a:latin typeface="-apple-system"/>
                <a:cs typeface="Arial" pitchFamily="34" charset="0"/>
              </a:rPr>
              <a:t>које</a:t>
            </a:r>
            <a:r>
              <a:rPr kumimoji="0" lang="en-US" sz="3200" b="0" i="0" u="none" strike="noStrike" cap="none" normalizeH="0" baseline="0" dirty="0">
                <a:ln>
                  <a:noFill/>
                </a:ln>
                <a:solidFill>
                  <a:srgbClr val="373737"/>
                </a:solidFill>
                <a:effectLst/>
                <a:latin typeface="-apple-system"/>
                <a:cs typeface="Arial" pitchFamily="34" charset="0"/>
              </a:rPr>
              <a:t> </a:t>
            </a:r>
            <a:r>
              <a:rPr kumimoji="0" lang="en-US" sz="3200" b="0" i="0" u="none" strike="noStrike" cap="none" normalizeH="0" baseline="0" dirty="0" err="1">
                <a:ln>
                  <a:noFill/>
                </a:ln>
                <a:solidFill>
                  <a:srgbClr val="373737"/>
                </a:solidFill>
                <a:effectLst/>
                <a:latin typeface="-apple-system"/>
                <a:cs typeface="Arial" pitchFamily="34" charset="0"/>
              </a:rPr>
              <a:t>су</a:t>
            </a:r>
            <a:r>
              <a:rPr kumimoji="0" lang="en-US" sz="3200" b="0" i="0" u="none" strike="noStrike" cap="none" normalizeH="0" baseline="0" dirty="0">
                <a:ln>
                  <a:noFill/>
                </a:ln>
                <a:solidFill>
                  <a:srgbClr val="373737"/>
                </a:solidFill>
                <a:effectLst/>
                <a:latin typeface="-apple-system"/>
                <a:cs typeface="Arial" pitchFamily="34" charset="0"/>
              </a:rPr>
              <a:t> </a:t>
            </a:r>
            <a:r>
              <a:rPr kumimoji="0" lang="en-US" sz="3200" b="0" i="0" u="none" strike="noStrike" cap="none" normalizeH="0" baseline="0" dirty="0" err="1">
                <a:ln>
                  <a:noFill/>
                </a:ln>
                <a:solidFill>
                  <a:srgbClr val="373737"/>
                </a:solidFill>
                <a:effectLst/>
                <a:latin typeface="-apple-system"/>
                <a:cs typeface="Arial" pitchFamily="34" charset="0"/>
              </a:rPr>
              <a:t>купили</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5206101"/>
              </p:ext>
            </p:extLst>
          </p:nvPr>
        </p:nvGraphicFramePr>
        <p:xfrm>
          <a:off x="1187624" y="2332039"/>
          <a:ext cx="6958065" cy="4525961"/>
        </p:xfrm>
        <a:graphic>
          <a:graphicData uri="http://schemas.openxmlformats.org/drawingml/2006/table">
            <a:tbl>
              <a:tblPr/>
              <a:tblGrid>
                <a:gridCol w="2319355">
                  <a:extLst>
                    <a:ext uri="{9D8B030D-6E8A-4147-A177-3AD203B41FA5}">
                      <a16:colId xmlns:a16="http://schemas.microsoft.com/office/drawing/2014/main" val="20000"/>
                    </a:ext>
                  </a:extLst>
                </a:gridCol>
                <a:gridCol w="2319355">
                  <a:extLst>
                    <a:ext uri="{9D8B030D-6E8A-4147-A177-3AD203B41FA5}">
                      <a16:colId xmlns:a16="http://schemas.microsoft.com/office/drawing/2014/main" val="20001"/>
                    </a:ext>
                  </a:extLst>
                </a:gridCol>
                <a:gridCol w="2319355">
                  <a:extLst>
                    <a:ext uri="{9D8B030D-6E8A-4147-A177-3AD203B41FA5}">
                      <a16:colId xmlns:a16="http://schemas.microsoft.com/office/drawing/2014/main" val="20002"/>
                    </a:ext>
                  </a:extLst>
                </a:gridCol>
              </a:tblGrid>
              <a:tr h="309247">
                <a:tc gridSpan="3">
                  <a:txBody>
                    <a:bodyPr/>
                    <a:lstStyle/>
                    <a:p>
                      <a:r>
                        <a:rPr lang="ru-RU" sz="1500" dirty="0"/>
                        <a:t>Школски прибор</a:t>
                      </a:r>
                    </a:p>
                  </a:txBody>
                  <a:tcPr marL="77312" marR="77312" marT="38656" marB="38656" anchor="ctr">
                    <a:solidFill>
                      <a:srgbClr val="FAFAF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8042">
                <a:tc>
                  <a:txBody>
                    <a:bodyPr/>
                    <a:lstStyle/>
                    <a:p>
                      <a:pPr algn="l"/>
                      <a:r>
                        <a:rPr lang="ru-RU" sz="1500" b="0">
                          <a:solidFill>
                            <a:srgbClr val="373737"/>
                          </a:solidFill>
                          <a:effectLst/>
                        </a:rPr>
                        <a:t>Опис</a:t>
                      </a:r>
                    </a:p>
                  </a:txBody>
                  <a:tcPr marL="40267" marR="64427" marT="8053" marB="8053" anchor="ctr">
                    <a:lnL>
                      <a:noFill/>
                    </a:lnL>
                    <a:lnR>
                      <a:noFill/>
                    </a:lnR>
                    <a:lnB w="9525" cap="flat" cmpd="sng" algn="ctr">
                      <a:solidFill>
                        <a:srgbClr val="AAAAAA"/>
                      </a:solidFill>
                      <a:prstDash val="solid"/>
                      <a:round/>
                      <a:headEnd type="none" w="med" len="med"/>
                      <a:tailEnd type="none" w="med" len="med"/>
                    </a:lnB>
                    <a:solidFill>
                      <a:srgbClr val="FAFAFA"/>
                    </a:solidFill>
                  </a:tcPr>
                </a:tc>
                <a:tc>
                  <a:txBody>
                    <a:bodyPr/>
                    <a:lstStyle/>
                    <a:p>
                      <a:pPr algn="l"/>
                      <a:r>
                        <a:rPr lang="ru-RU" sz="1500" b="0">
                          <a:solidFill>
                            <a:srgbClr val="373737"/>
                          </a:solidFill>
                          <a:effectLst/>
                        </a:rPr>
                        <a:t>Цена по ком.</a:t>
                      </a:r>
                    </a:p>
                  </a:txBody>
                  <a:tcPr marL="40267" marR="64427" marT="8053" marB="8053" anchor="ctr">
                    <a:lnL>
                      <a:noFill/>
                    </a:lnL>
                    <a:lnR>
                      <a:noFill/>
                    </a:lnR>
                    <a:lnT>
                      <a:noFill/>
                    </a:lnT>
                    <a:lnB w="9525" cap="flat" cmpd="sng" algn="ctr">
                      <a:solidFill>
                        <a:srgbClr val="AAAAAA"/>
                      </a:solidFill>
                      <a:prstDash val="solid"/>
                      <a:round/>
                      <a:headEnd type="none" w="med" len="med"/>
                      <a:tailEnd type="none" w="med" len="med"/>
                    </a:lnB>
                    <a:solidFill>
                      <a:srgbClr val="FAFAFA"/>
                    </a:solidFill>
                  </a:tcPr>
                </a:tc>
                <a:tc>
                  <a:txBody>
                    <a:bodyPr/>
                    <a:lstStyle/>
                    <a:p>
                      <a:pPr algn="l"/>
                      <a:r>
                        <a:rPr lang="ru-RU" sz="1500" b="0">
                          <a:solidFill>
                            <a:srgbClr val="373737"/>
                          </a:solidFill>
                          <a:effectLst/>
                        </a:rPr>
                        <a:t>Комада</a:t>
                      </a:r>
                    </a:p>
                  </a:txBody>
                  <a:tcPr marL="40267" marR="64427" marT="8053" marB="8053" anchor="ctr">
                    <a:lnL>
                      <a:noFill/>
                    </a:lnL>
                    <a:lnR>
                      <a:noFill/>
                    </a:lnR>
                    <a:lnT>
                      <a:noFill/>
                    </a:lnT>
                    <a:lnB w="9525" cap="flat" cmpd="sng" algn="ctr">
                      <a:solidFill>
                        <a:srgbClr val="AAAAAA"/>
                      </a:solidFill>
                      <a:prstDash val="solid"/>
                      <a:round/>
                      <a:headEnd type="none" w="med" len="med"/>
                      <a:tailEnd type="none" w="med" len="med"/>
                    </a:lnB>
                    <a:solidFill>
                      <a:srgbClr val="FAFAFA"/>
                    </a:solidFill>
                  </a:tcPr>
                </a:tc>
                <a:extLst>
                  <a:ext uri="{0D108BD9-81ED-4DB2-BD59-A6C34878D82A}">
                    <a16:rowId xmlns:a16="http://schemas.microsoft.com/office/drawing/2014/main" val="10001"/>
                  </a:ext>
                </a:extLst>
              </a:tr>
              <a:tr h="248042">
                <a:tc>
                  <a:txBody>
                    <a:bodyPr/>
                    <a:lstStyle/>
                    <a:p>
                      <a:r>
                        <a:rPr lang="ru-RU" sz="1500" b="0">
                          <a:solidFill>
                            <a:srgbClr val="373737"/>
                          </a:solidFill>
                          <a:effectLst/>
                        </a:rPr>
                        <a:t>Свеска А4 меки повез</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80,96</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12</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extLst>
                  <a:ext uri="{0D108BD9-81ED-4DB2-BD59-A6C34878D82A}">
                    <a16:rowId xmlns:a16="http://schemas.microsoft.com/office/drawing/2014/main" val="10002"/>
                  </a:ext>
                </a:extLst>
              </a:tr>
              <a:tr h="248042">
                <a:tc>
                  <a:txBody>
                    <a:bodyPr/>
                    <a:lstStyle/>
                    <a:p>
                      <a:r>
                        <a:rPr lang="ru-RU" sz="1500" b="0">
                          <a:solidFill>
                            <a:srgbClr val="373737"/>
                          </a:solidFill>
                          <a:effectLst/>
                        </a:rPr>
                        <a:t>Свеска А5 меки повез</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71,89</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12</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r h="248042">
                <a:tc>
                  <a:txBody>
                    <a:bodyPr/>
                    <a:lstStyle/>
                    <a:p>
                      <a:r>
                        <a:rPr lang="ru-RU" sz="1500" b="0">
                          <a:solidFill>
                            <a:srgbClr val="373737"/>
                          </a:solidFill>
                          <a:effectLst/>
                        </a:rPr>
                        <a:t>Свеска А4 тврди повез</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112,59</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8</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extLst>
                  <a:ext uri="{0D108BD9-81ED-4DB2-BD59-A6C34878D82A}">
                    <a16:rowId xmlns:a16="http://schemas.microsoft.com/office/drawing/2014/main" val="10004"/>
                  </a:ext>
                </a:extLst>
              </a:tr>
              <a:tr h="248042">
                <a:tc>
                  <a:txBody>
                    <a:bodyPr/>
                    <a:lstStyle/>
                    <a:p>
                      <a:r>
                        <a:rPr lang="ru-RU" sz="1500" b="0">
                          <a:solidFill>
                            <a:srgbClr val="373737"/>
                          </a:solidFill>
                          <a:effectLst/>
                        </a:rPr>
                        <a:t>Нотна свеска</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15,37</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2</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extLst>
                  <a:ext uri="{0D108BD9-81ED-4DB2-BD59-A6C34878D82A}">
                    <a16:rowId xmlns:a16="http://schemas.microsoft.com/office/drawing/2014/main" val="10005"/>
                  </a:ext>
                </a:extLst>
              </a:tr>
              <a:tr h="248042">
                <a:tc>
                  <a:txBody>
                    <a:bodyPr/>
                    <a:lstStyle/>
                    <a:p>
                      <a:r>
                        <a:rPr lang="ru-RU" sz="1500" b="0">
                          <a:solidFill>
                            <a:srgbClr val="373737"/>
                          </a:solidFill>
                          <a:effectLst/>
                        </a:rPr>
                        <a:t>Гумица</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37,30</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4</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extLst>
                  <a:ext uri="{0D108BD9-81ED-4DB2-BD59-A6C34878D82A}">
                    <a16:rowId xmlns:a16="http://schemas.microsoft.com/office/drawing/2014/main" val="10006"/>
                  </a:ext>
                </a:extLst>
              </a:tr>
              <a:tr h="248042">
                <a:tc>
                  <a:txBody>
                    <a:bodyPr/>
                    <a:lstStyle/>
                    <a:p>
                      <a:r>
                        <a:rPr lang="ru-RU" sz="1500" b="0">
                          <a:solidFill>
                            <a:srgbClr val="373737"/>
                          </a:solidFill>
                          <a:effectLst/>
                        </a:rPr>
                        <a:t>Мине 0.5 ХБ</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41,12</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4</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extLst>
                  <a:ext uri="{0D108BD9-81ED-4DB2-BD59-A6C34878D82A}">
                    <a16:rowId xmlns:a16="http://schemas.microsoft.com/office/drawing/2014/main" val="10007"/>
                  </a:ext>
                </a:extLst>
              </a:tr>
              <a:tr h="248042">
                <a:tc>
                  <a:txBody>
                    <a:bodyPr/>
                    <a:lstStyle/>
                    <a:p>
                      <a:r>
                        <a:rPr lang="ru-RU" sz="1500" b="0">
                          <a:solidFill>
                            <a:srgbClr val="373737"/>
                          </a:solidFill>
                          <a:effectLst/>
                        </a:rPr>
                        <a:t>Увијач А4 (10 ком)</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247,30</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4</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extLst>
                  <a:ext uri="{0D108BD9-81ED-4DB2-BD59-A6C34878D82A}">
                    <a16:rowId xmlns:a16="http://schemas.microsoft.com/office/drawing/2014/main" val="10008"/>
                  </a:ext>
                </a:extLst>
              </a:tr>
              <a:tr h="248042">
                <a:tc>
                  <a:txBody>
                    <a:bodyPr/>
                    <a:lstStyle/>
                    <a:p>
                      <a:r>
                        <a:rPr lang="ru-RU" sz="1500" b="0" dirty="0">
                          <a:solidFill>
                            <a:srgbClr val="373737"/>
                          </a:solidFill>
                          <a:effectLst/>
                        </a:rPr>
                        <a:t>Фасцикла А4</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dirty="0">
                          <a:solidFill>
                            <a:srgbClr val="373737"/>
                          </a:solidFill>
                          <a:effectLst/>
                        </a:rPr>
                        <a:t>68,93</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2</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extLst>
                  <a:ext uri="{0D108BD9-81ED-4DB2-BD59-A6C34878D82A}">
                    <a16:rowId xmlns:a16="http://schemas.microsoft.com/office/drawing/2014/main" val="10009"/>
                  </a:ext>
                </a:extLst>
              </a:tr>
              <a:tr h="248042">
                <a:tc>
                  <a:txBody>
                    <a:bodyPr/>
                    <a:lstStyle/>
                    <a:p>
                      <a:r>
                        <a:rPr lang="ru-RU" sz="1500" b="0">
                          <a:solidFill>
                            <a:srgbClr val="373737"/>
                          </a:solidFill>
                          <a:effectLst/>
                        </a:rPr>
                        <a:t>Налепнице Б6</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32,75</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5</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extLst>
                  <a:ext uri="{0D108BD9-81ED-4DB2-BD59-A6C34878D82A}">
                    <a16:rowId xmlns:a16="http://schemas.microsoft.com/office/drawing/2014/main" val="10010"/>
                  </a:ext>
                </a:extLst>
              </a:tr>
              <a:tr h="248042">
                <a:tc>
                  <a:txBody>
                    <a:bodyPr/>
                    <a:lstStyle/>
                    <a:p>
                      <a:r>
                        <a:rPr lang="ru-RU" sz="1500" b="0">
                          <a:solidFill>
                            <a:srgbClr val="373737"/>
                          </a:solidFill>
                          <a:effectLst/>
                        </a:rPr>
                        <a:t>Лепак у стику 71г</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73,42</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4</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extLst>
                  <a:ext uri="{0D108BD9-81ED-4DB2-BD59-A6C34878D82A}">
                    <a16:rowId xmlns:a16="http://schemas.microsoft.com/office/drawing/2014/main" val="10011"/>
                  </a:ext>
                </a:extLst>
              </a:tr>
              <a:tr h="248042">
                <a:tc>
                  <a:txBody>
                    <a:bodyPr/>
                    <a:lstStyle/>
                    <a:p>
                      <a:r>
                        <a:rPr lang="ru-RU" sz="1500" b="0">
                          <a:solidFill>
                            <a:srgbClr val="373737"/>
                          </a:solidFill>
                          <a:effectLst/>
                        </a:rPr>
                        <a:t>Блокчић А6</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140,69</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4</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extLst>
                  <a:ext uri="{0D108BD9-81ED-4DB2-BD59-A6C34878D82A}">
                    <a16:rowId xmlns:a16="http://schemas.microsoft.com/office/drawing/2014/main" val="10012"/>
                  </a:ext>
                </a:extLst>
              </a:tr>
              <a:tr h="248042">
                <a:tc>
                  <a:txBody>
                    <a:bodyPr/>
                    <a:lstStyle/>
                    <a:p>
                      <a:r>
                        <a:rPr lang="ru-RU" sz="1500" b="0">
                          <a:solidFill>
                            <a:srgbClr val="373737"/>
                          </a:solidFill>
                          <a:effectLst/>
                        </a:rPr>
                        <a:t>Блок за цртање 5</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69,86</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2</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extLst>
                  <a:ext uri="{0D108BD9-81ED-4DB2-BD59-A6C34878D82A}">
                    <a16:rowId xmlns:a16="http://schemas.microsoft.com/office/drawing/2014/main" val="10013"/>
                  </a:ext>
                </a:extLst>
              </a:tr>
              <a:tr h="248042">
                <a:tc>
                  <a:txBody>
                    <a:bodyPr/>
                    <a:lstStyle/>
                    <a:p>
                      <a:r>
                        <a:rPr lang="ru-RU" sz="1500" b="0">
                          <a:solidFill>
                            <a:srgbClr val="373737"/>
                          </a:solidFill>
                          <a:effectLst/>
                        </a:rPr>
                        <a:t>Шестар</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218,05</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1</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extLst>
                  <a:ext uri="{0D108BD9-81ED-4DB2-BD59-A6C34878D82A}">
                    <a16:rowId xmlns:a16="http://schemas.microsoft.com/office/drawing/2014/main" val="10014"/>
                  </a:ext>
                </a:extLst>
              </a:tr>
              <a:tr h="248042">
                <a:tc>
                  <a:txBody>
                    <a:bodyPr/>
                    <a:lstStyle/>
                    <a:p>
                      <a:r>
                        <a:rPr lang="ru-RU" sz="1500" b="0">
                          <a:solidFill>
                            <a:srgbClr val="373737"/>
                          </a:solidFill>
                          <a:effectLst/>
                        </a:rPr>
                        <a:t>Вежбанка А4 квадрати</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18,96</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2</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extLst>
                  <a:ext uri="{0D108BD9-81ED-4DB2-BD59-A6C34878D82A}">
                    <a16:rowId xmlns:a16="http://schemas.microsoft.com/office/drawing/2014/main" val="10015"/>
                  </a:ext>
                </a:extLst>
              </a:tr>
              <a:tr h="248042">
                <a:tc>
                  <a:txBody>
                    <a:bodyPr/>
                    <a:lstStyle/>
                    <a:p>
                      <a:r>
                        <a:rPr lang="ru-RU" sz="1500" b="0">
                          <a:solidFill>
                            <a:srgbClr val="373737"/>
                          </a:solidFill>
                          <a:effectLst/>
                        </a:rPr>
                        <a:t>Вежбанка А4 линије</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18,96</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6</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extLst>
                  <a:ext uri="{0D108BD9-81ED-4DB2-BD59-A6C34878D82A}">
                    <a16:rowId xmlns:a16="http://schemas.microsoft.com/office/drawing/2014/main" val="10016"/>
                  </a:ext>
                </a:extLst>
              </a:tr>
              <a:tr h="248042">
                <a:tc>
                  <a:txBody>
                    <a:bodyPr/>
                    <a:lstStyle/>
                    <a:p>
                      <a:r>
                        <a:rPr lang="ru-RU" sz="1500" b="0">
                          <a:solidFill>
                            <a:srgbClr val="373737"/>
                          </a:solidFill>
                          <a:effectLst/>
                        </a:rPr>
                        <a:t>Ператоница</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a:solidFill>
                            <a:srgbClr val="373737"/>
                          </a:solidFill>
                          <a:effectLst/>
                        </a:rPr>
                        <a:t>499,56</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tc>
                  <a:txBody>
                    <a:bodyPr/>
                    <a:lstStyle/>
                    <a:p>
                      <a:r>
                        <a:rPr lang="en-US" sz="1500" b="0" dirty="0">
                          <a:solidFill>
                            <a:srgbClr val="373737"/>
                          </a:solidFill>
                          <a:effectLst/>
                        </a:rPr>
                        <a:t>2</a:t>
                      </a:r>
                    </a:p>
                  </a:txBody>
                  <a:tcPr marL="40267" marR="64427" marT="8053" marB="8053"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A"/>
                    </a:solidFill>
                  </a:tcPr>
                </a:tc>
                <a:extLst>
                  <a:ext uri="{0D108BD9-81ED-4DB2-BD59-A6C34878D82A}">
                    <a16:rowId xmlns:a16="http://schemas.microsoft.com/office/drawing/2014/main" val="10017"/>
                  </a:ext>
                </a:extLst>
              </a:tr>
            </a:tbl>
          </a:graphicData>
        </a:graphic>
      </p:graphicFrame>
      <p:sp>
        <p:nvSpPr>
          <p:cNvPr id="5" name="Rectangle 1"/>
          <p:cNvSpPr>
            <a:spLocks noChangeArrowheads="1"/>
          </p:cNvSpPr>
          <p:nvPr/>
        </p:nvSpPr>
        <p:spPr bwMode="auto">
          <a:xfrm>
            <a:off x="107504" y="692641"/>
            <a:ext cx="38472" cy="169277"/>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373737"/>
                </a:solidFill>
                <a:effectLst/>
                <a:latin typeface="-apple-system"/>
                <a:cs typeface="Arial"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6642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637</Words>
  <Application>Microsoft Office PowerPoint</Application>
  <PresentationFormat>On-screen Show (4:3)</PresentationFormat>
  <Paragraphs>103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-apple-system</vt:lpstr>
      <vt:lpstr>Arial</vt:lpstr>
      <vt:lpstr>Calibri</vt:lpstr>
      <vt:lpstr>Office Theme</vt:lpstr>
      <vt:lpstr>Радно окружење програма за табеларне прорачуне</vt:lpstr>
      <vt:lpstr>На овом часу ћемо причати о:</vt:lpstr>
      <vt:lpstr>PowerPoint Presentation</vt:lpstr>
      <vt:lpstr>Подаци и информације</vt:lpstr>
      <vt:lpstr>PowerPoint Presentation</vt:lpstr>
      <vt:lpstr>Подаци и информације</vt:lpstr>
      <vt:lpstr>PowerPoint Presentation</vt:lpstr>
      <vt:lpstr>PowerPoint Presentation</vt:lpstr>
      <vt:lpstr>Пример. Једна породица је куповала прибор за почетак нове школске године. Ево списка ствари које су купили</vt:lpstr>
      <vt:lpstr>PowerPoint Presentation</vt:lpstr>
      <vt:lpstr>PowerPoint Presentation</vt:lpstr>
      <vt:lpstr>Покретање Ексела</vt:lpstr>
      <vt:lpstr>PowerPoint Presentation</vt:lpstr>
      <vt:lpstr>Када се покрене, Ексел нам нуди могућност да направимо нови документ, или да учитамо неки од постојећих:</vt:lpstr>
      <vt:lpstr>Ако се одлучимо да кренемо од празног документа (Blank workbook) отвориће се нови празан радни лист:</vt:lpstr>
      <vt:lpstr>Навигација и уношење података у табелу</vt:lpstr>
      <vt:lpstr>Навигација и уношење података у табелу</vt:lpstr>
      <vt:lpstr>PowerPoint Presentation</vt:lpstr>
      <vt:lpstr>Након уноса податка обавезно треба притиснути тастер [ENTER]:</vt:lpstr>
      <vt:lpstr>Пример</vt:lpstr>
      <vt:lpstr>Да нам труд не пропадне треба да снимимо табелу коју смо направили. Кликните на „File” па онда на „Save as” и „This PC”: </vt:lpstr>
      <vt:lpstr>У одговарајуће поље унесите име фајла и кликните на „Save”: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Радно окружење програма за табеларне прорачуне</dc:title>
  <dc:creator>Bogdan Jerinkic</dc:creator>
  <cp:lastModifiedBy>Violeta</cp:lastModifiedBy>
  <cp:revision>16</cp:revision>
  <dcterms:created xsi:type="dcterms:W3CDTF">2020-09-01T20:37:52Z</dcterms:created>
  <dcterms:modified xsi:type="dcterms:W3CDTF">2023-09-13T07:55:53Z</dcterms:modified>
</cp:coreProperties>
</file>