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72" r:id="rId4"/>
    <p:sldId id="277" r:id="rId5"/>
    <p:sldId id="274" r:id="rId6"/>
    <p:sldId id="289" r:id="rId7"/>
    <p:sldId id="276" r:id="rId8"/>
    <p:sldId id="290" r:id="rId9"/>
    <p:sldId id="273" r:id="rId10"/>
    <p:sldId id="275" r:id="rId11"/>
    <p:sldId id="291" r:id="rId12"/>
    <p:sldId id="278" r:id="rId13"/>
    <p:sldId id="279" r:id="rId14"/>
    <p:sldId id="280" r:id="rId15"/>
    <p:sldId id="285" r:id="rId16"/>
    <p:sldId id="286" r:id="rId17"/>
    <p:sldId id="281" r:id="rId18"/>
    <p:sldId id="282" r:id="rId19"/>
    <p:sldId id="284"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60"/>
  </p:normalViewPr>
  <p:slideViewPr>
    <p:cSldViewPr>
      <p:cViewPr>
        <p:scale>
          <a:sx n="90" d="100"/>
          <a:sy n="90" d="100"/>
        </p:scale>
        <p:origin x="-628" y="5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B5111F-FE44-4F11-AAA3-AD1F7DD0D3D4}"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9800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5111F-FE44-4F11-AAA3-AD1F7DD0D3D4}"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379653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5111F-FE44-4F11-AAA3-AD1F7DD0D3D4}"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34729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5111F-FE44-4F11-AAA3-AD1F7DD0D3D4}"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386330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5111F-FE44-4F11-AAA3-AD1F7DD0D3D4}"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42865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5111F-FE44-4F11-AAA3-AD1F7DD0D3D4}"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267727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5111F-FE44-4F11-AAA3-AD1F7DD0D3D4}"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392729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5111F-FE44-4F11-AAA3-AD1F7DD0D3D4}"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174979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5111F-FE44-4F11-AAA3-AD1F7DD0D3D4}"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427767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5111F-FE44-4F11-AAA3-AD1F7DD0D3D4}"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98523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5111F-FE44-4F11-AAA3-AD1F7DD0D3D4}"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169202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5111F-FE44-4F11-AAA3-AD1F7DD0D3D4}"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C3F69-229D-4E7A-8CB3-FCE484BF6F03}" type="slidenum">
              <a:rPr lang="en-US" smtClean="0"/>
              <a:pPr/>
              <a:t>‹#›</a:t>
            </a:fld>
            <a:endParaRPr lang="en-US"/>
          </a:p>
        </p:txBody>
      </p:sp>
    </p:spTree>
    <p:extLst>
      <p:ext uri="{BB962C8B-B14F-4D97-AF65-F5344CB8AC3E}">
        <p14:creationId xmlns:p14="http://schemas.microsoft.com/office/powerpoint/2010/main" xmlns="" val="280905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a:t>
            </a:r>
            <a:r>
              <a:rPr lang="en-US" dirty="0" err="1"/>
              <a:t>Excell</a:t>
            </a:r>
            <a:r>
              <a:rPr lang="en-US" dirty="0"/>
              <a:t> </a:t>
            </a:r>
          </a:p>
        </p:txBody>
      </p:sp>
      <p:sp>
        <p:nvSpPr>
          <p:cNvPr id="3" name="Subtitle 2"/>
          <p:cNvSpPr>
            <a:spLocks noGrp="1"/>
          </p:cNvSpPr>
          <p:nvPr>
            <p:ph type="subTitle" idx="1"/>
          </p:nvPr>
        </p:nvSpPr>
        <p:spPr/>
        <p:txBody>
          <a:bodyPr/>
          <a:lstStyle/>
          <a:p>
            <a:r>
              <a:rPr lang="en-US" dirty="0"/>
              <a:t>2. </a:t>
            </a:r>
            <a:r>
              <a:rPr lang="en-US" dirty="0" err="1"/>
              <a:t>cas</a:t>
            </a:r>
            <a:endParaRPr lang="en-US" dirty="0"/>
          </a:p>
        </p:txBody>
      </p:sp>
    </p:spTree>
    <p:extLst>
      <p:ext uri="{BB962C8B-B14F-4D97-AF65-F5344CB8AC3E}">
        <p14:creationId xmlns:p14="http://schemas.microsoft.com/office/powerpoint/2010/main" xmlns="" val="87242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FF0000"/>
                </a:solidFill>
              </a:rPr>
              <a:t>текстуални подаци</a:t>
            </a:r>
            <a:endParaRPr lang="en-US" dirty="0">
              <a:solidFill>
                <a:srgbClr val="FF0000"/>
              </a:solidFill>
            </a:endParaRPr>
          </a:p>
        </p:txBody>
      </p:sp>
      <p:sp>
        <p:nvSpPr>
          <p:cNvPr id="3" name="Content Placeholder 2"/>
          <p:cNvSpPr>
            <a:spLocks noGrp="1"/>
          </p:cNvSpPr>
          <p:nvPr>
            <p:ph idx="1"/>
          </p:nvPr>
        </p:nvSpPr>
        <p:spPr>
          <a:xfrm>
            <a:off x="457200" y="1412776"/>
            <a:ext cx="8229600" cy="4713387"/>
          </a:xfrm>
        </p:spPr>
        <p:txBody>
          <a:bodyPr>
            <a:noAutofit/>
          </a:bodyPr>
          <a:lstStyle/>
          <a:p>
            <a:r>
              <a:rPr lang="ru-RU" sz="2000" dirty="0"/>
              <a:t>У контексту телефонског именика, бројеве телефона посматрамо као текстуалне податке. </a:t>
            </a:r>
          </a:p>
          <a:p>
            <a:r>
              <a:rPr lang="ru-RU" sz="2000" dirty="0"/>
              <a:t>Са друге стране, програм за табеларне прорачуне препознаје да смо унели бројеве. Он аутоматски уклања почетну нулу, сматрајући да је унос нуле грешка (математика каже да запис целог броја не може да почне цифром нула). </a:t>
            </a:r>
          </a:p>
          <a:p>
            <a:r>
              <a:rPr lang="ru-RU" sz="2800" b="1" dirty="0">
                <a:solidFill>
                  <a:srgbClr val="FF0000"/>
                </a:solidFill>
              </a:rPr>
              <a:t>Зато, програму морамо да саопштимо да је податак који уносимо заправо </a:t>
            </a:r>
            <a:r>
              <a:rPr lang="ru-RU" sz="2800" b="1" dirty="0">
                <a:solidFill>
                  <a:srgbClr val="0070C0"/>
                </a:solidFill>
              </a:rPr>
              <a:t>текст</a:t>
            </a:r>
            <a:r>
              <a:rPr lang="ru-RU" sz="2800" b="1" dirty="0">
                <a:solidFill>
                  <a:srgbClr val="FF0000"/>
                </a:solidFill>
              </a:rPr>
              <a:t>. </a:t>
            </a:r>
          </a:p>
          <a:p>
            <a:endParaRPr lang="en-US" sz="2000" dirty="0"/>
          </a:p>
        </p:txBody>
      </p:sp>
    </p:spTree>
    <p:extLst>
      <p:ext uri="{BB962C8B-B14F-4D97-AF65-F5344CB8AC3E}">
        <p14:creationId xmlns:p14="http://schemas.microsoft.com/office/powerpoint/2010/main" xmlns="" val="202404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текстуални подаци</a:t>
            </a:r>
            <a:endParaRPr lang="en-US" dirty="0"/>
          </a:p>
        </p:txBody>
      </p:sp>
      <p:sp>
        <p:nvSpPr>
          <p:cNvPr id="3" name="Content Placeholder 2"/>
          <p:cNvSpPr>
            <a:spLocks noGrp="1"/>
          </p:cNvSpPr>
          <p:nvPr>
            <p:ph idx="1"/>
          </p:nvPr>
        </p:nvSpPr>
        <p:spPr>
          <a:xfrm>
            <a:off x="457200" y="1412776"/>
            <a:ext cx="8229600" cy="4713387"/>
          </a:xfrm>
        </p:spPr>
        <p:txBody>
          <a:bodyPr>
            <a:noAutofit/>
          </a:bodyPr>
          <a:lstStyle/>
          <a:p>
            <a:r>
              <a:rPr lang="ru-RU" sz="2800" b="1" dirty="0">
                <a:solidFill>
                  <a:srgbClr val="FF0000"/>
                </a:solidFill>
              </a:rPr>
              <a:t>Први начин да саопштимо Екселу да је податак који уносимо заправо </a:t>
            </a:r>
            <a:r>
              <a:rPr lang="ru-RU" sz="2800" b="1" dirty="0">
                <a:solidFill>
                  <a:srgbClr val="0070C0"/>
                </a:solidFill>
              </a:rPr>
              <a:t>текст</a:t>
            </a:r>
            <a:endParaRPr lang="ru-RU" sz="2800" b="1" dirty="0">
              <a:solidFill>
                <a:srgbClr val="FF0000"/>
              </a:solidFill>
            </a:endParaRPr>
          </a:p>
          <a:p>
            <a:r>
              <a:rPr lang="ru-RU" sz="2000" dirty="0"/>
              <a:t>То чинимо постављајући знак ' (апостроф) као први знак испред осталих цифара. Након потврде унетог податка, апостроф неће бити видљив у ћелији, али хоће у траци формула</a:t>
            </a:r>
          </a:p>
          <a:p>
            <a:r>
              <a:rPr lang="ru-RU" sz="2000" dirty="0"/>
              <a:t>Исправи податке унете у колону B тако што ћеш, као два почетна знака додати апостроф и нулу. Потврди унос за сваку од ћелија. Сачувај радну табелу.</a:t>
            </a:r>
          </a:p>
          <a:p>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7" y="4365104"/>
            <a:ext cx="5347377"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52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текстуални подаци</a:t>
            </a:r>
            <a:endParaRPr lang="en-US" dirty="0"/>
          </a:p>
        </p:txBody>
      </p:sp>
      <p:sp>
        <p:nvSpPr>
          <p:cNvPr id="3" name="Content Placeholder 2"/>
          <p:cNvSpPr>
            <a:spLocks noGrp="1"/>
          </p:cNvSpPr>
          <p:nvPr>
            <p:ph idx="1"/>
          </p:nvPr>
        </p:nvSpPr>
        <p:spPr/>
        <p:txBody>
          <a:bodyPr>
            <a:normAutofit/>
          </a:bodyPr>
          <a:lstStyle/>
          <a:p>
            <a:r>
              <a:rPr lang="ru-RU" dirty="0"/>
              <a:t> </a:t>
            </a:r>
            <a:r>
              <a:rPr lang="ru-RU" b="1" dirty="0">
                <a:solidFill>
                  <a:srgbClr val="FF0000"/>
                </a:solidFill>
              </a:rPr>
              <a:t>Други начин </a:t>
            </a:r>
          </a:p>
          <a:p>
            <a:r>
              <a:rPr lang="ru-RU" dirty="0"/>
              <a:t>Уместо додавања апострофа, пре уноса треба </a:t>
            </a:r>
            <a:r>
              <a:rPr lang="ru-RU" b="1" dirty="0">
                <a:solidFill>
                  <a:srgbClr val="FF0000"/>
                </a:solidFill>
              </a:rPr>
              <a:t>форматирати ћелију </a:t>
            </a:r>
            <a:r>
              <a:rPr lang="ru-RU" dirty="0"/>
              <a:t>тако да оно што се у њу унесе буде </a:t>
            </a:r>
            <a:r>
              <a:rPr lang="ru-RU" b="1" dirty="0"/>
              <a:t>податак текстуалног типа. </a:t>
            </a:r>
          </a:p>
          <a:p>
            <a:endParaRPr lang="en-US" dirty="0"/>
          </a:p>
        </p:txBody>
      </p:sp>
    </p:spTree>
    <p:extLst>
      <p:ext uri="{BB962C8B-B14F-4D97-AF65-F5344CB8AC3E}">
        <p14:creationId xmlns:p14="http://schemas.microsoft.com/office/powerpoint/2010/main" xmlns="" val="389482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FF0000"/>
                </a:solidFill>
              </a:rPr>
              <a:t>текстуални подаци</a:t>
            </a:r>
            <a:endParaRPr lang="en-US" dirty="0">
              <a:solidFill>
                <a:srgbClr val="FF0000"/>
              </a:solidFill>
            </a:endParaRPr>
          </a:p>
        </p:txBody>
      </p:sp>
      <p:sp>
        <p:nvSpPr>
          <p:cNvPr id="3" name="Content Placeholder 2"/>
          <p:cNvSpPr>
            <a:spLocks noGrp="1"/>
          </p:cNvSpPr>
          <p:nvPr>
            <p:ph idx="1"/>
          </p:nvPr>
        </p:nvSpPr>
        <p:spPr>
          <a:xfrm>
            <a:off x="457200" y="1556792"/>
            <a:ext cx="8229600" cy="4569371"/>
          </a:xfrm>
        </p:spPr>
        <p:txBody>
          <a:bodyPr>
            <a:normAutofit/>
          </a:bodyPr>
          <a:lstStyle/>
          <a:p>
            <a:r>
              <a:rPr lang="ru-RU" sz="2800" dirty="0"/>
              <a:t>Ово би постигли десним кликом на активну ћелију и одабиром опције </a:t>
            </a:r>
            <a:r>
              <a:rPr lang="ru-RU" sz="2800" b="1" i="1" dirty="0"/>
              <a:t>Format Cells</a:t>
            </a:r>
            <a:r>
              <a:rPr lang="ru-RU" sz="2800" dirty="0"/>
              <a:t>, слика Из листе </a:t>
            </a:r>
            <a:r>
              <a:rPr lang="ru-RU" sz="2800" b="1" i="1" dirty="0"/>
              <a:t>Category</a:t>
            </a:r>
            <a:r>
              <a:rPr lang="ru-RU" sz="2800" dirty="0"/>
              <a:t> одабрали би опцију </a:t>
            </a:r>
            <a:r>
              <a:rPr lang="ru-RU" sz="2800" b="1" i="1" dirty="0"/>
              <a:t>Text</a:t>
            </a:r>
            <a:r>
              <a:rPr lang="ru-RU" sz="2800" dirty="0"/>
              <a:t>, a затим кликнули на дугме </a:t>
            </a:r>
            <a:r>
              <a:rPr lang="ru-RU" sz="2800" b="1" i="1" dirty="0"/>
              <a:t>ОК</a:t>
            </a:r>
            <a:r>
              <a:rPr lang="ru-RU" sz="2800" dirty="0"/>
              <a:t>.</a:t>
            </a:r>
          </a:p>
          <a:p>
            <a:endParaRPr lang="en-US"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356992"/>
            <a:ext cx="7253436" cy="3643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55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Уради...</a:t>
            </a:r>
            <a:endParaRPr lang="en-US" dirty="0"/>
          </a:p>
        </p:txBody>
      </p:sp>
      <p:sp>
        <p:nvSpPr>
          <p:cNvPr id="3" name="Content Placeholder 2"/>
          <p:cNvSpPr>
            <a:spLocks noGrp="1"/>
          </p:cNvSpPr>
          <p:nvPr>
            <p:ph idx="1"/>
          </p:nvPr>
        </p:nvSpPr>
        <p:spPr>
          <a:xfrm>
            <a:off x="457200" y="1600200"/>
            <a:ext cx="8291264" cy="4525963"/>
          </a:xfrm>
        </p:spPr>
        <p:txBody>
          <a:bodyPr>
            <a:normAutofit/>
          </a:bodyPr>
          <a:lstStyle/>
          <a:p>
            <a:r>
              <a:rPr lang="ru-RU" sz="3000" dirty="0"/>
              <a:t>У радном листу </a:t>
            </a:r>
            <a:r>
              <a:rPr lang="ru-RU" sz="3000" b="1" i="1" dirty="0"/>
              <a:t>Телефони</a:t>
            </a:r>
            <a:r>
              <a:rPr lang="ru-RU" sz="3000" dirty="0"/>
              <a:t>, у ћелије </a:t>
            </a:r>
            <a:r>
              <a:rPr lang="en-US" sz="3000" b="1" dirty="0"/>
              <a:t>C1, C2 </a:t>
            </a:r>
            <a:r>
              <a:rPr lang="ru-RU" sz="3000" b="1" dirty="0"/>
              <a:t>и </a:t>
            </a:r>
            <a:r>
              <a:rPr lang="en-US" sz="3000" b="1" dirty="0"/>
              <a:t>C3 </a:t>
            </a:r>
            <a:r>
              <a:rPr lang="ru-RU" sz="3000" dirty="0"/>
              <a:t>унеси </a:t>
            </a:r>
            <a:r>
              <a:rPr lang="ru-RU" sz="3000" b="1" dirty="0"/>
              <a:t>бројеве фиксних телефона</a:t>
            </a:r>
            <a:r>
              <a:rPr lang="ru-RU" sz="3000" dirty="0"/>
              <a:t> наведених другова или другарица, уз навођење позивног броја места у коме живе (нпр. 011000000).  </a:t>
            </a:r>
          </a:p>
          <a:p>
            <a:r>
              <a:rPr lang="ru-RU" sz="3000" b="1" u="sng" dirty="0"/>
              <a:t>Пре уноса телефонских бројева форматирај ћелије користећи </a:t>
            </a:r>
            <a:r>
              <a:rPr lang="ru-RU" sz="3000" dirty="0"/>
              <a:t>опцију </a:t>
            </a:r>
            <a:r>
              <a:rPr lang="en-US" sz="3000" b="1" i="1" dirty="0">
                <a:solidFill>
                  <a:srgbClr val="FF0000"/>
                </a:solidFill>
              </a:rPr>
              <a:t>Format</a:t>
            </a:r>
            <a:r>
              <a:rPr lang="sr-Cyrl-RS" sz="3000" b="1" i="1" dirty="0">
                <a:solidFill>
                  <a:srgbClr val="FF0000"/>
                </a:solidFill>
              </a:rPr>
              <a:t> </a:t>
            </a:r>
            <a:r>
              <a:rPr lang="en-US" sz="3000" b="1" i="1" dirty="0">
                <a:solidFill>
                  <a:srgbClr val="FF0000"/>
                </a:solidFill>
              </a:rPr>
              <a:t>Cells</a:t>
            </a:r>
            <a:r>
              <a:rPr lang="en-US" sz="3000" dirty="0"/>
              <a:t>.  </a:t>
            </a:r>
            <a:endParaRPr lang="sr-Cyrl-RS" sz="3000" dirty="0"/>
          </a:p>
          <a:p>
            <a:r>
              <a:rPr lang="ru-RU" sz="3000" dirty="0"/>
              <a:t>Сачувај радну табелу.</a:t>
            </a:r>
            <a:endParaRPr lang="en-US" sz="3000" b="1" dirty="0"/>
          </a:p>
        </p:txBody>
      </p:sp>
    </p:spTree>
    <p:extLst>
      <p:ext uri="{BB962C8B-B14F-4D97-AF65-F5344CB8AC3E}">
        <p14:creationId xmlns:p14="http://schemas.microsoft.com/office/powerpoint/2010/main" xmlns="" val="367343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датум и време</a:t>
            </a:r>
            <a:endParaRPr lang="en-US" dirty="0"/>
          </a:p>
        </p:txBody>
      </p:sp>
      <p:sp>
        <p:nvSpPr>
          <p:cNvPr id="3" name="Content Placeholder 2"/>
          <p:cNvSpPr>
            <a:spLocks noGrp="1"/>
          </p:cNvSpPr>
          <p:nvPr>
            <p:ph idx="1"/>
          </p:nvPr>
        </p:nvSpPr>
        <p:spPr/>
        <p:txBody>
          <a:bodyPr>
            <a:normAutofit/>
          </a:bodyPr>
          <a:lstStyle/>
          <a:p>
            <a:r>
              <a:rPr lang="ru-RU" dirty="0"/>
              <a:t>Датум и време представљају специфичне облике бројевних података. </a:t>
            </a:r>
          </a:p>
          <a:p>
            <a:r>
              <a:rPr lang="ru-RU" dirty="0"/>
              <a:t>Да би датум и/или време били приказани у ћелији неопходно је да је форматирамо - да кликнемо десним кликом на њу, одаберемо опцију </a:t>
            </a:r>
            <a:r>
              <a:rPr lang="ru-RU" b="1" i="1" dirty="0">
                <a:solidFill>
                  <a:srgbClr val="FF0000"/>
                </a:solidFill>
              </a:rPr>
              <a:t>Format Cells</a:t>
            </a:r>
            <a:r>
              <a:rPr lang="ru-RU" dirty="0"/>
              <a:t>, а затим из листе </a:t>
            </a:r>
            <a:r>
              <a:rPr lang="ru-RU" b="1" i="1" dirty="0"/>
              <a:t>Category</a:t>
            </a:r>
            <a:r>
              <a:rPr lang="ru-RU" dirty="0"/>
              <a:t> опцију Date. </a:t>
            </a:r>
          </a:p>
        </p:txBody>
      </p:sp>
    </p:spTree>
    <p:extLst>
      <p:ext uri="{BB962C8B-B14F-4D97-AF65-F5344CB8AC3E}">
        <p14:creationId xmlns:p14="http://schemas.microsoft.com/office/powerpoint/2010/main" xmlns="" val="239111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0379" y="1700808"/>
            <a:ext cx="5027539"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78098"/>
          </a:xfrm>
        </p:spPr>
        <p:txBody>
          <a:bodyPr>
            <a:normAutofit/>
          </a:bodyPr>
          <a:lstStyle/>
          <a:p>
            <a:r>
              <a:rPr lang="ru-RU" b="1" dirty="0"/>
              <a:t>Уради...</a:t>
            </a:r>
            <a:endParaRPr lang="en-US" dirty="0"/>
          </a:p>
        </p:txBody>
      </p:sp>
      <p:sp>
        <p:nvSpPr>
          <p:cNvPr id="3" name="Content Placeholder 2"/>
          <p:cNvSpPr>
            <a:spLocks noGrp="1"/>
          </p:cNvSpPr>
          <p:nvPr>
            <p:ph idx="1"/>
          </p:nvPr>
        </p:nvSpPr>
        <p:spPr>
          <a:xfrm>
            <a:off x="179512" y="1196752"/>
            <a:ext cx="3740867" cy="4929411"/>
          </a:xfrm>
        </p:spPr>
        <p:txBody>
          <a:bodyPr>
            <a:normAutofit/>
          </a:bodyPr>
          <a:lstStyle/>
          <a:p>
            <a:r>
              <a:rPr lang="ru-RU" sz="2400" dirty="0"/>
              <a:t>У ћелије </a:t>
            </a:r>
            <a:r>
              <a:rPr lang="ru-RU" sz="2400" b="1" dirty="0"/>
              <a:t>D1, D2 и D3 </a:t>
            </a:r>
            <a:r>
              <a:rPr lang="ru-RU" sz="2400" dirty="0"/>
              <a:t>унеси </a:t>
            </a:r>
            <a:r>
              <a:rPr lang="ru-RU" sz="2400" b="1" dirty="0"/>
              <a:t>датум уноса </a:t>
            </a:r>
            <a:r>
              <a:rPr lang="ru-RU" sz="2400" dirty="0"/>
              <a:t>телефонског броја у именик.</a:t>
            </a:r>
          </a:p>
          <a:p>
            <a:r>
              <a:rPr lang="ru-RU" sz="2400" dirty="0"/>
              <a:t>Форматирај ћелије тако да датум буде приказан у облику нпр. 14. јануар 2020.</a:t>
            </a:r>
          </a:p>
          <a:p>
            <a:r>
              <a:rPr lang="ru-RU" sz="2400" dirty="0"/>
              <a:t> У ћелије </a:t>
            </a:r>
            <a:r>
              <a:rPr lang="ru-RU" sz="2400" b="1" dirty="0"/>
              <a:t>Е1, Е2 и Е3 </a:t>
            </a:r>
            <a:r>
              <a:rPr lang="ru-RU" sz="2400" dirty="0"/>
              <a:t>унеси </a:t>
            </a:r>
            <a:r>
              <a:rPr lang="ru-RU" sz="2400" b="1" dirty="0"/>
              <a:t>тренутно време</a:t>
            </a:r>
            <a:r>
              <a:rPr lang="ru-RU" sz="2400" dirty="0"/>
              <a:t>.</a:t>
            </a:r>
          </a:p>
          <a:p>
            <a:r>
              <a:rPr lang="ru-RU" sz="2400" dirty="0"/>
              <a:t> Сачувај радну табелу.</a:t>
            </a:r>
            <a:endParaRPr lang="en-US" sz="2400" dirty="0"/>
          </a:p>
        </p:txBody>
      </p:sp>
    </p:spTree>
    <p:extLst>
      <p:ext uri="{BB962C8B-B14F-4D97-AF65-F5344CB8AC3E}">
        <p14:creationId xmlns:p14="http://schemas.microsoft.com/office/powerpoint/2010/main" xmlns="" val="386415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C00000"/>
                </a:solidFill>
              </a:rPr>
              <a:t>бројевни подаци</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ru-RU" dirty="0"/>
              <a:t>Под </a:t>
            </a:r>
            <a:r>
              <a:rPr lang="ru-RU" b="1" dirty="0"/>
              <a:t>бројевним податком </a:t>
            </a:r>
            <a:r>
              <a:rPr lang="ru-RU" dirty="0"/>
              <a:t>подразумевамо онај који се састоји од цифара (0, 1, 2, 3, ..., 9) и специјалних знакова:</a:t>
            </a:r>
          </a:p>
          <a:p>
            <a:pPr marL="0" indent="0">
              <a:buNone/>
            </a:pPr>
            <a:r>
              <a:rPr lang="ru-RU" dirty="0"/>
              <a:t>► децималног зареза (</a:t>
            </a:r>
            <a:r>
              <a:rPr lang="ru-RU" b="1" dirty="0"/>
              <a:t>,</a:t>
            </a:r>
            <a:r>
              <a:rPr lang="ru-RU" dirty="0"/>
              <a:t>);</a:t>
            </a:r>
            <a:br>
              <a:rPr lang="ru-RU" dirty="0"/>
            </a:br>
            <a:r>
              <a:rPr lang="ru-RU" dirty="0"/>
              <a:t>► предзнака за негативне бројеве (</a:t>
            </a:r>
            <a:r>
              <a:rPr lang="ru-RU" b="1" dirty="0"/>
              <a:t>-</a:t>
            </a:r>
            <a:r>
              <a:rPr lang="ru-RU" dirty="0"/>
              <a:t>);</a:t>
            </a:r>
            <a:br>
              <a:rPr lang="ru-RU" dirty="0"/>
            </a:br>
            <a:r>
              <a:rPr lang="ru-RU" dirty="0"/>
              <a:t>► сепаратора хиљада (</a:t>
            </a:r>
            <a:r>
              <a:rPr lang="ru-RU" b="1" dirty="0"/>
              <a:t>.</a:t>
            </a:r>
            <a:r>
              <a:rPr lang="ru-RU" dirty="0"/>
              <a:t>) који нам омогућава да лакше прочитамо велике бројеве;</a:t>
            </a:r>
            <a:br>
              <a:rPr lang="ru-RU" dirty="0"/>
            </a:br>
            <a:r>
              <a:rPr lang="ru-RU" dirty="0"/>
              <a:t>► ознаке за проценат (</a:t>
            </a:r>
            <a:r>
              <a:rPr lang="ru-RU" b="1" dirty="0"/>
              <a:t>%</a:t>
            </a:r>
            <a:r>
              <a:rPr lang="ru-RU" dirty="0"/>
              <a:t>);</a:t>
            </a:r>
            <a:br>
              <a:rPr lang="ru-RU" dirty="0"/>
            </a:br>
            <a:r>
              <a:rPr lang="ru-RU" dirty="0"/>
              <a:t>► ознаке за новчану валуту (Дин., $,...) итд.</a:t>
            </a:r>
            <a:endParaRPr lang="en-US" dirty="0"/>
          </a:p>
        </p:txBody>
      </p:sp>
    </p:spTree>
    <p:extLst>
      <p:ext uri="{BB962C8B-B14F-4D97-AF65-F5344CB8AC3E}">
        <p14:creationId xmlns:p14="http://schemas.microsoft.com/office/powerpoint/2010/main" xmlns="" val="227635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Различити прикази бројевних података</a:t>
            </a:r>
            <a:endParaRPr lang="en-US" dirty="0"/>
          </a:p>
        </p:txBody>
      </p:sp>
      <p:sp>
        <p:nvSpPr>
          <p:cNvPr id="3" name="Content Placeholder 2"/>
          <p:cNvSpPr>
            <a:spLocks noGrp="1"/>
          </p:cNvSpPr>
          <p:nvPr>
            <p:ph idx="1"/>
          </p:nvPr>
        </p:nvSpPr>
        <p:spPr>
          <a:xfrm>
            <a:off x="251520" y="1412776"/>
            <a:ext cx="8784976" cy="4713387"/>
          </a:xfrm>
        </p:spPr>
        <p:txBody>
          <a:bodyPr>
            <a:normAutofit/>
          </a:bodyPr>
          <a:lstStyle/>
          <a:p>
            <a:r>
              <a:rPr lang="ru-RU" sz="2800" dirty="0"/>
              <a:t>Унеси податке из табеле у нови радни лист који треба да назовеш </a:t>
            </a:r>
            <a:r>
              <a:rPr lang="ru-RU" sz="2800" b="1" dirty="0"/>
              <a:t>Бројеви</a:t>
            </a:r>
          </a:p>
          <a:p>
            <a:r>
              <a:rPr lang="ru-RU" sz="2800" dirty="0"/>
              <a:t>Посматрајући бројеве наведене у колони </a:t>
            </a:r>
            <a:r>
              <a:rPr lang="en-US" sz="2800" dirty="0"/>
              <a:t>C </a:t>
            </a:r>
            <a:r>
              <a:rPr lang="ru-RU" sz="2800" dirty="0"/>
              <a:t>на уочавамо да је један број приказан са две, а други са једном децималом. </a:t>
            </a:r>
          </a:p>
          <a:p>
            <a:endParaRPr lang="ru-RU" sz="2800" b="1" dirty="0"/>
          </a:p>
          <a:p>
            <a:endParaRPr lang="en-US" dirty="0"/>
          </a:p>
        </p:txBody>
      </p:sp>
      <p:sp>
        <p:nvSpPr>
          <p:cNvPr id="4" name="AutoShape 2" descr="Различити прикази бројевних података"/>
          <p:cNvSpPr>
            <a:spLocks noChangeAspect="1" noChangeArrowheads="1"/>
          </p:cNvSpPr>
          <p:nvPr/>
        </p:nvSpPr>
        <p:spPr bwMode="auto">
          <a:xfrm>
            <a:off x="155575" y="-1355725"/>
            <a:ext cx="7419975" cy="28289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867" y="3645024"/>
            <a:ext cx="8121387"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191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ru-RU" dirty="0"/>
              <a:t>Ако желимо да оба броја имају нпр. три децимале, довољно је да кликнемо десним кликом на активну ћелију, одаберемо </a:t>
            </a:r>
            <a:r>
              <a:rPr lang="en-US" b="1" i="1" dirty="0"/>
              <a:t>Format Cells</a:t>
            </a:r>
            <a:r>
              <a:rPr lang="en-US" dirty="0"/>
              <a:t>, </a:t>
            </a:r>
            <a:r>
              <a:rPr lang="ru-RU" dirty="0"/>
              <a:t>а затим из листе </a:t>
            </a:r>
            <a:r>
              <a:rPr lang="en-US" b="1" i="1" dirty="0"/>
              <a:t>Category</a:t>
            </a:r>
            <a:r>
              <a:rPr lang="en-US" dirty="0"/>
              <a:t>, </a:t>
            </a:r>
            <a:r>
              <a:rPr lang="ru-RU" dirty="0"/>
              <a:t>опцију </a:t>
            </a:r>
            <a:r>
              <a:rPr lang="en-US" b="1" i="1" dirty="0"/>
              <a:t>Number  </a:t>
            </a:r>
            <a:endParaRPr lang="sr-Cyrl-RS" b="1" i="1" dirty="0"/>
          </a:p>
          <a:p>
            <a:r>
              <a:rPr lang="ru-RU" dirty="0"/>
              <a:t>У поље </a:t>
            </a:r>
            <a:r>
              <a:rPr lang="en-US" b="1" i="1" dirty="0"/>
              <a:t>Decimal places</a:t>
            </a:r>
            <a:r>
              <a:rPr lang="en-US" dirty="0"/>
              <a:t> </a:t>
            </a:r>
            <a:r>
              <a:rPr lang="ru-RU" dirty="0"/>
              <a:t>потребно је да унесемо број 3 и кликнемо на </a:t>
            </a:r>
            <a:r>
              <a:rPr lang="ru-RU" b="1" dirty="0"/>
              <a:t>ОК</a:t>
            </a:r>
            <a:endParaRPr lang="ru-RU" dirty="0"/>
          </a:p>
          <a:p>
            <a:endParaRPr lang="en-US"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894" t="1971" r="22364" b="42262"/>
          <a:stretch/>
        </p:blipFill>
        <p:spPr bwMode="auto">
          <a:xfrm>
            <a:off x="4211960" y="3826445"/>
            <a:ext cx="3888432" cy="2801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82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a:t>Типови података</a:t>
            </a:r>
            <a:endParaRPr lang="en-US" dirty="0"/>
          </a:p>
        </p:txBody>
      </p:sp>
      <p:sp>
        <p:nvSpPr>
          <p:cNvPr id="3" name="Content Placeholder 2"/>
          <p:cNvSpPr>
            <a:spLocks noGrp="1"/>
          </p:cNvSpPr>
          <p:nvPr>
            <p:ph idx="1"/>
          </p:nvPr>
        </p:nvSpPr>
        <p:spPr>
          <a:xfrm>
            <a:off x="457200" y="1600200"/>
            <a:ext cx="8363272" cy="4709120"/>
          </a:xfrm>
        </p:spPr>
        <p:txBody>
          <a:bodyPr>
            <a:normAutofit fontScale="92500" lnSpcReduction="10000"/>
          </a:bodyPr>
          <a:lstStyle/>
          <a:p>
            <a:r>
              <a:rPr lang="ru-RU" sz="4000" dirty="0"/>
              <a:t>У табелу се могу записивати различите врсте података на пример:</a:t>
            </a:r>
          </a:p>
          <a:p>
            <a:r>
              <a:rPr lang="ru-RU" dirty="0"/>
              <a:t> </a:t>
            </a:r>
            <a:r>
              <a:rPr lang="ru-RU" sz="3500" b="1" dirty="0"/>
              <a:t>бројеви, </a:t>
            </a:r>
          </a:p>
          <a:p>
            <a:r>
              <a:rPr lang="ru-RU" sz="3500" b="1" dirty="0"/>
              <a:t>текст, </a:t>
            </a:r>
          </a:p>
          <a:p>
            <a:r>
              <a:rPr lang="ru-RU" sz="3500" b="1" dirty="0"/>
              <a:t>датум, </a:t>
            </a:r>
          </a:p>
          <a:p>
            <a:r>
              <a:rPr lang="ru-RU" sz="3500" b="1" dirty="0"/>
              <a:t>време, </a:t>
            </a:r>
          </a:p>
          <a:p>
            <a:r>
              <a:rPr lang="ru-RU" sz="3500" b="1" dirty="0"/>
              <a:t>новчане валуте, </a:t>
            </a:r>
          </a:p>
          <a:p>
            <a:r>
              <a:rPr lang="ru-RU" sz="3500" b="1" dirty="0"/>
              <a:t>проценти</a:t>
            </a:r>
            <a:endParaRPr lang="en-US" sz="3500" b="1" dirty="0"/>
          </a:p>
        </p:txBody>
      </p:sp>
    </p:spTree>
    <p:extLst>
      <p:ext uri="{BB962C8B-B14F-4D97-AF65-F5344CB8AC3E}">
        <p14:creationId xmlns:p14="http://schemas.microsoft.com/office/powerpoint/2010/main" xmlns="" val="39365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Испробај унос бројева</a:t>
            </a:r>
            <a:endParaRPr lang="en-US" dirty="0"/>
          </a:p>
        </p:txBody>
      </p:sp>
      <p:sp>
        <p:nvSpPr>
          <p:cNvPr id="3" name="Content Placeholder 2"/>
          <p:cNvSpPr>
            <a:spLocks noGrp="1"/>
          </p:cNvSpPr>
          <p:nvPr>
            <p:ph idx="1"/>
          </p:nvPr>
        </p:nvSpPr>
        <p:spPr/>
        <p:txBody>
          <a:bodyPr>
            <a:normAutofit fontScale="92500" lnSpcReduction="10000"/>
          </a:bodyPr>
          <a:lstStyle/>
          <a:p>
            <a:r>
              <a:rPr lang="ru-RU" dirty="0"/>
              <a:t>Програми за табеларне прорачуне могу аутоматски да одреде тип унетог податка. </a:t>
            </a:r>
          </a:p>
          <a:p>
            <a:r>
              <a:rPr lang="ru-RU" dirty="0"/>
              <a:t>Када у ћелију унесемо нпр. </a:t>
            </a:r>
            <a:r>
              <a:rPr lang="ru-RU" b="1" dirty="0"/>
              <a:t>,5</a:t>
            </a:r>
            <a:r>
              <a:rPr lang="ru-RU" dirty="0"/>
              <a:t> након потврде уноса биће приказан као </a:t>
            </a:r>
            <a:r>
              <a:rPr lang="ru-RU" b="1" dirty="0"/>
              <a:t>0,5</a:t>
            </a:r>
            <a:r>
              <a:rPr lang="ru-RU" dirty="0"/>
              <a:t>. </a:t>
            </a:r>
          </a:p>
          <a:p>
            <a:r>
              <a:rPr lang="ru-RU" dirty="0"/>
              <a:t>Уколико унесемо број </a:t>
            </a:r>
            <a:r>
              <a:rPr lang="ru-RU" b="1" dirty="0"/>
              <a:t>123,000</a:t>
            </a:r>
            <a:r>
              <a:rPr lang="ru-RU" dirty="0"/>
              <a:t> након потврде уноса биће приказано </a:t>
            </a:r>
            <a:r>
              <a:rPr lang="ru-RU" b="1" dirty="0"/>
              <a:t>123</a:t>
            </a:r>
            <a:endParaRPr lang="ru-RU" dirty="0"/>
          </a:p>
          <a:p>
            <a:r>
              <a:rPr lang="ru-RU" dirty="0"/>
              <a:t>уколико унесемо број који има 12 или више цифара (нпр. јединствени матични број грађанина - ЈМБГ који има 13 цифара) у ћелији ће бити приказано </a:t>
            </a:r>
            <a:r>
              <a:rPr lang="ru-RU" b="1" dirty="0"/>
              <a:t>2,21001</a:t>
            </a:r>
            <a:r>
              <a:rPr lang="en-US" b="1" dirty="0"/>
              <a:t>E+12</a:t>
            </a:r>
            <a:r>
              <a:rPr lang="en-US" dirty="0"/>
              <a:t> .</a:t>
            </a:r>
          </a:p>
          <a:p>
            <a:endParaRPr lang="en-US" dirty="0"/>
          </a:p>
        </p:txBody>
      </p:sp>
    </p:spTree>
    <p:extLst>
      <p:ext uri="{BB962C8B-B14F-4D97-AF65-F5344CB8AC3E}">
        <p14:creationId xmlns:p14="http://schemas.microsoft.com/office/powerpoint/2010/main" xmlns="" val="155105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5721499"/>
          </a:xfrm>
        </p:spPr>
        <p:txBody>
          <a:bodyPr>
            <a:normAutofit/>
          </a:bodyPr>
          <a:lstStyle/>
          <a:p>
            <a:r>
              <a:rPr lang="ru-RU" dirty="0"/>
              <a:t>Покрени програм </a:t>
            </a:r>
            <a:r>
              <a:rPr lang="en-US" dirty="0"/>
              <a:t>Excel </a:t>
            </a:r>
            <a:r>
              <a:rPr lang="ru-RU" dirty="0"/>
              <a:t>и одабери опцију </a:t>
            </a:r>
            <a:r>
              <a:rPr lang="en-US" dirty="0"/>
              <a:t>Blank workbook.  </a:t>
            </a:r>
          </a:p>
          <a:p>
            <a:r>
              <a:rPr lang="ru-RU" b="1" dirty="0"/>
              <a:t>Преименуј радни лист </a:t>
            </a:r>
            <a:r>
              <a:rPr lang="ru-RU" dirty="0"/>
              <a:t>у </a:t>
            </a:r>
            <a:r>
              <a:rPr lang="sr-Cyrl-RS" dirty="0"/>
              <a:t>Вежбање</a:t>
            </a:r>
            <a:r>
              <a:rPr lang="ru-RU" dirty="0"/>
              <a:t>. </a:t>
            </a:r>
            <a:endParaRPr lang="en-US" dirty="0"/>
          </a:p>
          <a:p>
            <a:endParaRPr lang="en-US" dirty="0"/>
          </a:p>
          <a:p>
            <a:endParaRPr lang="en-US" dirty="0"/>
          </a:p>
          <a:p>
            <a:pPr marL="0" indent="0">
              <a:buNone/>
            </a:pPr>
            <a:r>
              <a:rPr lang="ru-RU" dirty="0"/>
              <a:t> </a:t>
            </a:r>
            <a:endParaRPr lang="en-US" dirty="0"/>
          </a:p>
          <a:p>
            <a:pPr marL="0" indent="0">
              <a:buNone/>
            </a:pPr>
            <a:endParaRPr lang="en-US" dirty="0"/>
          </a:p>
          <a:p>
            <a:pPr marL="0" indent="0">
              <a:buNone/>
            </a:pPr>
            <a:endParaRPr lang="en-US" dirty="0"/>
          </a:p>
          <a:p>
            <a:r>
              <a:rPr lang="ru-RU" b="1" dirty="0"/>
              <a:t>Сачувај радну табелу </a:t>
            </a:r>
            <a:r>
              <a:rPr lang="ru-RU" dirty="0"/>
              <a:t>под називом </a:t>
            </a:r>
            <a:r>
              <a:rPr lang="en-US" b="1" dirty="0"/>
              <a:t>Vezba1.xlsx</a:t>
            </a:r>
            <a:r>
              <a:rPr lang="en-US" dirty="0"/>
              <a:t> (File → Save As→ Documents→ 8-1)</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743" t="67134" r="83441" b="7837"/>
          <a:stretch/>
        </p:blipFill>
        <p:spPr bwMode="auto">
          <a:xfrm>
            <a:off x="611560" y="2132856"/>
            <a:ext cx="1612233" cy="2574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699792" y="2407006"/>
            <a:ext cx="5904656" cy="830997"/>
          </a:xfrm>
          <a:prstGeom prst="rect">
            <a:avLst/>
          </a:prstGeom>
          <a:noFill/>
        </p:spPr>
        <p:txBody>
          <a:bodyPr wrap="square" rtlCol="0">
            <a:spAutoFit/>
          </a:bodyPr>
          <a:lstStyle/>
          <a:p>
            <a:r>
              <a:rPr lang="sr-Cyrl-RS" sz="2400" dirty="0"/>
              <a:t>Притисни десни клик на радни лист </a:t>
            </a:r>
            <a:r>
              <a:rPr lang="en-US" sz="2400" dirty="0"/>
              <a:t>Sheet1 </a:t>
            </a:r>
            <a:r>
              <a:rPr lang="sr-Cyrl-RS" sz="2400" dirty="0"/>
              <a:t>и изабери команду </a:t>
            </a:r>
            <a:r>
              <a:rPr lang="en-US" sz="2400" b="1" dirty="0">
                <a:solidFill>
                  <a:srgbClr val="FF0000"/>
                </a:solidFill>
              </a:rPr>
              <a:t>Rename</a:t>
            </a:r>
          </a:p>
        </p:txBody>
      </p:sp>
    </p:spTree>
    <p:extLst>
      <p:ext uri="{BB962C8B-B14F-4D97-AF65-F5344CB8AC3E}">
        <p14:creationId xmlns:p14="http://schemas.microsoft.com/office/powerpoint/2010/main" xmlns="" val="294588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a:t>Унос података</a:t>
            </a:r>
            <a:endParaRPr lang="en-US"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ru-RU" dirty="0"/>
              <a:t>Подсећамо те да је податке могуће унети у ћелију само уколико је она </a:t>
            </a:r>
            <a:r>
              <a:rPr lang="ru-RU" b="1" dirty="0"/>
              <a:t>активна</a:t>
            </a:r>
            <a:r>
              <a:rPr lang="ru-RU" dirty="0"/>
              <a:t>. </a:t>
            </a:r>
            <a:endParaRPr lang="en-US" dirty="0"/>
          </a:p>
          <a:p>
            <a:r>
              <a:rPr lang="ru-RU" b="1" dirty="0"/>
              <a:t>Активна ћелија </a:t>
            </a:r>
            <a:r>
              <a:rPr lang="ru-RU" dirty="0"/>
              <a:t>има подебљане ивице (маркер активне ћелије). </a:t>
            </a:r>
            <a:endParaRPr lang="en-US" dirty="0"/>
          </a:p>
          <a:p>
            <a:r>
              <a:rPr lang="ru-RU" dirty="0"/>
              <a:t>Уносом података они одмах постају видљиви у </a:t>
            </a:r>
            <a:r>
              <a:rPr lang="ru-RU" b="1" dirty="0"/>
              <a:t>активној ћелији</a:t>
            </a:r>
            <a:r>
              <a:rPr lang="ru-RU" dirty="0"/>
              <a:t>, али и у </a:t>
            </a:r>
            <a:r>
              <a:rPr lang="ru-RU" b="1" dirty="0"/>
              <a:t>траци формула</a:t>
            </a:r>
            <a:r>
              <a:rPr lang="ru-RU" dirty="0"/>
              <a:t>.</a:t>
            </a:r>
            <a:endParaRPr lang="en-US" dirty="0"/>
          </a:p>
          <a:p>
            <a:r>
              <a:rPr lang="ru-RU" dirty="0"/>
              <a:t>Након уноса, постављање садржаја потврђујемо на неки од следећих начина:</a:t>
            </a:r>
          </a:p>
          <a:p>
            <a:pPr marL="800100" lvl="2" indent="0">
              <a:buNone/>
            </a:pPr>
            <a:r>
              <a:rPr lang="ru-RU" sz="3100" dirty="0"/>
              <a:t>► кликом миша на било коју другу ћелију;</a:t>
            </a:r>
            <a:br>
              <a:rPr lang="ru-RU" sz="3100" dirty="0"/>
            </a:br>
            <a:r>
              <a:rPr lang="ru-RU" sz="3100" dirty="0"/>
              <a:t>► кликом миша на контролни тастер уноса (лево од траке формула);</a:t>
            </a:r>
            <a:br>
              <a:rPr lang="ru-RU" sz="3100" dirty="0"/>
            </a:br>
            <a:r>
              <a:rPr lang="ru-RU" sz="3100" dirty="0"/>
              <a:t>► притиском на тастер </a:t>
            </a:r>
            <a:r>
              <a:rPr lang="ru-RU" sz="3100" b="1" i="1" dirty="0"/>
              <a:t>Enter</a:t>
            </a:r>
            <a:r>
              <a:rPr lang="ru-RU" sz="3100" dirty="0"/>
              <a:t>;</a:t>
            </a:r>
            <a:br>
              <a:rPr lang="ru-RU" sz="3100" dirty="0"/>
            </a:br>
            <a:r>
              <a:rPr lang="ru-RU" sz="3100" dirty="0"/>
              <a:t>► притиском на тастер </a:t>
            </a:r>
            <a:r>
              <a:rPr lang="ru-RU" sz="3100" b="1" i="1" dirty="0"/>
              <a:t>Tab</a:t>
            </a:r>
            <a:r>
              <a:rPr lang="ru-RU" sz="3100" dirty="0"/>
              <a:t>.</a:t>
            </a:r>
            <a:br>
              <a:rPr lang="ru-RU" sz="3100" dirty="0"/>
            </a:br>
            <a:endParaRPr lang="ru-RU" sz="3100" dirty="0"/>
          </a:p>
          <a:p>
            <a:endParaRPr lang="en-US" dirty="0"/>
          </a:p>
        </p:txBody>
      </p:sp>
      <p:sp>
        <p:nvSpPr>
          <p:cNvPr id="4" name="AutoShape 2" descr="сејв ез ексел"/>
          <p:cNvSpPr>
            <a:spLocks noChangeAspect="1" noChangeArrowheads="1"/>
          </p:cNvSpPr>
          <p:nvPr/>
        </p:nvSpPr>
        <p:spPr bwMode="auto">
          <a:xfrm>
            <a:off x="155575" y="-2468563"/>
            <a:ext cx="6210300" cy="5143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3041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C00000"/>
                </a:solidFill>
              </a:rPr>
              <a:t>текстуални подаци</a:t>
            </a:r>
            <a:endParaRPr lang="en-US" dirty="0">
              <a:solidFill>
                <a:srgbClr val="C00000"/>
              </a:solidFill>
            </a:endParaRPr>
          </a:p>
        </p:txBody>
      </p:sp>
      <p:sp>
        <p:nvSpPr>
          <p:cNvPr id="3" name="Content Placeholder 2"/>
          <p:cNvSpPr>
            <a:spLocks noGrp="1"/>
          </p:cNvSpPr>
          <p:nvPr>
            <p:ph idx="1"/>
          </p:nvPr>
        </p:nvSpPr>
        <p:spPr>
          <a:xfrm>
            <a:off x="457200" y="1600200"/>
            <a:ext cx="8507288" cy="4525963"/>
          </a:xfrm>
        </p:spPr>
        <p:txBody>
          <a:bodyPr>
            <a:normAutofit/>
          </a:bodyPr>
          <a:lstStyle/>
          <a:p>
            <a:r>
              <a:rPr lang="ru-RU" sz="2600" dirty="0"/>
              <a:t>Под </a:t>
            </a:r>
            <a:r>
              <a:rPr lang="ru-RU" sz="2600" b="1" dirty="0"/>
              <a:t>текстуалним по</a:t>
            </a:r>
            <a:r>
              <a:rPr lang="sr-Cyrl-RS" sz="2600" b="1" dirty="0"/>
              <a:t>д</a:t>
            </a:r>
            <a:r>
              <a:rPr lang="ru-RU" sz="2600" b="1" dirty="0"/>
              <a:t>атком </a:t>
            </a:r>
            <a:r>
              <a:rPr lang="ru-RU" sz="2600" dirty="0" smtClean="0"/>
              <a:t>подразумевамо</a:t>
            </a:r>
            <a:endParaRPr lang="en-GB" sz="2600" dirty="0" smtClean="0"/>
          </a:p>
          <a:p>
            <a:pPr>
              <a:buNone/>
            </a:pPr>
            <a:r>
              <a:rPr lang="ru-RU" sz="2600" dirty="0" smtClean="0"/>
              <a:t> </a:t>
            </a:r>
            <a:r>
              <a:rPr lang="ru-RU" sz="3600" b="1" dirty="0">
                <a:solidFill>
                  <a:srgbClr val="FF0000"/>
                </a:solidFill>
              </a:rPr>
              <a:t>скуп знакова </a:t>
            </a:r>
            <a:r>
              <a:rPr lang="ru-RU" sz="2700" b="1" dirty="0">
                <a:solidFill>
                  <a:srgbClr val="FF0000"/>
                </a:solidFill>
              </a:rPr>
              <a:t>(слова, цифре, специјални знаци). </a:t>
            </a:r>
          </a:p>
          <a:p>
            <a:r>
              <a:rPr lang="ru-RU" sz="2600" b="1" dirty="0"/>
              <a:t>Када уносимо текст који је дужи од ширине ћелије, он ће бити видљив и у суседној ћелији </a:t>
            </a:r>
            <a:r>
              <a:rPr lang="ru-RU" sz="2600" dirty="0"/>
              <a:t>(уколико у њој нема података). </a:t>
            </a:r>
          </a:p>
          <a:p>
            <a:r>
              <a:rPr lang="ru-RU" sz="2600" dirty="0"/>
              <a:t>Ако у суседној ћелији има података, видеће се само текст који одговара ширини ћелије. </a:t>
            </a:r>
          </a:p>
          <a:p>
            <a:r>
              <a:rPr lang="ru-RU" sz="2600" dirty="0"/>
              <a:t>У траци формула увек ће бити приказан читав текст</a:t>
            </a:r>
            <a:endParaRPr lang="en-US" sz="2600" dirty="0"/>
          </a:p>
          <a:p>
            <a:endParaRPr lang="en-US" dirty="0"/>
          </a:p>
        </p:txBody>
      </p:sp>
    </p:spTree>
    <p:extLst>
      <p:ext uri="{BB962C8B-B14F-4D97-AF65-F5344CB8AC3E}">
        <p14:creationId xmlns:p14="http://schemas.microsoft.com/office/powerpoint/2010/main" xmlns="" val="83181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C00000"/>
                </a:solidFill>
              </a:rPr>
              <a:t>текстуални подаци</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ru-RU" sz="2600" dirty="0"/>
              <a:t>Уради</a:t>
            </a:r>
          </a:p>
          <a:p>
            <a:r>
              <a:rPr lang="sr-Cyrl-RS" sz="2600" dirty="0"/>
              <a:t>Укуцај текст као на слици у ћелију Д2, Д3 и Е3</a:t>
            </a:r>
          </a:p>
          <a:p>
            <a:r>
              <a:rPr lang="sr-Cyrl-RS" sz="2600" dirty="0"/>
              <a:t>У Д2 укуцај текст Хуманитарна акција</a:t>
            </a:r>
          </a:p>
          <a:p>
            <a:r>
              <a:rPr lang="sr-Cyrl-RS" sz="2600" dirty="0"/>
              <a:t>У Д3 укуцај текст Хуманитарна акција</a:t>
            </a:r>
          </a:p>
          <a:p>
            <a:r>
              <a:rPr lang="sr-Cyrl-RS" sz="2600" dirty="0"/>
              <a:t>У Е3 укуцај текст Датум</a:t>
            </a:r>
            <a:endParaRPr lang="ru-RU" sz="2600" dirty="0"/>
          </a:p>
          <a:p>
            <a:endParaRPr lang="ru-RU" sz="2600" dirty="0"/>
          </a:p>
          <a:p>
            <a:endParaRPr lang="ru-RU" sz="2600"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4084" y="4149080"/>
            <a:ext cx="6726615" cy="1962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91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FF0000"/>
                </a:solidFill>
              </a:rPr>
              <a:t>текстуални подаци</a:t>
            </a:r>
            <a:endParaRPr lang="en-US" dirty="0">
              <a:solidFill>
                <a:srgbClr val="FF0000"/>
              </a:solidFill>
            </a:endParaRPr>
          </a:p>
        </p:txBody>
      </p:sp>
      <p:sp>
        <p:nvSpPr>
          <p:cNvPr id="3" name="Content Placeholder 2"/>
          <p:cNvSpPr>
            <a:spLocks noGrp="1"/>
          </p:cNvSpPr>
          <p:nvPr>
            <p:ph idx="1"/>
          </p:nvPr>
        </p:nvSpPr>
        <p:spPr>
          <a:xfrm>
            <a:off x="251520" y="1628800"/>
            <a:ext cx="8686800" cy="4525963"/>
          </a:xfrm>
        </p:spPr>
        <p:txBody>
          <a:bodyPr>
            <a:normAutofit/>
          </a:bodyPr>
          <a:lstStyle/>
          <a:p>
            <a:r>
              <a:rPr lang="ru-RU" sz="2800" dirty="0"/>
              <a:t>Ако кликнемо на опцију </a:t>
            </a:r>
            <a:r>
              <a:rPr lang="ru-RU" sz="2800" b="1" i="1" dirty="0">
                <a:solidFill>
                  <a:srgbClr val="FF0000"/>
                </a:solidFill>
              </a:rPr>
              <a:t>Wrap Text</a:t>
            </a:r>
            <a:r>
              <a:rPr lang="ru-RU" sz="2800" dirty="0">
                <a:solidFill>
                  <a:srgbClr val="FF0000"/>
                </a:solidFill>
              </a:rPr>
              <a:t> </a:t>
            </a:r>
            <a:r>
              <a:rPr lang="ru-RU" sz="2800" dirty="0"/>
              <a:t>(у оквиру одељка </a:t>
            </a:r>
            <a:r>
              <a:rPr lang="ru-RU" sz="2800" b="1" i="1" dirty="0"/>
              <a:t>Alignment</a:t>
            </a:r>
            <a:r>
              <a:rPr lang="ru-RU" sz="2800" dirty="0"/>
              <a:t> менија </a:t>
            </a:r>
            <a:r>
              <a:rPr lang="ru-RU" sz="2800" b="1" i="1" dirty="0"/>
              <a:t>Home</a:t>
            </a:r>
            <a:r>
              <a:rPr lang="ru-RU" sz="2800" dirty="0"/>
              <a:t>), текст ће бити видљив у целини – написан у више редова у оквиру активне ћелије, што за последицу има </a:t>
            </a:r>
            <a:r>
              <a:rPr lang="ru-RU" sz="2800" b="1" dirty="0"/>
              <a:t>промену висине реда </a:t>
            </a:r>
            <a:r>
              <a:rPr lang="ru-RU" sz="2800" dirty="0"/>
              <a:t>у коме се та ћелија налази</a:t>
            </a:r>
            <a:endParaRPr lang="en-US" sz="2800" dirty="0"/>
          </a:p>
        </p:txBody>
      </p:sp>
      <p:sp>
        <p:nvSpPr>
          <p:cNvPr id="4" name="AutoShape 2" descr="Слика 1.2.2. Омогућавање приказа читаве дужине текста када је он дужи од ширине активне ћелије"/>
          <p:cNvSpPr>
            <a:spLocks noChangeAspect="1" noChangeArrowheads="1"/>
          </p:cNvSpPr>
          <p:nvPr/>
        </p:nvSpPr>
        <p:spPr bwMode="auto">
          <a:xfrm>
            <a:off x="155575" y="-1119188"/>
            <a:ext cx="8620125" cy="2343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8620125"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660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Неки од типова података - </a:t>
            </a:r>
            <a:r>
              <a:rPr lang="ru-RU" b="1" dirty="0">
                <a:solidFill>
                  <a:srgbClr val="FF0000"/>
                </a:solidFill>
              </a:rPr>
              <a:t>текстуални подаци</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sr-Cyrl-RS" sz="2800" dirty="0"/>
              <a:t>Уради:</a:t>
            </a:r>
          </a:p>
          <a:p>
            <a:r>
              <a:rPr lang="sr-Cyrl-RS" sz="2800" dirty="0"/>
              <a:t>У ћелију Ц1 укуцај текст: Сакупљање новца за одељење 8/1 школске </a:t>
            </a:r>
            <a:r>
              <a:rPr lang="sr-Cyrl-RS" sz="2800" dirty="0" smtClean="0"/>
              <a:t>2023/2024. </a:t>
            </a:r>
            <a:r>
              <a:rPr lang="sr-Cyrl-RS" sz="2800" dirty="0"/>
              <a:t>године</a:t>
            </a:r>
          </a:p>
          <a:p>
            <a:r>
              <a:rPr lang="sr-Cyrl-RS" sz="2800" dirty="0"/>
              <a:t>Испробај како изгледа овај текст са опцијом </a:t>
            </a:r>
            <a:r>
              <a:rPr lang="ru-RU" sz="2800" b="1" i="1" dirty="0"/>
              <a:t>Wrap Text</a:t>
            </a:r>
            <a:r>
              <a:rPr lang="ru-RU" sz="2800" dirty="0"/>
              <a:t> </a:t>
            </a:r>
            <a:endParaRPr lang="en-US" sz="2800" dirty="0"/>
          </a:p>
        </p:txBody>
      </p:sp>
      <p:sp>
        <p:nvSpPr>
          <p:cNvPr id="4" name="AutoShape 2" descr="Слика 1.2.2. Омогућавање приказа читаве дужине текста када је он дужи од ширине активне ћелије"/>
          <p:cNvSpPr>
            <a:spLocks noChangeAspect="1" noChangeArrowheads="1"/>
          </p:cNvSpPr>
          <p:nvPr/>
        </p:nvSpPr>
        <p:spPr bwMode="auto">
          <a:xfrm>
            <a:off x="155575" y="-1119188"/>
            <a:ext cx="8620125" cy="2343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8620125"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12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a:t>Уради...</a:t>
            </a:r>
          </a:p>
        </p:txBody>
      </p:sp>
      <p:sp>
        <p:nvSpPr>
          <p:cNvPr id="3" name="Content Placeholder 2"/>
          <p:cNvSpPr>
            <a:spLocks noGrp="1"/>
          </p:cNvSpPr>
          <p:nvPr>
            <p:ph idx="1"/>
          </p:nvPr>
        </p:nvSpPr>
        <p:spPr/>
        <p:txBody>
          <a:bodyPr>
            <a:normAutofit fontScale="92500" lnSpcReduction="20000"/>
          </a:bodyPr>
          <a:lstStyle/>
          <a:p>
            <a:r>
              <a:rPr lang="ru-RU" b="1" dirty="0"/>
              <a:t>Преименуј радни лист </a:t>
            </a:r>
            <a:r>
              <a:rPr lang="en-US" b="1" dirty="0"/>
              <a:t>Sheet2 </a:t>
            </a:r>
            <a:r>
              <a:rPr lang="ru-RU" dirty="0"/>
              <a:t>у </a:t>
            </a:r>
            <a:r>
              <a:rPr lang="sr-Cyrl-RS" b="1" dirty="0"/>
              <a:t>Телефони</a:t>
            </a:r>
          </a:p>
          <a:p>
            <a:r>
              <a:rPr lang="sr-Cyrl-RS" dirty="0"/>
              <a:t> </a:t>
            </a:r>
            <a:r>
              <a:rPr lang="ru-RU" dirty="0"/>
              <a:t>Направи телефонски именик тако што ћеш, у радном листу </a:t>
            </a:r>
            <a:r>
              <a:rPr lang="ru-RU" b="1" dirty="0"/>
              <a:t>Телефони</a:t>
            </a:r>
            <a:r>
              <a:rPr lang="ru-RU" dirty="0"/>
              <a:t>,</a:t>
            </a:r>
            <a:br>
              <a:rPr lang="ru-RU" dirty="0"/>
            </a:br>
            <a:r>
              <a:rPr lang="ru-RU" dirty="0"/>
              <a:t>у ћелије А1, А2 и А3 унети имена три најбоља друга или другарице, а у</a:t>
            </a:r>
            <a:br>
              <a:rPr lang="ru-RU" dirty="0"/>
            </a:br>
            <a:r>
              <a:rPr lang="ru-RU" dirty="0"/>
              <a:t>ћелије B1, B2 и B3 њихове бројеве мобилних телефона у формату нпр. 064000000.</a:t>
            </a:r>
          </a:p>
          <a:p>
            <a:r>
              <a:rPr lang="ru-RU" dirty="0"/>
              <a:t>Сачувај радну табелу.</a:t>
            </a:r>
          </a:p>
          <a:p>
            <a:r>
              <a:rPr lang="ru-RU" dirty="0"/>
              <a:t>Опиши како се приказују бројеви телефона.</a:t>
            </a:r>
          </a:p>
          <a:p>
            <a:r>
              <a:rPr lang="ru-RU" dirty="0"/>
              <a:t>Како су поравнати подаци у колони А, а како у колони B?</a:t>
            </a:r>
          </a:p>
          <a:p>
            <a:endParaRPr lang="en-US" dirty="0"/>
          </a:p>
        </p:txBody>
      </p:sp>
      <p:sp>
        <p:nvSpPr>
          <p:cNvPr id="4" name="AutoShape 2" descr="сејв ез ексел"/>
          <p:cNvSpPr>
            <a:spLocks noChangeAspect="1" noChangeArrowheads="1"/>
          </p:cNvSpPr>
          <p:nvPr/>
        </p:nvSpPr>
        <p:spPr bwMode="auto">
          <a:xfrm>
            <a:off x="155575" y="-2468563"/>
            <a:ext cx="6210300" cy="5143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97195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886</Words>
  <Application>Microsoft Office PowerPoint</Application>
  <PresentationFormat>On-screen Show (4:3)</PresentationFormat>
  <Paragraphs>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Microsoft Excell </vt:lpstr>
      <vt:lpstr>Типови података</vt:lpstr>
      <vt:lpstr>Slide 3</vt:lpstr>
      <vt:lpstr>Унос података</vt:lpstr>
      <vt:lpstr>Неки од типова података - текстуални подаци</vt:lpstr>
      <vt:lpstr>Неки од типова података - текстуални подаци</vt:lpstr>
      <vt:lpstr>Неки од типова података - текстуални подаци</vt:lpstr>
      <vt:lpstr>Неки од типова података - текстуални подаци</vt:lpstr>
      <vt:lpstr>Уради...</vt:lpstr>
      <vt:lpstr>Неки од типова података - текстуални подаци</vt:lpstr>
      <vt:lpstr>Неки од типова података - текстуални подаци</vt:lpstr>
      <vt:lpstr>Неки од типова података - текстуални подаци</vt:lpstr>
      <vt:lpstr>Неки од типова података - текстуални подаци</vt:lpstr>
      <vt:lpstr>Уради...</vt:lpstr>
      <vt:lpstr>Неки од типова података - датум и време</vt:lpstr>
      <vt:lpstr>Уради...</vt:lpstr>
      <vt:lpstr>Неки од типова података - бројевни подаци</vt:lpstr>
      <vt:lpstr>Различити прикази бројевних података</vt:lpstr>
      <vt:lpstr>Slide 19</vt:lpstr>
      <vt:lpstr>Испробај унос бројева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 Jerinkic</dc:creator>
  <cp:lastModifiedBy>Violeta Jerinkic</cp:lastModifiedBy>
  <cp:revision>24</cp:revision>
  <dcterms:created xsi:type="dcterms:W3CDTF">2020-09-08T18:10:52Z</dcterms:created>
  <dcterms:modified xsi:type="dcterms:W3CDTF">2023-09-18T07:34:34Z</dcterms:modified>
</cp:coreProperties>
</file>