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9" r:id="rId3"/>
    <p:sldId id="291" r:id="rId4"/>
    <p:sldId id="292" r:id="rId5"/>
    <p:sldId id="301" r:id="rId6"/>
    <p:sldId id="258" r:id="rId7"/>
    <p:sldId id="300" r:id="rId8"/>
    <p:sldId id="261" r:id="rId9"/>
    <p:sldId id="263" r:id="rId10"/>
    <p:sldId id="293" r:id="rId11"/>
    <p:sldId id="285" r:id="rId12"/>
    <p:sldId id="294" r:id="rId13"/>
    <p:sldId id="286" r:id="rId14"/>
    <p:sldId id="262" r:id="rId15"/>
    <p:sldId id="295" r:id="rId16"/>
    <p:sldId id="265" r:id="rId17"/>
    <p:sldId id="267" r:id="rId18"/>
    <p:sldId id="268" r:id="rId19"/>
    <p:sldId id="269" r:id="rId20"/>
    <p:sldId id="266" r:id="rId21"/>
    <p:sldId id="270" r:id="rId22"/>
    <p:sldId id="272" r:id="rId23"/>
    <p:sldId id="287" r:id="rId24"/>
    <p:sldId id="279" r:id="rId25"/>
    <p:sldId id="281" r:id="rId26"/>
    <p:sldId id="282" r:id="rId27"/>
    <p:sldId id="283" r:id="rId28"/>
    <p:sldId id="284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2689C-F942-4A16-9DFA-083BAE8A1CD3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CEEC2-7BC9-48A9-B5AF-B6FCFF3C0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D6D48-C92C-495F-BBD8-08AAF1F0CC8D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18DA-3F05-4CDC-AF72-A032338A1190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D5F3-832A-4696-8C11-AA7D0AF5FF8A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7535-BB8E-460A-9872-8A8F1E4C0E27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C89-49C5-42D4-99F2-58753AC68FBE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2919-1C20-4F93-A6BD-A3AB610061BB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2F41-97D6-4597-9EE5-7D02A8D0EF5C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AA94-3BD7-457D-929E-2482B785DFFE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558-DDCF-48F4-A9D7-4ED6938E107A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B64-500A-4441-8009-C626D094EEE8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6-C944-4224-8C24-88EAA4B9C9B5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D7199E-1678-4107-87F1-1E3853690363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etljamediastorage.blob.core.windows.net/root/Media/Default/Kursevi/OnlineNastava/kurs-treci-ikt/L32S1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slikama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Selekcij</a:t>
            </a:r>
            <a:r>
              <a:rPr lang="sr-Latn-RS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Geometrijske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transformacije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320553" cy="3877815"/>
          </a:xfrm>
        </p:spPr>
        <p:txBody>
          <a:bodyPr>
            <a:normAutofit/>
          </a:bodyPr>
          <a:lstStyle/>
          <a:p>
            <a:r>
              <a:rPr lang="sr-Cyrl-RS" sz="2600" dirty="0"/>
              <a:t>Изабери алатку </a:t>
            </a:r>
            <a:r>
              <a:rPr lang="en-US" sz="2600" b="1" dirty="0">
                <a:solidFill>
                  <a:srgbClr val="C00000"/>
                </a:solidFill>
              </a:rPr>
              <a:t>rectangle select </a:t>
            </a:r>
            <a:endParaRPr lang="sr-Cyrl-RS" sz="2600" b="1" dirty="0">
              <a:solidFill>
                <a:srgbClr val="C00000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Пронађи палету </a:t>
            </a:r>
            <a:r>
              <a:rPr lang="en-US" sz="2600" b="1" dirty="0">
                <a:solidFill>
                  <a:srgbClr val="C00000"/>
                </a:solidFill>
              </a:rPr>
              <a:t>tools option</a:t>
            </a:r>
            <a:r>
              <a:rPr lang="sr-Cyrl-RS" sz="2600" b="1" dirty="0">
                <a:solidFill>
                  <a:srgbClr val="C00000"/>
                </a:solidFill>
              </a:rPr>
              <a:t> </a:t>
            </a:r>
            <a:endParaRPr lang="en-US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70156"/>
            <a:ext cx="8610600" cy="1054250"/>
          </a:xfrm>
        </p:spPr>
        <p:txBody>
          <a:bodyPr/>
          <a:lstStyle/>
          <a:p>
            <a:r>
              <a:rPr lang="ru-RU" sz="3500" dirty="0"/>
              <a:t>Најважнија својства</a:t>
            </a:r>
            <a:r>
              <a:rPr lang="sr-Latn-RS" sz="3500" dirty="0"/>
              <a:t> </a:t>
            </a:r>
            <a:r>
              <a:rPr lang="sr-Cyrl-RS" sz="3500" dirty="0"/>
              <a:t>изабране команде </a:t>
            </a:r>
            <a:r>
              <a:rPr lang="en-US" sz="3500" b="1" dirty="0">
                <a:solidFill>
                  <a:srgbClr val="C00000"/>
                </a:solidFill>
              </a:rPr>
              <a:t>rectangle select </a:t>
            </a:r>
            <a:r>
              <a:rPr lang="sr-Cyrl-RS" sz="3500" dirty="0"/>
              <a:t>на палети</a:t>
            </a:r>
            <a:r>
              <a:rPr lang="en-US" sz="3500" dirty="0"/>
              <a:t> </a:t>
            </a:r>
            <a:r>
              <a:rPr lang="en-US" sz="3500" b="1" dirty="0">
                <a:solidFill>
                  <a:srgbClr val="C00000"/>
                </a:solidFill>
              </a:rPr>
              <a:t>tools option</a:t>
            </a:r>
            <a:r>
              <a:rPr lang="sr-Cyrl-RS" sz="3500" b="1" dirty="0">
                <a:solidFill>
                  <a:srgbClr val="C00000"/>
                </a:solidFill>
              </a:rPr>
              <a:t> </a:t>
            </a:r>
            <a:r>
              <a:rPr lang="ru-RU" sz="3500" b="1" dirty="0">
                <a:solidFill>
                  <a:srgbClr val="C00000"/>
                </a:solidFill>
              </a:rPr>
              <a:t> </a:t>
            </a:r>
            <a:r>
              <a:rPr lang="ru-RU" sz="3500" dirty="0"/>
              <a:t>су:</a:t>
            </a:r>
            <a:endParaRPr lang="en-US" sz="3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4078"/>
            <a:ext cx="3124200" cy="51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4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80" y="2045041"/>
            <a:ext cx="4684520" cy="4754563"/>
          </a:xfrm>
        </p:spPr>
        <p:txBody>
          <a:bodyPr>
            <a:normAutofit/>
          </a:bodyPr>
          <a:lstStyle/>
          <a:p>
            <a:r>
              <a:rPr lang="ru-RU" sz="2800" dirty="0"/>
              <a:t>­</a:t>
            </a:r>
            <a:r>
              <a:rPr lang="en-US" sz="2800" b="1" dirty="0">
                <a:solidFill>
                  <a:srgbClr val="FF0000"/>
                </a:solidFill>
              </a:rPr>
              <a:t>Mode</a:t>
            </a:r>
            <a:r>
              <a:rPr lang="en-US" sz="2800" dirty="0"/>
              <a:t> (</a:t>
            </a:r>
            <a:r>
              <a:rPr lang="ru-RU" sz="2800" dirty="0"/>
              <a:t>Режим) (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dirty="0"/>
              <a:t>) </a:t>
            </a:r>
          </a:p>
          <a:p>
            <a:r>
              <a:rPr lang="ru-RU" b="1" dirty="0"/>
              <a:t>Прво дугме </a:t>
            </a:r>
            <a:r>
              <a:rPr lang="ru-RU" dirty="0"/>
              <a:t>активира режим у коме се </a:t>
            </a:r>
            <a:r>
              <a:rPr lang="ru-RU" b="1" dirty="0">
                <a:solidFill>
                  <a:srgbClr val="7030A0"/>
                </a:solidFill>
              </a:rPr>
              <a:t>креирањем нове селекције уклања претходна</a:t>
            </a:r>
          </a:p>
          <a:p>
            <a:r>
              <a:rPr lang="ru-RU" dirty="0"/>
              <a:t> </a:t>
            </a:r>
            <a:r>
              <a:rPr lang="ru-RU" b="1" dirty="0"/>
              <a:t>Друго дугме </a:t>
            </a:r>
            <a:r>
              <a:rPr lang="ru-RU" dirty="0"/>
              <a:t>активира режим у коме се </a:t>
            </a:r>
            <a:r>
              <a:rPr lang="ru-RU" b="1" dirty="0">
                <a:solidFill>
                  <a:srgbClr val="7030A0"/>
                </a:solidFill>
              </a:rPr>
              <a:t>креирањем нове селекције задржава претходна</a:t>
            </a:r>
          </a:p>
          <a:p>
            <a:r>
              <a:rPr lang="ru-RU" b="1" dirty="0"/>
              <a:t>Треће дугме </a:t>
            </a:r>
            <a:r>
              <a:rPr lang="ru-RU" dirty="0"/>
              <a:t>активира режим у коме се </a:t>
            </a:r>
            <a:r>
              <a:rPr lang="ru-RU" b="1" dirty="0">
                <a:solidFill>
                  <a:srgbClr val="7030A0"/>
                </a:solidFill>
              </a:rPr>
              <a:t>од постојеће селекције одузима</a:t>
            </a:r>
            <a:r>
              <a:rPr lang="sr-Latn-R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део слекције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0156"/>
            <a:ext cx="8610600" cy="1054250"/>
          </a:xfrm>
        </p:spPr>
        <p:txBody>
          <a:bodyPr/>
          <a:lstStyle/>
          <a:p>
            <a:pPr algn="l"/>
            <a:r>
              <a:rPr lang="ru-RU" sz="3500" dirty="0"/>
              <a:t>Најважнија својства</a:t>
            </a:r>
            <a:r>
              <a:rPr lang="sr-Latn-RS" sz="3500" dirty="0"/>
              <a:t> </a:t>
            </a:r>
            <a:r>
              <a:rPr lang="sr-Cyrl-RS" sz="3500" dirty="0"/>
              <a:t>изабране команде </a:t>
            </a:r>
            <a:r>
              <a:rPr lang="en-US" sz="3500" b="1" dirty="0">
                <a:solidFill>
                  <a:srgbClr val="C00000"/>
                </a:solidFill>
              </a:rPr>
              <a:t>rectangle select </a:t>
            </a:r>
            <a:r>
              <a:rPr lang="sr-Cyrl-RS" sz="3500" dirty="0"/>
              <a:t>на палети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C00000"/>
                </a:solidFill>
              </a:rPr>
              <a:t>tools option</a:t>
            </a:r>
            <a:r>
              <a:rPr lang="sr-Cyrl-RS" sz="3500" dirty="0">
                <a:solidFill>
                  <a:srgbClr val="C00000"/>
                </a:solidFill>
              </a:rPr>
              <a:t> </a:t>
            </a:r>
            <a:r>
              <a:rPr lang="ru-RU" sz="3500" dirty="0">
                <a:solidFill>
                  <a:srgbClr val="C00000"/>
                </a:solidFill>
              </a:rPr>
              <a:t> </a:t>
            </a:r>
            <a:r>
              <a:rPr lang="ru-RU" sz="3500" dirty="0"/>
              <a:t>су: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86200" y="2438400"/>
            <a:ext cx="5257800" cy="3424727"/>
            <a:chOff x="3886200" y="2438400"/>
            <a:chExt cx="5257800" cy="34247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400"/>
              <a:ext cx="4038600" cy="1448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114800" y="3581400"/>
              <a:ext cx="1752600" cy="762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886200" y="3733800"/>
              <a:ext cx="2743200" cy="10668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991100" y="3733800"/>
              <a:ext cx="2019300" cy="212932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016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/>
              <a:t>Најважнија својства</a:t>
            </a:r>
            <a:r>
              <a:rPr lang="sr-Latn-RS" sz="3500" dirty="0"/>
              <a:t> </a:t>
            </a:r>
            <a:r>
              <a:rPr lang="sr-Cyrl-RS" sz="3500" dirty="0"/>
              <a:t>изабране команде </a:t>
            </a:r>
            <a:r>
              <a:rPr lang="en-US" sz="3500" b="1" dirty="0">
                <a:solidFill>
                  <a:srgbClr val="C00000"/>
                </a:solidFill>
              </a:rPr>
              <a:t>rectangle select </a:t>
            </a:r>
            <a:r>
              <a:rPr lang="sr-Cyrl-RS" sz="3500" dirty="0"/>
              <a:t>на палети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C00000"/>
                </a:solidFill>
              </a:rPr>
              <a:t>tools option</a:t>
            </a:r>
            <a:endParaRPr lang="ru-RU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105400" cy="39925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­</a:t>
            </a:r>
            <a:r>
              <a:rPr lang="ru-RU" b="1" dirty="0">
                <a:solidFill>
                  <a:srgbClr val="FF0000"/>
                </a:solidFill>
              </a:rPr>
              <a:t>­</a:t>
            </a:r>
            <a:r>
              <a:rPr lang="en-US" b="1" dirty="0">
                <a:solidFill>
                  <a:srgbClr val="FF0000"/>
                </a:solidFill>
              </a:rPr>
              <a:t>Feather edges </a:t>
            </a:r>
            <a:r>
              <a:rPr lang="en-US" dirty="0"/>
              <a:t>(</a:t>
            </a:r>
            <a:r>
              <a:rPr lang="ru-RU" dirty="0"/>
              <a:t>Мекане ивице) (</a:t>
            </a: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ru-RU" dirty="0"/>
              <a:t>) – фини прелаз између селектованог и неселектованог дела слике. Одабиром ове опције можеш подесити и угао за </a:t>
            </a:r>
            <a:r>
              <a:rPr lang="ru-RU" b="1" dirty="0"/>
              <a:t>креирање меканих, паперјастих ивица.</a:t>
            </a:r>
          </a:p>
          <a:p>
            <a:r>
              <a:rPr lang="en-US" b="1" dirty="0">
                <a:solidFill>
                  <a:srgbClr val="FF0000"/>
                </a:solidFill>
              </a:rPr>
              <a:t>Rounded corners </a:t>
            </a:r>
            <a:r>
              <a:rPr lang="en-US" dirty="0"/>
              <a:t>(</a:t>
            </a:r>
            <a:r>
              <a:rPr lang="ru-RU" dirty="0"/>
              <a:t>Заобљене ивице) (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dirty="0"/>
              <a:t>),</a:t>
            </a:r>
            <a:endParaRPr lang="en-US" dirty="0"/>
          </a:p>
          <a:p>
            <a:r>
              <a:rPr lang="ru-RU" b="1" dirty="0">
                <a:solidFill>
                  <a:srgbClr val="FF0000"/>
                </a:solidFill>
              </a:rPr>
              <a:t>­</a:t>
            </a:r>
            <a:r>
              <a:rPr lang="en-US" b="1" dirty="0">
                <a:solidFill>
                  <a:srgbClr val="FF0000"/>
                </a:solidFill>
              </a:rPr>
              <a:t>Expand from Center </a:t>
            </a:r>
            <a:r>
              <a:rPr lang="en-US" dirty="0"/>
              <a:t>(</a:t>
            </a:r>
            <a:r>
              <a:rPr lang="ru-RU" dirty="0"/>
              <a:t>Рашири из средишта) (</a:t>
            </a:r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6952"/>
            <a:ext cx="2971800" cy="49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21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638800" cy="3916363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Квадратну селекцију </a:t>
            </a:r>
            <a:r>
              <a:rPr lang="ru-RU" sz="2200" dirty="0"/>
              <a:t>можеш да спроведеш ако подесиш својства задржавања односа </a:t>
            </a:r>
            <a:r>
              <a:rPr lang="en-US" sz="2200" b="1" u="sng" dirty="0"/>
              <a:t>Aspect ratio </a:t>
            </a:r>
            <a:r>
              <a:rPr lang="ru-RU" sz="2200" b="1" u="sng" dirty="0"/>
              <a:t>ширине и висине на 1:1 </a:t>
            </a:r>
            <a:r>
              <a:rPr lang="ru-RU" sz="2200" dirty="0"/>
              <a:t>што значи да ће бити иста ширина и дужина селекције (</a:t>
            </a:r>
            <a:r>
              <a:rPr lang="ru-RU" sz="2200" b="1" dirty="0">
                <a:solidFill>
                  <a:srgbClr val="FF0000"/>
                </a:solidFill>
              </a:rPr>
              <a:t>5</a:t>
            </a:r>
            <a:r>
              <a:rPr lang="ru-RU" sz="2200" dirty="0"/>
              <a:t>).</a:t>
            </a:r>
          </a:p>
          <a:p>
            <a:pPr marL="0" indent="0">
              <a:buNone/>
            </a:pPr>
            <a:br>
              <a:rPr lang="ru-RU" sz="2200" dirty="0">
                <a:hlinkClick r:id="rId2"/>
              </a:rPr>
            </a:b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/>
              <a:t>Најважнија својства</a:t>
            </a:r>
            <a:r>
              <a:rPr lang="sr-Latn-RS" sz="3500" dirty="0"/>
              <a:t> </a:t>
            </a:r>
            <a:r>
              <a:rPr lang="sr-Cyrl-RS" sz="3500" dirty="0"/>
              <a:t>изабране команде </a:t>
            </a:r>
            <a:r>
              <a:rPr lang="en-US" sz="3500" b="1" dirty="0">
                <a:solidFill>
                  <a:srgbClr val="C00000"/>
                </a:solidFill>
              </a:rPr>
              <a:t>rectangle select </a:t>
            </a:r>
            <a:r>
              <a:rPr lang="sr-Cyrl-RS" sz="3500" dirty="0"/>
              <a:t>на палети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C00000"/>
                </a:solidFill>
              </a:rPr>
              <a:t>tools option</a:t>
            </a:r>
            <a:endParaRPr lang="ru-RU" sz="3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41" y="2133600"/>
            <a:ext cx="284725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 descr="https://petljamediastorage.blob.core.windows.net/root/Media/Default/Kursevi/OnlineNastava/kurs-treci-ikt/L32S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24374"/>
            <a:ext cx="3703021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1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4221163"/>
          </a:xfrm>
        </p:spPr>
        <p:txBody>
          <a:bodyPr>
            <a:normAutofit/>
          </a:bodyPr>
          <a:lstStyle/>
          <a:p>
            <a:r>
              <a:rPr lang="sr-Latn-RS" sz="2600" dirty="0"/>
              <a:t>Isprobaj alatku Rectangle select i </a:t>
            </a:r>
            <a:r>
              <a:rPr lang="sr-Latn-RS" sz="2600" b="1" dirty="0">
                <a:solidFill>
                  <a:srgbClr val="C00000"/>
                </a:solidFill>
              </a:rPr>
              <a:t>selektuj Kulu</a:t>
            </a:r>
          </a:p>
          <a:p>
            <a:r>
              <a:rPr lang="sr-Latn-RS" sz="2600" dirty="0"/>
              <a:t>Obrati pažnju na opciju </a:t>
            </a:r>
            <a:r>
              <a:rPr lang="sr-Latn-RS" sz="2600" b="1" dirty="0">
                <a:solidFill>
                  <a:srgbClr val="C00000"/>
                </a:solidFill>
              </a:rPr>
              <a:t>MODE</a:t>
            </a:r>
            <a:r>
              <a:rPr lang="sr-Latn-RS" sz="2600" dirty="0"/>
              <a:t> na traci sa opcijama</a:t>
            </a:r>
          </a:p>
          <a:p>
            <a:r>
              <a:rPr lang="sr-Latn-RS" sz="2600" dirty="0"/>
              <a:t>Prva opcija – </a:t>
            </a:r>
            <a:r>
              <a:rPr lang="sr-Latn-RS" sz="2600" b="1" dirty="0"/>
              <a:t>Replace the current selection</a:t>
            </a:r>
          </a:p>
          <a:p>
            <a:pPr marL="0" indent="0">
              <a:buNone/>
            </a:pPr>
            <a:r>
              <a:rPr lang="sr-Latn-RS" sz="2600" dirty="0"/>
              <a:t>Prilikom iscrtavanja nove</a:t>
            </a:r>
          </a:p>
          <a:p>
            <a:pPr marL="0" indent="0">
              <a:buNone/>
            </a:pPr>
            <a:r>
              <a:rPr lang="sr-Latn-RS" sz="2600" dirty="0"/>
              <a:t> selekcije prethodna selekcija</a:t>
            </a:r>
          </a:p>
          <a:p>
            <a:pPr marL="0" indent="0">
              <a:buNone/>
            </a:pPr>
            <a:r>
              <a:rPr lang="sr-Latn-RS" sz="2600" dirty="0"/>
              <a:t> se uklanja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RECTANGLE SELECT TOOL</a:t>
            </a:r>
            <a:endParaRPr lang="en-US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9901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36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40" y="1862382"/>
            <a:ext cx="1701459" cy="24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0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4221163"/>
          </a:xfrm>
        </p:spPr>
        <p:txBody>
          <a:bodyPr>
            <a:normAutofit/>
          </a:bodyPr>
          <a:lstStyle/>
          <a:p>
            <a:r>
              <a:rPr lang="sr-Latn-RS" sz="2600" dirty="0"/>
              <a:t>Isprobaj alatku Rectangle select i </a:t>
            </a:r>
            <a:r>
              <a:rPr lang="sr-Latn-RS" sz="2600" b="1" dirty="0">
                <a:solidFill>
                  <a:srgbClr val="C00000"/>
                </a:solidFill>
              </a:rPr>
              <a:t>selektuj Kulu i kamen</a:t>
            </a:r>
          </a:p>
          <a:p>
            <a:r>
              <a:rPr lang="sr-Latn-RS" sz="2600" dirty="0"/>
              <a:t>Obrati pažnju na opciju </a:t>
            </a:r>
            <a:r>
              <a:rPr lang="sr-Latn-RS" sz="2600" b="1" dirty="0">
                <a:solidFill>
                  <a:srgbClr val="C00000"/>
                </a:solidFill>
              </a:rPr>
              <a:t>MODE</a:t>
            </a:r>
            <a:r>
              <a:rPr lang="sr-Latn-RS" sz="2600" dirty="0"/>
              <a:t> na traci sa opcijama</a:t>
            </a:r>
          </a:p>
          <a:p>
            <a:r>
              <a:rPr lang="sr-Latn-RS" dirty="0"/>
              <a:t>Druga opcija – </a:t>
            </a:r>
            <a:r>
              <a:rPr lang="sr-Latn-RS" b="1" dirty="0"/>
              <a:t>Add to the current selection</a:t>
            </a:r>
          </a:p>
          <a:p>
            <a:pPr marL="0" indent="0">
              <a:buNone/>
            </a:pPr>
            <a:r>
              <a:rPr lang="sr-Latn-RS" dirty="0"/>
              <a:t>Nova selekcija se dodaje </a:t>
            </a:r>
          </a:p>
          <a:p>
            <a:pPr marL="0" indent="0">
              <a:buNone/>
            </a:pPr>
            <a:r>
              <a:rPr lang="sr-Latn-RS" dirty="0"/>
              <a:t>prethodnoj </a:t>
            </a:r>
            <a:r>
              <a:rPr lang="sr-Latn-RS" b="1" dirty="0"/>
              <a:t>Zadržavaju se obe</a:t>
            </a:r>
          </a:p>
          <a:p>
            <a:pPr marL="0" indent="0">
              <a:buNone/>
            </a:pPr>
            <a:r>
              <a:rPr lang="sr-Latn-RS" b="1" dirty="0"/>
              <a:t> selekcije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RECTANGLE SELECT TOOL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4572000"/>
            <a:ext cx="3990109" cy="2133600"/>
            <a:chOff x="5029200" y="4572000"/>
            <a:chExt cx="3990109" cy="21336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572000"/>
              <a:ext cx="3990109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629400" y="5791200"/>
              <a:ext cx="685800" cy="6096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262187" cy="387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0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827722" cy="3916363"/>
          </a:xfrm>
        </p:spPr>
        <p:txBody>
          <a:bodyPr>
            <a:normAutofit lnSpcReduction="10000"/>
          </a:bodyPr>
          <a:lstStyle/>
          <a:p>
            <a:r>
              <a:rPr lang="sr-Latn-RS" sz="2800" dirty="0"/>
              <a:t>Isprobaj alatku Rectangle select i oduzmi deo selekcije od prethodne</a:t>
            </a:r>
            <a:endParaRPr lang="sr-Latn-RS" sz="2800" b="1" dirty="0">
              <a:solidFill>
                <a:srgbClr val="C00000"/>
              </a:solidFill>
            </a:endParaRPr>
          </a:p>
          <a:p>
            <a:r>
              <a:rPr lang="sr-Latn-RS" sz="2800" dirty="0"/>
              <a:t>Obrati pažnju na opciju </a:t>
            </a:r>
            <a:r>
              <a:rPr lang="sr-Latn-RS" sz="2800" b="1" dirty="0">
                <a:solidFill>
                  <a:srgbClr val="C00000"/>
                </a:solidFill>
              </a:rPr>
              <a:t>MODE</a:t>
            </a:r>
            <a:r>
              <a:rPr lang="sr-Latn-RS" sz="2800" dirty="0"/>
              <a:t> na traci sa opcijama</a:t>
            </a:r>
          </a:p>
          <a:p>
            <a:r>
              <a:rPr lang="sr-Latn-RS" sz="2800" dirty="0"/>
              <a:t>Treća opcija – </a:t>
            </a:r>
            <a:r>
              <a:rPr lang="sr-Latn-RS" sz="2800" b="1" dirty="0"/>
              <a:t>Substract from the current selection</a:t>
            </a:r>
          </a:p>
          <a:p>
            <a:pPr marL="0" indent="0">
              <a:buNone/>
            </a:pPr>
            <a:r>
              <a:rPr lang="sr-Latn-RS" sz="2400" dirty="0"/>
              <a:t>Nova selekcija se </a:t>
            </a:r>
            <a:r>
              <a:rPr lang="sr-Latn-RS" sz="2400" b="1" dirty="0"/>
              <a:t>oduzima </a:t>
            </a:r>
          </a:p>
          <a:p>
            <a:pPr marL="0" indent="0">
              <a:buNone/>
            </a:pPr>
            <a:r>
              <a:rPr lang="sr-Latn-RS" sz="2400" dirty="0"/>
              <a:t>od prethodne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RECTANGLE SELECT TOOL</a:t>
            </a:r>
            <a:endParaRPr lang="en-US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53492"/>
            <a:ext cx="3837709" cy="205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17" y="1632826"/>
            <a:ext cx="2379166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5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827722" cy="4068763"/>
          </a:xfrm>
        </p:spPr>
        <p:txBody>
          <a:bodyPr>
            <a:normAutofit fontScale="92500" lnSpcReduction="20000"/>
          </a:bodyPr>
          <a:lstStyle/>
          <a:p>
            <a:r>
              <a:rPr lang="sr-Latn-RS" sz="2800" dirty="0"/>
              <a:t>Isprobaj opcije alatke Rectangle select i </a:t>
            </a:r>
            <a:r>
              <a:rPr lang="sr-Latn-RS" sz="2800" b="1" dirty="0">
                <a:solidFill>
                  <a:srgbClr val="C00000"/>
                </a:solidFill>
              </a:rPr>
              <a:t>selektuj Kulu</a:t>
            </a:r>
          </a:p>
          <a:p>
            <a:r>
              <a:rPr lang="sr-Latn-RS" sz="2800" dirty="0"/>
              <a:t> </a:t>
            </a:r>
            <a:r>
              <a:rPr lang="sr-Latn-RS" sz="2800" b="1" dirty="0">
                <a:solidFill>
                  <a:srgbClr val="C00000"/>
                </a:solidFill>
              </a:rPr>
              <a:t>Feather edges </a:t>
            </a:r>
            <a:r>
              <a:rPr lang="sr-Latn-RS" sz="2800" dirty="0"/>
              <a:t> kojom definišemo fini prelaz izmedju selektovanog i neselektovanog dela biramo ugao tj Radius</a:t>
            </a:r>
          </a:p>
          <a:p>
            <a:r>
              <a:rPr lang="sr-Latn-RS" sz="2800" b="1" dirty="0">
                <a:solidFill>
                  <a:srgbClr val="C00000"/>
                </a:solidFill>
              </a:rPr>
              <a:t>Rounded corners </a:t>
            </a:r>
            <a:r>
              <a:rPr lang="sr-Latn-RS" sz="2800" dirty="0"/>
              <a:t>– selekcija ima zaobljene uglove</a:t>
            </a:r>
          </a:p>
          <a:p>
            <a:r>
              <a:rPr lang="sr-Latn-RS" sz="2800" b="1" dirty="0">
                <a:solidFill>
                  <a:srgbClr val="C00000"/>
                </a:solidFill>
              </a:rPr>
              <a:t>Fiksiranje širine i visine</a:t>
            </a:r>
            <a:r>
              <a:rPr lang="sr-Latn-RS" sz="2800" dirty="0"/>
              <a:t>, veličine</a:t>
            </a:r>
          </a:p>
          <a:p>
            <a:pPr marL="0" indent="0">
              <a:buNone/>
            </a:pPr>
            <a:r>
              <a:rPr lang="sr-Latn-RS" sz="2800" dirty="0"/>
              <a:t>(ako želimo </a:t>
            </a:r>
            <a:r>
              <a:rPr lang="sr-Latn-RS" sz="2800" b="1" dirty="0"/>
              <a:t>kvadratnu selekciju </a:t>
            </a:r>
            <a:r>
              <a:rPr lang="sr-Latn-RS" sz="2800" dirty="0"/>
              <a:t>odnos je 1:1)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RECTANGLE SELECT TOOL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2667000"/>
            <a:ext cx="20097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 descr="https://petljamediastorage.blob.core.windows.net/root/Media/Default/Kursevi/OnlineNastava/kurs-treci-ikt/L32S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31" y="5943600"/>
            <a:ext cx="245011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0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827722" cy="4068763"/>
          </a:xfrm>
        </p:spPr>
        <p:txBody>
          <a:bodyPr>
            <a:normAutofit/>
          </a:bodyPr>
          <a:lstStyle/>
          <a:p>
            <a:r>
              <a:rPr lang="sr-Latn-RS" sz="2800" dirty="0"/>
              <a:t>Isprobaj alatku Ellipse select i  </a:t>
            </a:r>
            <a:r>
              <a:rPr lang="sr-Latn-RS" sz="2800" b="1" dirty="0">
                <a:solidFill>
                  <a:srgbClr val="C00000"/>
                </a:solidFill>
              </a:rPr>
              <a:t>selektuj kamen</a:t>
            </a:r>
          </a:p>
          <a:p>
            <a:r>
              <a:rPr lang="sr-Latn-RS" sz="2800" dirty="0"/>
              <a:t>Obrati pažnju na opcije</a:t>
            </a:r>
          </a:p>
          <a:p>
            <a:r>
              <a:rPr lang="sr-Latn-RS" sz="2800" dirty="0"/>
              <a:t> </a:t>
            </a:r>
            <a:r>
              <a:rPr lang="sr-Latn-RS" sz="2800" b="1" dirty="0">
                <a:solidFill>
                  <a:schemeClr val="tx1"/>
                </a:solidFill>
              </a:rPr>
              <a:t>Feather edges, </a:t>
            </a:r>
            <a:r>
              <a:rPr lang="sr-Latn-RS" sz="2800" b="1" dirty="0"/>
              <a:t>Rounded corners </a:t>
            </a:r>
          </a:p>
          <a:p>
            <a:r>
              <a:rPr lang="sr-Latn-RS" sz="2800" b="1" dirty="0">
                <a:solidFill>
                  <a:srgbClr val="C00000"/>
                </a:solidFill>
              </a:rPr>
              <a:t>Fixed</a:t>
            </a:r>
            <a:r>
              <a:rPr lang="sr-Latn-RS" sz="2800" dirty="0"/>
              <a:t> (ako želimo kružnu selekciju odnos je 1:1)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ELLIPSE SELECT TOOL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1" y="4913432"/>
            <a:ext cx="3466032" cy="18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24180"/>
            <a:ext cx="2133600" cy="193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629400" y="2057400"/>
            <a:ext cx="2343150" cy="4572000"/>
            <a:chOff x="6705600" y="2714625"/>
            <a:chExt cx="1885950" cy="41433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714625"/>
              <a:ext cx="1809750" cy="414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705600" y="4267200"/>
              <a:ext cx="1885950" cy="6096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4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6248400" cy="3992563"/>
          </a:xfrm>
        </p:spPr>
        <p:txBody>
          <a:bodyPr>
            <a:normAutofit/>
          </a:bodyPr>
          <a:lstStyle/>
          <a:p>
            <a:r>
              <a:rPr lang="sr-Latn-RS" sz="2800" dirty="0"/>
              <a:t>Selektuj deo neba kružnom selekcijom i </a:t>
            </a:r>
          </a:p>
          <a:p>
            <a:r>
              <a:rPr lang="sr-Latn-RS" sz="2800" dirty="0"/>
              <a:t>Izaberi žutu boju</a:t>
            </a:r>
          </a:p>
          <a:p>
            <a:r>
              <a:rPr lang="sr-Latn-RS" sz="2800" dirty="0"/>
              <a:t>Izaberi alatku </a:t>
            </a:r>
            <a:r>
              <a:rPr lang="sr-Latn-RS" sz="2800" b="1" dirty="0">
                <a:solidFill>
                  <a:srgbClr val="C00000"/>
                </a:solidFill>
              </a:rPr>
              <a:t>Bucket Fill Tool (SHIFT B)</a:t>
            </a:r>
          </a:p>
          <a:p>
            <a:r>
              <a:rPr lang="sr-Latn-RS" sz="2800" b="1" dirty="0"/>
              <a:t>Opcija FG color (boja prednjeg plana)</a:t>
            </a:r>
          </a:p>
          <a:p>
            <a:r>
              <a:rPr lang="sr-Latn-RS" sz="2800" dirty="0"/>
              <a:t>oboj u žuto selekciju klikom na nju</a:t>
            </a:r>
            <a:endParaRPr lang="sr-Latn-RS" sz="2800" b="1" dirty="0">
              <a:solidFill>
                <a:srgbClr val="C00000"/>
              </a:solidFill>
            </a:endParaRPr>
          </a:p>
          <a:p>
            <a:endParaRPr lang="sr-Latn-R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ELLIPSE SELECT TOOL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43275"/>
            <a:ext cx="23241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08147"/>
            <a:ext cx="457200" cy="49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4" y="1447801"/>
            <a:ext cx="164404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dirty="0"/>
              <a:t>Selekciji dela slike</a:t>
            </a:r>
            <a:endParaRPr lang="en-GB" sz="3200" dirty="0"/>
          </a:p>
          <a:p>
            <a:pPr lvl="1"/>
            <a:r>
              <a:rPr lang="en-GB" sz="3000" dirty="0" err="1"/>
              <a:t>Geometrijske</a:t>
            </a:r>
            <a:r>
              <a:rPr lang="en-GB" sz="3000" dirty="0"/>
              <a:t> </a:t>
            </a:r>
            <a:r>
              <a:rPr lang="en-GB" sz="3000" dirty="0" err="1"/>
              <a:t>selekcije</a:t>
            </a:r>
            <a:endParaRPr lang="en-GB" sz="3000" dirty="0"/>
          </a:p>
          <a:p>
            <a:pPr lvl="1"/>
            <a:r>
              <a:rPr lang="en-GB" sz="3000" dirty="0" err="1"/>
              <a:t>Selekcije</a:t>
            </a:r>
            <a:r>
              <a:rPr lang="en-GB" sz="3000" dirty="0"/>
              <a:t> </a:t>
            </a:r>
            <a:r>
              <a:rPr lang="en-GB" sz="3000" dirty="0" err="1"/>
              <a:t>na</a:t>
            </a:r>
            <a:r>
              <a:rPr lang="en-GB" sz="3000" dirty="0"/>
              <a:t> </a:t>
            </a:r>
            <a:r>
              <a:rPr lang="en-GB" sz="3000" dirty="0" err="1"/>
              <a:t>osnovu</a:t>
            </a:r>
            <a:r>
              <a:rPr lang="en-GB" sz="3000" dirty="0"/>
              <a:t> </a:t>
            </a:r>
            <a:r>
              <a:rPr lang="en-GB" sz="3000"/>
              <a:t>boje</a:t>
            </a:r>
            <a:endParaRPr lang="sr-Latn-RS" sz="3000" dirty="0"/>
          </a:p>
          <a:p>
            <a:r>
              <a:rPr lang="sr-Latn-RS" sz="3200" dirty="0"/>
              <a:t>Osnovnim geometrijskim transformacijama slike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Govori</a:t>
            </a:r>
            <a:r>
              <a:rPr lang="sr-Latn-RS" dirty="0"/>
              <a:t>ćemo 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8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486400" cy="3916363"/>
          </a:xfrm>
        </p:spPr>
        <p:txBody>
          <a:bodyPr/>
          <a:lstStyle/>
          <a:p>
            <a:r>
              <a:rPr lang="sr-Latn-RS" dirty="0"/>
              <a:t>Izaberi </a:t>
            </a:r>
            <a:r>
              <a:rPr lang="sr-Latn-RS" b="1" dirty="0"/>
              <a:t>Kulu</a:t>
            </a:r>
            <a:r>
              <a:rPr lang="sr-Latn-RS" dirty="0"/>
              <a:t> alatkom </a:t>
            </a:r>
            <a:r>
              <a:rPr lang="sr-Latn-RS" b="1" dirty="0"/>
              <a:t>Free Select</a:t>
            </a:r>
          </a:p>
          <a:p>
            <a:r>
              <a:rPr lang="sr-Latn-RS" dirty="0"/>
              <a:t>Iscrtavamo selekciju držeći levi taster miša</a:t>
            </a:r>
          </a:p>
          <a:p>
            <a:r>
              <a:rPr lang="sr-Latn-RS" dirty="0"/>
              <a:t>Iscrtavamo sve do početne tačke i pritisnemo ENTER i da dobijemo isprekidanu animiranu liniju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500" dirty="0"/>
              <a:t>SELEKCIJA SLOBODNOM RUKOM </a:t>
            </a:r>
            <a:br>
              <a:rPr lang="sr-Latn-RS" sz="3500" dirty="0"/>
            </a:br>
            <a:r>
              <a:rPr lang="sr-Latn-RS" sz="3500" dirty="0"/>
              <a:t>FREE SELECT </a:t>
            </a:r>
            <a:endParaRPr lang="en-US" sz="35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685800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581144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3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291262" cy="4221163"/>
          </a:xfrm>
        </p:spPr>
        <p:txBody>
          <a:bodyPr>
            <a:normAutofit/>
          </a:bodyPr>
          <a:lstStyle/>
          <a:p>
            <a:r>
              <a:rPr lang="sr-Latn-RS" sz="2800" dirty="0"/>
              <a:t>Selektovanje svih piksela na slici koji imaju slicnu vrednost boje kao piksel na koji kliknemo</a:t>
            </a:r>
          </a:p>
          <a:p>
            <a:r>
              <a:rPr lang="sr-Latn-RS" sz="2800" b="1" dirty="0">
                <a:solidFill>
                  <a:srgbClr val="FF0000"/>
                </a:solidFill>
              </a:rPr>
              <a:t>Treshold </a:t>
            </a:r>
            <a:r>
              <a:rPr lang="sr-Latn-RS" sz="2800" dirty="0"/>
              <a:t>je opcija kojom podesavamo za koliko tonova se razlikuju pixeli koje selektujemo od onog na koji smo kliknuli</a:t>
            </a:r>
          </a:p>
          <a:p>
            <a:r>
              <a:rPr lang="sr-Latn-RS" sz="2800" b="1" dirty="0">
                <a:solidFill>
                  <a:srgbClr val="0070C0"/>
                </a:solidFill>
              </a:rPr>
              <a:t>Za selekciju neba </a:t>
            </a:r>
          </a:p>
          <a:p>
            <a:pPr marL="0" indent="0">
              <a:buNone/>
            </a:pPr>
            <a:r>
              <a:rPr lang="sr-Latn-RS" sz="2800" dirty="0"/>
              <a:t>    </a:t>
            </a:r>
            <a:r>
              <a:rPr lang="sr-Latn-RS" sz="2800" b="1" dirty="0">
                <a:solidFill>
                  <a:srgbClr val="FF0000"/>
                </a:solidFill>
              </a:rPr>
              <a:t>Treshold je 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/>
              <a:t>Izdvajanje piksela slicnih osobina</a:t>
            </a:r>
            <a:br>
              <a:rPr lang="sr-Latn-RS" sz="4000" dirty="0"/>
            </a:br>
            <a:r>
              <a:rPr lang="sr-Latn-RS" sz="4000" dirty="0"/>
              <a:t>FUZZ</a:t>
            </a:r>
            <a:r>
              <a:rPr lang="en-US" sz="4000" dirty="0"/>
              <a:t>Y</a:t>
            </a:r>
            <a:r>
              <a:rPr lang="sr-Latn-RS" sz="4000" dirty="0"/>
              <a:t> SELECT TOOL </a:t>
            </a:r>
            <a:endParaRPr lang="en-U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10467" r="1" b="7877"/>
          <a:stretch/>
        </p:blipFill>
        <p:spPr bwMode="auto">
          <a:xfrm>
            <a:off x="7421351" y="1066800"/>
            <a:ext cx="584717" cy="57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69" y="1784443"/>
            <a:ext cx="20097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55719"/>
            <a:ext cx="2619375" cy="204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2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257800" cy="3992563"/>
          </a:xfrm>
        </p:spPr>
        <p:txBody>
          <a:bodyPr>
            <a:normAutofit/>
          </a:bodyPr>
          <a:lstStyle/>
          <a:p>
            <a:r>
              <a:rPr lang="sr-Latn-RS" sz="2800" dirty="0"/>
              <a:t>Selektovanje svih piksela na slici koji imaju istu vrednost boje kao piksel na koji kliknemo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/>
              <a:t>Izdvajanje oblasti koje imaju istu boju SELECT BY COLOR </a:t>
            </a:r>
            <a:endParaRPr lang="en-U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30" y="914400"/>
            <a:ext cx="685800" cy="7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76" y="2743200"/>
            <a:ext cx="3041591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6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07" y="2362200"/>
            <a:ext cx="5661494" cy="3877815"/>
          </a:xfrm>
        </p:spPr>
        <p:txBody>
          <a:bodyPr>
            <a:normAutofit/>
          </a:bodyPr>
          <a:lstStyle/>
          <a:p>
            <a:r>
              <a:rPr lang="sr-Cyrl-RS" sz="2600" dirty="0"/>
              <a:t>Изабери </a:t>
            </a:r>
            <a:r>
              <a:rPr lang="ru-RU" sz="2600" b="1" dirty="0">
                <a:solidFill>
                  <a:srgbClr val="FF0000"/>
                </a:solidFill>
              </a:rPr>
              <a:t>алатку за кроповање</a:t>
            </a:r>
            <a:r>
              <a:rPr lang="en-US" sz="2600" dirty="0"/>
              <a:t>   </a:t>
            </a:r>
            <a:r>
              <a:rPr lang="ru-RU" sz="2600" dirty="0"/>
              <a:t> </a:t>
            </a:r>
          </a:p>
          <a:p>
            <a:r>
              <a:rPr lang="ru-RU" sz="2600" dirty="0"/>
              <a:t>означи део слике који желиш да опсечеш и, на тастатури, притиснеш тастер Enter.</a:t>
            </a:r>
            <a:endParaRPr lang="en-US" sz="2600" dirty="0"/>
          </a:p>
          <a:p>
            <a:endParaRPr lang="ru-RU" dirty="0"/>
          </a:p>
          <a:p>
            <a:r>
              <a:rPr lang="sr-Latn-RS" dirty="0"/>
              <a:t>Eksportuj sliku i sačuvaj pod imenom </a:t>
            </a:r>
            <a:r>
              <a:rPr lang="sr-Latn-RS" b="1" dirty="0">
                <a:solidFill>
                  <a:srgbClr val="0070C0"/>
                </a:solidFill>
              </a:rPr>
              <a:t>KulaKropovana.jpg</a:t>
            </a:r>
          </a:p>
          <a:p>
            <a:r>
              <a:rPr lang="sr-Latn-RS" dirty="0"/>
              <a:t>Rad nastavljamo na slici </a:t>
            </a:r>
            <a:r>
              <a:rPr lang="en-US" b="1" dirty="0">
                <a:solidFill>
                  <a:srgbClr val="FF0000"/>
                </a:solidFill>
              </a:rPr>
              <a:t>Kula </a:t>
            </a:r>
            <a:r>
              <a:rPr lang="en-US" b="1" dirty="0" err="1">
                <a:solidFill>
                  <a:srgbClr val="FF0000"/>
                </a:solidFill>
              </a:rPr>
              <a:t>Ime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Prezime.xcf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Опсецање (кроповање) слике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1" y="2133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01" y="3124200"/>
            <a:ext cx="21145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0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1"/>
            <a:ext cx="8216152" cy="4144962"/>
          </a:xfrm>
        </p:spPr>
        <p:txBody>
          <a:bodyPr>
            <a:normAutofit fontScale="92500" lnSpcReduction="10000"/>
          </a:bodyPr>
          <a:lstStyle/>
          <a:p>
            <a:r>
              <a:rPr lang="sr-Latn-RS" sz="3000" b="1" dirty="0">
                <a:solidFill>
                  <a:srgbClr val="C00000"/>
                </a:solidFill>
              </a:rPr>
              <a:t>Nalaze se u </a:t>
            </a:r>
            <a:endParaRPr lang="en-GB" sz="3000" b="1" dirty="0">
              <a:solidFill>
                <a:srgbClr val="C00000"/>
              </a:solidFill>
            </a:endParaRPr>
          </a:p>
          <a:p>
            <a:r>
              <a:rPr lang="sr-Latn-RS" sz="3000" b="1" dirty="0">
                <a:solidFill>
                  <a:srgbClr val="C00000"/>
                </a:solidFill>
              </a:rPr>
              <a:t>Tools –Transform tools</a:t>
            </a:r>
          </a:p>
          <a:p>
            <a:r>
              <a:rPr lang="sr-Latn-RS" sz="3200" b="1" dirty="0">
                <a:solidFill>
                  <a:srgbClr val="C00000"/>
                </a:solidFill>
              </a:rPr>
              <a:t>I u toolboxu</a:t>
            </a:r>
          </a:p>
          <a:p>
            <a:r>
              <a:rPr lang="sr-Latn-RS" sz="3200" b="1" dirty="0"/>
              <a:t>Scale </a:t>
            </a:r>
          </a:p>
          <a:p>
            <a:r>
              <a:rPr lang="sr-Latn-RS" sz="3200" b="1" dirty="0"/>
              <a:t>Rotate </a:t>
            </a:r>
          </a:p>
          <a:p>
            <a:r>
              <a:rPr lang="sr-Latn-RS" sz="3200" b="1" dirty="0"/>
              <a:t>Shear</a:t>
            </a:r>
          </a:p>
          <a:p>
            <a:r>
              <a:rPr lang="sr-Latn-RS" sz="3200" b="1" dirty="0"/>
              <a:t>Perspective </a:t>
            </a:r>
          </a:p>
          <a:p>
            <a:r>
              <a:rPr lang="sr-Latn-RS" sz="3200" b="1" dirty="0"/>
              <a:t>Flip</a:t>
            </a:r>
          </a:p>
          <a:p>
            <a:endParaRPr lang="sr-Latn-RS" sz="3200" b="1" dirty="0"/>
          </a:p>
          <a:p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/>
              <a:t>Alatke za geometrijsku transformaciju</a:t>
            </a:r>
            <a:endParaRPr lang="en-US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771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3314699"/>
            <a:ext cx="371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6" y="3933825"/>
            <a:ext cx="314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1" y="4510087"/>
            <a:ext cx="247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1" y="5678424"/>
            <a:ext cx="371475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076825"/>
            <a:ext cx="295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19700" y="1981200"/>
            <a:ext cx="4191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19700" y="2590800"/>
            <a:ext cx="17907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43750" y="2614612"/>
            <a:ext cx="1066312" cy="233838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0" y="6629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33862"/>
            <a:ext cx="28479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3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410200" cy="4589530"/>
          </a:xfrm>
        </p:spPr>
        <p:txBody>
          <a:bodyPr>
            <a:normAutofit/>
          </a:bodyPr>
          <a:lstStyle/>
          <a:p>
            <a:r>
              <a:rPr lang="sr-Latn-RS" sz="2400" dirty="0"/>
              <a:t>Odaberi alatku Tools –Transform Tools -</a:t>
            </a:r>
            <a:r>
              <a:rPr lang="sr-Latn-RS" sz="2400" b="1" dirty="0">
                <a:solidFill>
                  <a:srgbClr val="C00000"/>
                </a:solidFill>
              </a:rPr>
              <a:t>Rotate Tool </a:t>
            </a:r>
            <a:r>
              <a:rPr lang="sr-Latn-RS" sz="2400" dirty="0"/>
              <a:t>(</a:t>
            </a:r>
            <a:r>
              <a:rPr lang="sr-Latn-RS" sz="2400" b="1" dirty="0"/>
              <a:t>SHIFT+R</a:t>
            </a:r>
            <a:r>
              <a:rPr lang="sr-Latn-RS" sz="2400" dirty="0"/>
              <a:t>)</a:t>
            </a:r>
          </a:p>
          <a:p>
            <a:r>
              <a:rPr lang="sr-Latn-RS" sz="2400" dirty="0"/>
              <a:t>Na paleti opcija izaberi smer rotacije</a:t>
            </a:r>
          </a:p>
          <a:p>
            <a:r>
              <a:rPr lang="sr-Latn-RS" sz="2400" b="1" u="sng" dirty="0"/>
              <a:t>Pritiskom na levi klik miša </a:t>
            </a:r>
            <a:r>
              <a:rPr lang="sr-Latn-RS" sz="2400" dirty="0"/>
              <a:t>sliku rotiraj i kad si zadovoljan položajem slike klikni na dugme </a:t>
            </a:r>
            <a:r>
              <a:rPr lang="sr-Latn-RS" sz="2400" b="1" dirty="0"/>
              <a:t>Rotate</a:t>
            </a:r>
          </a:p>
          <a:p>
            <a:r>
              <a:rPr lang="sr-Latn-RS" sz="2400" dirty="0"/>
              <a:t>Ili dugme </a:t>
            </a:r>
            <a:r>
              <a:rPr lang="sr-Latn-RS" sz="2400" b="1" dirty="0"/>
              <a:t>Reset </a:t>
            </a:r>
            <a:r>
              <a:rPr lang="sr-Latn-RS" sz="2400" dirty="0"/>
              <a:t>ako želiš da se vratiš na početni položaj slike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Rotiranje i prevrtanje slike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5" y="304800"/>
            <a:ext cx="838200" cy="7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58" y="1752600"/>
            <a:ext cx="1905000" cy="334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890306" y="3124200"/>
            <a:ext cx="2134303" cy="1743075"/>
            <a:chOff x="6705600" y="4800600"/>
            <a:chExt cx="2134303" cy="174307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800600"/>
              <a:ext cx="2038350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276755" y="5067300"/>
              <a:ext cx="1066312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73591" y="6172200"/>
              <a:ext cx="1066312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15" y="5001262"/>
            <a:ext cx="2021324" cy="185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9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575382"/>
          </a:xfrm>
        </p:spPr>
        <p:txBody>
          <a:bodyPr>
            <a:normAutofit/>
          </a:bodyPr>
          <a:lstStyle/>
          <a:p>
            <a:r>
              <a:rPr lang="sr-Latn-RS" sz="2400" dirty="0"/>
              <a:t>Odaberi alatku Tools –Transform Tools- </a:t>
            </a:r>
            <a:r>
              <a:rPr lang="sr-Latn-RS" sz="2400" b="1" dirty="0">
                <a:solidFill>
                  <a:srgbClr val="C00000"/>
                </a:solidFill>
              </a:rPr>
              <a:t>Scale Tool </a:t>
            </a:r>
            <a:r>
              <a:rPr lang="sr-Latn-RS" sz="2400" dirty="0"/>
              <a:t>(</a:t>
            </a:r>
            <a:r>
              <a:rPr lang="sr-Latn-RS" sz="2400" b="1" dirty="0"/>
              <a:t>SHIFT+S</a:t>
            </a:r>
            <a:r>
              <a:rPr lang="sr-Latn-RS" sz="2400" dirty="0"/>
              <a:t>)</a:t>
            </a:r>
          </a:p>
          <a:p>
            <a:r>
              <a:rPr lang="sr-Latn-RS" sz="2400" b="1" u="sng" dirty="0"/>
              <a:t>Pritiskom na levi klik miša </a:t>
            </a:r>
            <a:r>
              <a:rPr lang="sr-Latn-RS" sz="2400" dirty="0"/>
              <a:t>smanji sliku kad si zadovoljan položajem slike klikni na dugme </a:t>
            </a:r>
            <a:r>
              <a:rPr lang="sr-Latn-RS" sz="2400" b="1" dirty="0"/>
              <a:t>Scale</a:t>
            </a:r>
          </a:p>
          <a:p>
            <a:r>
              <a:rPr lang="sr-Latn-RS" sz="2400" dirty="0"/>
              <a:t>Ili dugme </a:t>
            </a:r>
            <a:r>
              <a:rPr lang="sr-Latn-RS" sz="2400" b="1" dirty="0"/>
              <a:t>Reset </a:t>
            </a:r>
            <a:r>
              <a:rPr lang="sr-Latn-RS" sz="2400" dirty="0"/>
              <a:t>ako želiš da se vratiš na početni položaj slike</a:t>
            </a:r>
          </a:p>
          <a:p>
            <a:r>
              <a:rPr lang="sr-Latn-RS" sz="2400" dirty="0"/>
              <a:t>Ikonica lanca znači da će slika zadržati proporciju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Promena veličine slike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563939" y="2590800"/>
            <a:ext cx="2009775" cy="1495425"/>
            <a:chOff x="6290062" y="5095207"/>
            <a:chExt cx="2009775" cy="1495425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062" y="5095207"/>
              <a:ext cx="2009775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585463" y="5214270"/>
              <a:ext cx="228600" cy="7239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85462" y="6285120"/>
              <a:ext cx="714375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39" y="1752600"/>
            <a:ext cx="165383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90" y="4295775"/>
            <a:ext cx="21717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46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462337"/>
          </a:xfrm>
        </p:spPr>
        <p:txBody>
          <a:bodyPr>
            <a:normAutofit/>
          </a:bodyPr>
          <a:lstStyle/>
          <a:p>
            <a:r>
              <a:rPr lang="sr-Latn-RS" sz="2400" dirty="0"/>
              <a:t>Odaberi alatku Tools –Transform Tools-  </a:t>
            </a:r>
            <a:r>
              <a:rPr lang="sr-Latn-RS" sz="2400" b="1" dirty="0">
                <a:solidFill>
                  <a:srgbClr val="C00000"/>
                </a:solidFill>
              </a:rPr>
              <a:t>Flip Tool </a:t>
            </a:r>
            <a:r>
              <a:rPr lang="sr-Latn-RS" sz="2400" dirty="0"/>
              <a:t>(</a:t>
            </a:r>
            <a:r>
              <a:rPr lang="sr-Latn-RS" sz="2400" b="1" dirty="0"/>
              <a:t>SHIFT+F</a:t>
            </a:r>
            <a:r>
              <a:rPr lang="sr-Latn-RS" sz="2400" dirty="0"/>
              <a:t>)</a:t>
            </a:r>
          </a:p>
          <a:p>
            <a:pPr marL="0" indent="0">
              <a:buNone/>
            </a:pPr>
            <a:r>
              <a:rPr lang="sr-Latn-RS" b="1" u="sng" dirty="0"/>
              <a:t>Pritisni levi klik miša na sliku da okreneš sliku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Preokretanje slike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503514" cy="285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3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614737"/>
          </a:xfrm>
        </p:spPr>
        <p:txBody>
          <a:bodyPr>
            <a:normAutofit/>
          </a:bodyPr>
          <a:lstStyle/>
          <a:p>
            <a:r>
              <a:rPr lang="sr-Latn-RS" sz="2400" dirty="0"/>
              <a:t>Odaberi alatku Tools –Transform Tools-  </a:t>
            </a:r>
            <a:r>
              <a:rPr lang="sr-Latn-RS" sz="2400" b="1" dirty="0">
                <a:solidFill>
                  <a:srgbClr val="C00000"/>
                </a:solidFill>
              </a:rPr>
              <a:t>Perspective Tool </a:t>
            </a:r>
            <a:r>
              <a:rPr lang="sr-Latn-RS" sz="2400" dirty="0"/>
              <a:t>(</a:t>
            </a:r>
            <a:r>
              <a:rPr lang="sr-Latn-RS" sz="2400" b="1" dirty="0"/>
              <a:t>SHIFT+P</a:t>
            </a:r>
            <a:r>
              <a:rPr lang="sr-Latn-RS" sz="2400" dirty="0"/>
              <a:t>)</a:t>
            </a:r>
          </a:p>
          <a:p>
            <a:pPr marL="0" indent="0">
              <a:buNone/>
            </a:pPr>
            <a:r>
              <a:rPr lang="sr-Latn-RS" b="1" u="sng" dirty="0"/>
              <a:t>Pritisni levi klik miša na sliku da promeiš perspektivu slike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Preokretanje slike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105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31072"/>
            <a:ext cx="22574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91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File –Open </a:t>
            </a:r>
            <a:r>
              <a:rPr lang="en-US" dirty="0" err="1"/>
              <a:t>pokreni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Selekcije1</a:t>
            </a:r>
            <a:r>
              <a:rPr lang="sr-Latn-RS" b="1" dirty="0">
                <a:solidFill>
                  <a:srgbClr val="FF0000"/>
                </a:solidFill>
              </a:rPr>
              <a:t>.jpg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Pomo</a:t>
            </a:r>
            <a:r>
              <a:rPr lang="sr-Latn-RS" dirty="0">
                <a:solidFill>
                  <a:schemeClr val="tx1"/>
                </a:solidFill>
              </a:rPr>
              <a:t>ću alatki za selekciju probaj da izabereš odredjene delove slike</a:t>
            </a:r>
          </a:p>
          <a:p>
            <a:r>
              <a:rPr lang="sr-Latn-RS" dirty="0">
                <a:solidFill>
                  <a:schemeClr val="tx1"/>
                </a:solidFill>
              </a:rPr>
              <a:t>Koje alatke su bolje za </a:t>
            </a:r>
          </a:p>
          <a:p>
            <a:r>
              <a:rPr lang="sr-Latn-RS" dirty="0">
                <a:solidFill>
                  <a:schemeClr val="tx1"/>
                </a:solidFill>
              </a:rPr>
              <a:t>Borovnicu</a:t>
            </a:r>
          </a:p>
          <a:p>
            <a:r>
              <a:rPr lang="sr-Latn-RS" dirty="0">
                <a:solidFill>
                  <a:schemeClr val="tx1"/>
                </a:solidFill>
              </a:rPr>
              <a:t>Šargarepu</a:t>
            </a:r>
          </a:p>
          <a:p>
            <a:r>
              <a:rPr lang="sr-Latn-RS" dirty="0">
                <a:solidFill>
                  <a:schemeClr val="tx1"/>
                </a:solidFill>
              </a:rPr>
              <a:t>Kivi</a:t>
            </a:r>
          </a:p>
          <a:p>
            <a:r>
              <a:rPr lang="sr-Latn-RS" dirty="0">
                <a:solidFill>
                  <a:schemeClr val="tx1"/>
                </a:solidFill>
              </a:rPr>
              <a:t>Pomorandžu</a:t>
            </a:r>
          </a:p>
          <a:p>
            <a:r>
              <a:rPr lang="sr-Latn-RS" dirty="0">
                <a:solidFill>
                  <a:schemeClr val="tx1"/>
                </a:solidFill>
              </a:rPr>
              <a:t>Mašnicu....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Вежба </a:t>
            </a:r>
            <a:r>
              <a:rPr lang="sr-Latn-RS" b="1" dirty="0"/>
              <a:t>1</a:t>
            </a:r>
            <a:r>
              <a:rPr lang="sr-Cyrl-RS" b="1" dirty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957638" cy="27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Preuzmi slike za rad na času: 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800" b="1" dirty="0">
                <a:solidFill>
                  <a:srgbClr val="C00000"/>
                </a:solidFill>
              </a:rPr>
              <a:t>Kula.jpg</a:t>
            </a:r>
            <a:endParaRPr lang="pl-PL" sz="2800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sr-Latn-RS" sz="2800" b="1">
                <a:solidFill>
                  <a:srgbClr val="C00000"/>
                </a:solidFill>
              </a:rPr>
              <a:t>Selekcije1.jpg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sz="2800" dirty="0"/>
              <a:t>sačuvaj ih u svom folderu koji se nalazi u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99"/>
                </a:solidFill>
              </a:rPr>
              <a:t>C – </a:t>
            </a:r>
            <a:r>
              <a:rPr lang="en-US" sz="2800" b="1" dirty="0" err="1">
                <a:solidFill>
                  <a:srgbClr val="000099"/>
                </a:solidFill>
              </a:rPr>
              <a:t>Informatika</a:t>
            </a:r>
            <a:r>
              <a:rPr lang="en-US" sz="2800" b="1" dirty="0">
                <a:solidFill>
                  <a:srgbClr val="000099"/>
                </a:solidFill>
              </a:rPr>
              <a:t> -7 </a:t>
            </a:r>
            <a:r>
              <a:rPr lang="en-US" sz="2800" b="1" dirty="0" err="1">
                <a:solidFill>
                  <a:srgbClr val="000099"/>
                </a:solidFill>
              </a:rPr>
              <a:t>razred</a:t>
            </a:r>
            <a:r>
              <a:rPr lang="en-US" sz="2800" b="1" dirty="0">
                <a:solidFill>
                  <a:srgbClr val="000099"/>
                </a:solidFill>
              </a:rPr>
              <a:t> – 7-1(2,3,4)</a:t>
            </a:r>
            <a:endParaRPr lang="sr-Latn-RS" sz="2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sr-Latn-R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9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257800" cy="3992564"/>
          </a:xfrm>
        </p:spPr>
        <p:txBody>
          <a:bodyPr>
            <a:normAutofit/>
          </a:bodyPr>
          <a:lstStyle/>
          <a:p>
            <a:r>
              <a:rPr lang="en-US" sz="2800" dirty="0" err="1"/>
              <a:t>Pokreni</a:t>
            </a:r>
            <a:r>
              <a:rPr lang="en-US" sz="2800" dirty="0"/>
              <a:t> GIMP 2.10</a:t>
            </a:r>
            <a:endParaRPr lang="sr-Latn-RS" sz="2800" dirty="0"/>
          </a:p>
          <a:p>
            <a:endParaRPr lang="sr-Latn-RS" sz="2800" dirty="0"/>
          </a:p>
          <a:p>
            <a:r>
              <a:rPr lang="en-US" sz="2800" dirty="0" err="1"/>
              <a:t>Pomocu</a:t>
            </a:r>
            <a:r>
              <a:rPr lang="en-US" sz="2800" dirty="0"/>
              <a:t> </a:t>
            </a:r>
            <a:r>
              <a:rPr lang="en-US" sz="2800" dirty="0" err="1"/>
              <a:t>komande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File –Open </a:t>
            </a:r>
            <a:r>
              <a:rPr lang="en-US" sz="2800" dirty="0" err="1"/>
              <a:t>pokreni</a:t>
            </a:r>
            <a:r>
              <a:rPr lang="en-US" sz="2800" dirty="0"/>
              <a:t> </a:t>
            </a:r>
            <a:r>
              <a:rPr lang="en-US" sz="2800" dirty="0" err="1"/>
              <a:t>sliku</a:t>
            </a:r>
            <a:r>
              <a:rPr lang="en-US" sz="2800" dirty="0"/>
              <a:t> </a:t>
            </a:r>
            <a:r>
              <a:rPr lang="sr-Latn-RS" sz="2800" b="1" dirty="0">
                <a:solidFill>
                  <a:srgbClr val="FF0000"/>
                </a:solidFill>
              </a:rPr>
              <a:t>Kula.jpg</a:t>
            </a:r>
          </a:p>
          <a:p>
            <a:endParaRPr lang="sr-Latn-RS" sz="2800" b="1" dirty="0">
              <a:solidFill>
                <a:srgbClr val="FF0000"/>
              </a:solidFill>
            </a:endParaRPr>
          </a:p>
          <a:p>
            <a:r>
              <a:rPr lang="en-US" sz="2800" dirty="0" err="1"/>
              <a:t>Pomocu</a:t>
            </a:r>
            <a:r>
              <a:rPr lang="en-US" sz="2800" dirty="0"/>
              <a:t> </a:t>
            </a:r>
            <a:r>
              <a:rPr lang="en-US" sz="2800" dirty="0" err="1"/>
              <a:t>komande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File –Save </a:t>
            </a:r>
            <a:r>
              <a:rPr lang="en-US" sz="2800" dirty="0" err="1"/>
              <a:t>daj</a:t>
            </a:r>
            <a:r>
              <a:rPr lang="en-US" sz="2800" dirty="0"/>
              <a:t> </a:t>
            </a:r>
            <a:r>
              <a:rPr lang="en-US" sz="2800" dirty="0" err="1"/>
              <a:t>ime</a:t>
            </a:r>
            <a:r>
              <a:rPr lang="en-US" sz="2800" dirty="0"/>
              <a:t> </a:t>
            </a:r>
            <a:r>
              <a:rPr lang="en-US" sz="2800" dirty="0" err="1"/>
              <a:t>slici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Kula </a:t>
            </a:r>
            <a:r>
              <a:rPr lang="en-US" sz="2800" b="1" dirty="0" err="1">
                <a:solidFill>
                  <a:srgbClr val="FF0000"/>
                </a:solidFill>
              </a:rPr>
              <a:t>Ime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Prezime.xcf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Uradi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B69C9-C8E6-46FB-948D-57E27D1043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362200"/>
            <a:ext cx="2548023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057401"/>
            <a:ext cx="8610600" cy="4648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Слику можеш да чуваш и коришћењем опције </a:t>
            </a:r>
            <a:r>
              <a:rPr lang="en-US" dirty="0"/>
              <a:t>File → Save </a:t>
            </a:r>
            <a:r>
              <a:rPr lang="ru-RU" dirty="0"/>
              <a:t>или </a:t>
            </a:r>
            <a:r>
              <a:rPr lang="en-US" dirty="0"/>
              <a:t>File → Save </a:t>
            </a:r>
            <a:r>
              <a:rPr lang="ru-RU" dirty="0"/>
              <a:t>А</a:t>
            </a:r>
            <a:r>
              <a:rPr lang="en-US" dirty="0"/>
              <a:t>s. </a:t>
            </a:r>
            <a:r>
              <a:rPr lang="ru-RU" dirty="0"/>
              <a:t>Слика је тада сачувана у формату </a:t>
            </a:r>
            <a:r>
              <a:rPr lang="ru-RU" sz="3500" b="1" dirty="0">
                <a:solidFill>
                  <a:srgbClr val="FF0000"/>
                </a:solidFill>
              </a:rPr>
              <a:t>.</a:t>
            </a:r>
            <a:r>
              <a:rPr lang="en-US" sz="3500" b="1" dirty="0" err="1">
                <a:solidFill>
                  <a:srgbClr val="FF0000"/>
                </a:solidFill>
              </a:rPr>
              <a:t>xcf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ru-RU" dirty="0"/>
              <a:t>који можеш да отвориш само у </a:t>
            </a:r>
            <a:r>
              <a:rPr lang="en-US" dirty="0"/>
              <a:t>Gimp-</a:t>
            </a:r>
            <a:r>
              <a:rPr lang="ru-RU" dirty="0"/>
              <a:t>у.</a:t>
            </a:r>
          </a:p>
          <a:p>
            <a:r>
              <a:rPr lang="ru-RU" dirty="0"/>
              <a:t>Јако је важно да знаш </a:t>
            </a:r>
            <a:r>
              <a:rPr lang="ru-RU" b="1" dirty="0">
                <a:solidFill>
                  <a:srgbClr val="0070C0"/>
                </a:solidFill>
              </a:rPr>
              <a:t>да слику сачувану у .</a:t>
            </a:r>
            <a:r>
              <a:rPr lang="en-US" b="1" dirty="0" err="1">
                <a:solidFill>
                  <a:srgbClr val="0070C0"/>
                </a:solidFill>
              </a:rPr>
              <a:t>xcf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формату можеш да отвориш на другом дигиталном уређају само ако и на том другом уређају имаш инсталиран програм </a:t>
            </a:r>
            <a:r>
              <a:rPr lang="en-US" b="1" dirty="0">
                <a:solidFill>
                  <a:srgbClr val="0070C0"/>
                </a:solidFill>
              </a:rPr>
              <a:t>GIMP 2.</a:t>
            </a:r>
          </a:p>
          <a:p>
            <a:r>
              <a:rPr lang="ru-RU" dirty="0"/>
              <a:t>Ако желиш да слику отвориш на неком другом дигиталном уређају, слику мораш да сачуваш у неком другом формату, као што је </a:t>
            </a:r>
            <a:r>
              <a:rPr lang="en-US" b="1" dirty="0"/>
              <a:t>JPG, TIFF, PNG, PSD, GIF PDF, BMP</a:t>
            </a:r>
            <a:r>
              <a:rPr lang="en-US" dirty="0"/>
              <a:t>. </a:t>
            </a:r>
            <a:r>
              <a:rPr lang="ru-RU" dirty="0"/>
              <a:t>За то је потребно да користиш опцију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en-US" sz="3000" b="1" dirty="0">
                <a:solidFill>
                  <a:srgbClr val="C00000"/>
                </a:solidFill>
              </a:rPr>
              <a:t>File → Export </a:t>
            </a:r>
            <a:r>
              <a:rPr lang="ru-RU" sz="3000" b="1" dirty="0">
                <a:solidFill>
                  <a:srgbClr val="C00000"/>
                </a:solidFill>
              </a:rPr>
              <a:t>А</a:t>
            </a:r>
            <a:r>
              <a:rPr lang="en-US" sz="3000" b="1" dirty="0">
                <a:solidFill>
                  <a:srgbClr val="C00000"/>
                </a:solidFill>
              </a:rPr>
              <a:t>s → Export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Чување и извоз слике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992563"/>
          </a:xfrm>
        </p:spPr>
        <p:txBody>
          <a:bodyPr>
            <a:normAutofit fontScale="77500" lnSpcReduction="20000"/>
          </a:bodyPr>
          <a:lstStyle/>
          <a:p>
            <a:r>
              <a:rPr lang="sr-Latn-RS" sz="2800" dirty="0"/>
              <a:t>Odaberi opciju </a:t>
            </a:r>
            <a:r>
              <a:rPr lang="sr-Latn-RS" sz="2800" b="1" dirty="0">
                <a:solidFill>
                  <a:srgbClr val="C00000"/>
                </a:solidFill>
              </a:rPr>
              <a:t>Image Transform</a:t>
            </a:r>
            <a:r>
              <a:rPr lang="sr-Latn-RS" sz="2800" dirty="0"/>
              <a:t> i isprobaj komande :</a:t>
            </a:r>
          </a:p>
          <a:p>
            <a:r>
              <a:rPr lang="sr-Latn-RS" sz="2800" dirty="0"/>
              <a:t>Flip Horizontally</a:t>
            </a:r>
          </a:p>
          <a:p>
            <a:r>
              <a:rPr lang="sr-Latn-RS" sz="2800" dirty="0"/>
              <a:t>Flip Vertically</a:t>
            </a:r>
          </a:p>
          <a:p>
            <a:r>
              <a:rPr lang="sr-Latn-RS" sz="2800" dirty="0"/>
              <a:t>Rotate 90 clockwise</a:t>
            </a:r>
          </a:p>
          <a:p>
            <a:r>
              <a:rPr lang="sr-Latn-RS" sz="2800" dirty="0"/>
              <a:t>Rotate 90  counter </a:t>
            </a:r>
          </a:p>
          <a:p>
            <a:pPr marL="0" indent="0">
              <a:buNone/>
            </a:pPr>
            <a:r>
              <a:rPr lang="sr-Latn-RS" sz="2800" dirty="0"/>
              <a:t>	clockwise</a:t>
            </a:r>
          </a:p>
          <a:p>
            <a:r>
              <a:rPr lang="sr-Latn-RS" sz="2800" dirty="0"/>
              <a:t>Rotate 180</a:t>
            </a:r>
            <a:endParaRPr lang="sr-Cyrl-RS" sz="2800" dirty="0"/>
          </a:p>
          <a:p>
            <a:r>
              <a:rPr lang="en-US" sz="2800" dirty="0" err="1"/>
              <a:t>Slika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kraju</a:t>
            </a:r>
            <a:r>
              <a:rPr lang="en-US" sz="2800" dirty="0"/>
              <a:t> da </a:t>
            </a:r>
          </a:p>
          <a:p>
            <a:pPr marL="0" indent="0">
              <a:buNone/>
            </a:pPr>
            <a:r>
              <a:rPr lang="en-US" sz="2800" dirty="0" err="1"/>
              <a:t>ostane</a:t>
            </a:r>
            <a:r>
              <a:rPr lang="en-US" sz="2800" dirty="0"/>
              <a:t> </a:t>
            </a:r>
            <a:r>
              <a:rPr lang="en-US" sz="2800" b="1" dirty="0" err="1"/>
              <a:t>uspravna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I </a:t>
            </a:r>
            <a:r>
              <a:rPr lang="en-US" sz="3600" dirty="0" err="1">
                <a:solidFill>
                  <a:srgbClr val="C00000"/>
                </a:solidFill>
              </a:rPr>
              <a:t>sa</a:t>
            </a:r>
            <a:r>
              <a:rPr lang="sr-Latn-RS" sz="3600" dirty="0">
                <a:solidFill>
                  <a:srgbClr val="C00000"/>
                </a:solidFill>
              </a:rPr>
              <a:t>č</a:t>
            </a:r>
            <a:r>
              <a:rPr lang="en-US" sz="3600" dirty="0" err="1">
                <a:solidFill>
                  <a:srgbClr val="C00000"/>
                </a:solidFill>
              </a:rPr>
              <a:t>uva</a:t>
            </a:r>
            <a:r>
              <a:rPr lang="sr-Latn-RS" sz="3600" dirty="0">
                <a:solidFill>
                  <a:srgbClr val="C00000"/>
                </a:solidFill>
              </a:rPr>
              <a:t>j je pritiskom na </a:t>
            </a:r>
            <a:r>
              <a:rPr lang="sr-Latn-RS" sz="3600" b="1" dirty="0">
                <a:solidFill>
                  <a:srgbClr val="C00000"/>
                </a:solidFill>
              </a:rPr>
              <a:t>FILE - SAVE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Rotiranje i prevrtanje slike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05367" y="2519896"/>
            <a:ext cx="4310033" cy="2819400"/>
            <a:chOff x="4681567" y="3657600"/>
            <a:chExt cx="4310033" cy="2819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51" b="47187"/>
            <a:stretch/>
          </p:blipFill>
          <p:spPr bwMode="auto">
            <a:xfrm>
              <a:off x="4681567" y="3657600"/>
              <a:ext cx="4271933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91344" y="3657600"/>
              <a:ext cx="495056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76800" y="4931569"/>
              <a:ext cx="2286000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4939246"/>
              <a:ext cx="1752600" cy="115675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6426624" cy="4144963"/>
          </a:xfrm>
        </p:spPr>
        <p:txBody>
          <a:bodyPr>
            <a:normAutofit/>
          </a:bodyPr>
          <a:lstStyle/>
          <a:p>
            <a:r>
              <a:rPr lang="sr-Latn-RS" dirty="0"/>
              <a:t>Odaberi opciju </a:t>
            </a:r>
            <a:r>
              <a:rPr lang="sr-Latn-RS" sz="2600" b="1" dirty="0">
                <a:solidFill>
                  <a:srgbClr val="C00000"/>
                </a:solidFill>
              </a:rPr>
              <a:t>Image </a:t>
            </a:r>
            <a:r>
              <a:rPr lang="en-US" sz="2600" b="1" dirty="0">
                <a:solidFill>
                  <a:srgbClr val="C00000"/>
                </a:solidFill>
              </a:rPr>
              <a:t>– Scale Image</a:t>
            </a:r>
            <a:r>
              <a:rPr lang="sr-Latn-RS" sz="2600" dirty="0"/>
              <a:t> :</a:t>
            </a:r>
          </a:p>
          <a:p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veli</a:t>
            </a:r>
            <a:r>
              <a:rPr lang="sr-Latn-RS" dirty="0"/>
              <a:t>č</a:t>
            </a:r>
            <a:r>
              <a:rPr lang="en-US" dirty="0" err="1"/>
              <a:t>inu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sr-Latn-RS" dirty="0"/>
              <a:t>na </a:t>
            </a:r>
            <a:r>
              <a:rPr lang="en-US" dirty="0"/>
              <a:t>300</a:t>
            </a:r>
            <a:r>
              <a:rPr lang="sr-Latn-RS" dirty="0"/>
              <a:t> x </a:t>
            </a:r>
            <a:r>
              <a:rPr lang="en-US" dirty="0"/>
              <a:t>400</a:t>
            </a:r>
            <a:endParaRPr lang="sr-Latn-RS" dirty="0"/>
          </a:p>
          <a:p>
            <a:r>
              <a:rPr lang="sr-Latn-RS" dirty="0"/>
              <a:t>Eksportuj sliku i sačuvaj pod imenom </a:t>
            </a:r>
            <a:r>
              <a:rPr lang="sr-Latn-RS" dirty="0">
                <a:solidFill>
                  <a:srgbClr val="C00000"/>
                </a:solidFill>
              </a:rPr>
              <a:t>Kulasmanjena.jpg</a:t>
            </a:r>
          </a:p>
          <a:p>
            <a:r>
              <a:rPr lang="sr-Latn-RS" dirty="0"/>
              <a:t>Rad nastavljamo na slici </a:t>
            </a:r>
            <a:r>
              <a:rPr lang="en-US" b="1" dirty="0">
                <a:solidFill>
                  <a:srgbClr val="FF0000"/>
                </a:solidFill>
              </a:rPr>
              <a:t>Kula </a:t>
            </a:r>
            <a:r>
              <a:rPr lang="en-US" b="1" dirty="0" err="1">
                <a:solidFill>
                  <a:srgbClr val="FF0000"/>
                </a:solidFill>
              </a:rPr>
              <a:t>Ime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Prezime.xcf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/>
              <a:t>Промена величине слике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867400" y="1981200"/>
            <a:ext cx="2959768" cy="3898232"/>
            <a:chOff x="1155032" y="0"/>
            <a:chExt cx="2959768" cy="3898232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6" r="77500" b="62105"/>
            <a:stretch/>
          </p:blipFill>
          <p:spPr bwMode="auto">
            <a:xfrm>
              <a:off x="1155032" y="0"/>
              <a:ext cx="2959768" cy="389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71600" y="228600"/>
              <a:ext cx="495056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2697956"/>
              <a:ext cx="2286000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5A214-52B1-4107-8143-D68FFC4B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32" y="4114800"/>
            <a:ext cx="3169739" cy="28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057401"/>
            <a:ext cx="8139952" cy="4068762"/>
          </a:xfrm>
        </p:spPr>
        <p:txBody>
          <a:bodyPr/>
          <a:lstStyle/>
          <a:p>
            <a:r>
              <a:rPr lang="sr-Latn-RS" b="1" dirty="0">
                <a:solidFill>
                  <a:srgbClr val="C00000"/>
                </a:solidFill>
              </a:rPr>
              <a:t>Alatke za selekciju su u paleti TOOLS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b="1" dirty="0">
                <a:solidFill>
                  <a:srgbClr val="0070C0"/>
                </a:solidFill>
              </a:rPr>
              <a:t>Ili na meniju TOOLS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Selekcija dela slike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14" y="2618705"/>
            <a:ext cx="3962400" cy="87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38600" y="3958500"/>
            <a:ext cx="3602498" cy="3168643"/>
            <a:chOff x="4693777" y="3536957"/>
            <a:chExt cx="3602498" cy="316864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81400"/>
              <a:ext cx="3571875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693778" y="3536957"/>
              <a:ext cx="495056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93777" y="3810000"/>
              <a:ext cx="1816559" cy="193681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0337" y="3793330"/>
              <a:ext cx="1785938" cy="146446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2567851"/>
            <a:ext cx="1816559" cy="1847850"/>
            <a:chOff x="78916" y="2362200"/>
            <a:chExt cx="1816559" cy="1847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62200"/>
              <a:ext cx="1743075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8916" y="2743200"/>
              <a:ext cx="1816559" cy="29125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5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48347"/>
            <a:ext cx="8063752" cy="3877815"/>
          </a:xfrm>
        </p:spPr>
        <p:txBody>
          <a:bodyPr>
            <a:normAutofit lnSpcReduction="10000"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Rectangle Select </a:t>
            </a:r>
            <a:r>
              <a:rPr lang="sr-Latn-RS" sz="2800" dirty="0"/>
              <a:t>-pravougaona</a:t>
            </a:r>
          </a:p>
          <a:p>
            <a:r>
              <a:rPr lang="sr-Latn-RS" sz="2800" b="1" dirty="0">
                <a:solidFill>
                  <a:srgbClr val="FF0000"/>
                </a:solidFill>
              </a:rPr>
              <a:t>Ellipse Sellect </a:t>
            </a:r>
            <a:r>
              <a:rPr lang="sr-Latn-RS" sz="2800" dirty="0"/>
              <a:t>- ovalna</a:t>
            </a:r>
          </a:p>
          <a:p>
            <a:r>
              <a:rPr lang="sr-Latn-RS" sz="2800" b="1" dirty="0">
                <a:solidFill>
                  <a:srgbClr val="FF0000"/>
                </a:solidFill>
              </a:rPr>
              <a:t>Free select </a:t>
            </a:r>
            <a:r>
              <a:rPr lang="sr-Latn-RS" sz="2800" dirty="0"/>
              <a:t>– slobodnom rukom</a:t>
            </a:r>
          </a:p>
          <a:p>
            <a:r>
              <a:rPr lang="sr-Latn-RS" sz="2800" b="1" dirty="0">
                <a:solidFill>
                  <a:srgbClr val="FF0000"/>
                </a:solidFill>
              </a:rPr>
              <a:t>Fuzzy select </a:t>
            </a:r>
            <a:r>
              <a:rPr lang="sr-Latn-RS" sz="2800" dirty="0"/>
              <a:t>– izdvajanje piksela sličnih osobina</a:t>
            </a:r>
          </a:p>
          <a:p>
            <a:r>
              <a:rPr lang="sr-Latn-RS" sz="2800" b="1" dirty="0">
                <a:solidFill>
                  <a:srgbClr val="FF0000"/>
                </a:solidFill>
              </a:rPr>
              <a:t>By color </a:t>
            </a:r>
            <a:r>
              <a:rPr lang="sr-Latn-RS" sz="2800" dirty="0"/>
              <a:t>– izdvajamo piksele iste boje na celoj slici</a:t>
            </a:r>
          </a:p>
          <a:p>
            <a:r>
              <a:rPr lang="sr-Latn-RS" sz="2800" b="1" dirty="0">
                <a:solidFill>
                  <a:srgbClr val="FF0000"/>
                </a:solidFill>
              </a:rPr>
              <a:t>Intelligent Scissors 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err="1"/>
              <a:t>Alatke</a:t>
            </a:r>
            <a:r>
              <a:rPr lang="en-US" sz="4000" dirty="0"/>
              <a:t> </a:t>
            </a:r>
            <a:r>
              <a:rPr lang="en-US" sz="4000" dirty="0" err="1"/>
              <a:t>za</a:t>
            </a:r>
            <a:r>
              <a:rPr lang="en-US" sz="4000" dirty="0"/>
              <a:t> </a:t>
            </a:r>
            <a:r>
              <a:rPr lang="sr-Latn-RS" sz="4000" dirty="0"/>
              <a:t>Selekcij</a:t>
            </a:r>
            <a:r>
              <a:rPr lang="en-US" sz="4000" dirty="0"/>
              <a:t>u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t="7267" b="49145"/>
          <a:stretch/>
        </p:blipFill>
        <p:spPr bwMode="auto">
          <a:xfrm>
            <a:off x="6553200" y="781050"/>
            <a:ext cx="238857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362200"/>
            <a:ext cx="390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905139"/>
            <a:ext cx="438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381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71949"/>
            <a:ext cx="409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59" y="4919662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334000"/>
            <a:ext cx="590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55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987</TotalTime>
  <Words>1064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Book Antiqua</vt:lpstr>
      <vt:lpstr>Calibri</vt:lpstr>
      <vt:lpstr>Times New Roman</vt:lpstr>
      <vt:lpstr>Wingdings</vt:lpstr>
      <vt:lpstr>Hardcover</vt:lpstr>
      <vt:lpstr>Rad sa slikama</vt:lpstr>
      <vt:lpstr>Govorićemo o</vt:lpstr>
      <vt:lpstr>Uradi</vt:lpstr>
      <vt:lpstr>Uradi</vt:lpstr>
      <vt:lpstr>Чување и извоз слике</vt:lpstr>
      <vt:lpstr>Rotiranje i prevrtanje slike</vt:lpstr>
      <vt:lpstr>Промена величине слике</vt:lpstr>
      <vt:lpstr>Selekcija dela slike</vt:lpstr>
      <vt:lpstr>Alatke za Selekciju</vt:lpstr>
      <vt:lpstr>Најважнија својства изабране команде rectangle select на палети tools option  су:</vt:lpstr>
      <vt:lpstr>Најважнија својства изабране команде rectangle select на палети tools option  су:</vt:lpstr>
      <vt:lpstr>Најважнија својства изабране команде rectangle select на палети tools option</vt:lpstr>
      <vt:lpstr>Најважнија својства изабране команде rectangle select на палети tools option</vt:lpstr>
      <vt:lpstr>RECTANGLE SELECT TOOL</vt:lpstr>
      <vt:lpstr>RECTANGLE SELECT TOOL</vt:lpstr>
      <vt:lpstr>RECTANGLE SELECT TOOL</vt:lpstr>
      <vt:lpstr>RECTANGLE SELECT TOOL</vt:lpstr>
      <vt:lpstr>ELLIPSE SELECT TOOL</vt:lpstr>
      <vt:lpstr>ELLIPSE SELECT TOOL</vt:lpstr>
      <vt:lpstr>SELEKCIJA SLOBODNOM RUKOM  FREE SELECT </vt:lpstr>
      <vt:lpstr>Izdvajanje piksela slicnih osobina FUZZY SELECT TOOL </vt:lpstr>
      <vt:lpstr>Izdvajanje oblasti koje imaju istu boju SELECT BY COLOR </vt:lpstr>
      <vt:lpstr>Опсецање (кроповање) слике</vt:lpstr>
      <vt:lpstr>Alatke za geometrijsku transformaciju</vt:lpstr>
      <vt:lpstr>Rotiranje i prevrtanje slike</vt:lpstr>
      <vt:lpstr>Promena veličine slike</vt:lpstr>
      <vt:lpstr>Preokretanje slike</vt:lpstr>
      <vt:lpstr>Preokretanje slike</vt:lpstr>
      <vt:lpstr>Вежба 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sa slikama</dc:title>
  <dc:creator>Bogy</dc:creator>
  <cp:lastModifiedBy>Violeta</cp:lastModifiedBy>
  <cp:revision>65</cp:revision>
  <dcterms:created xsi:type="dcterms:W3CDTF">2006-08-16T00:00:00Z</dcterms:created>
  <dcterms:modified xsi:type="dcterms:W3CDTF">2023-10-25T09:52:55Z</dcterms:modified>
</cp:coreProperties>
</file>