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262" r:id="rId4"/>
    <p:sldId id="263" r:id="rId5"/>
    <p:sldId id="264" r:id="rId6"/>
    <p:sldId id="260" r:id="rId7"/>
    <p:sldId id="257" r:id="rId8"/>
    <p:sldId id="265" r:id="rId9"/>
    <p:sldId id="266" r:id="rId10"/>
    <p:sldId id="267" r:id="rId11"/>
    <p:sldId id="268" r:id="rId12"/>
    <p:sldId id="261" r:id="rId13"/>
    <p:sldId id="285" r:id="rId14"/>
    <p:sldId id="286" r:id="rId15"/>
    <p:sldId id="288" r:id="rId16"/>
    <p:sldId id="291" r:id="rId17"/>
    <p:sldId id="289" r:id="rId18"/>
    <p:sldId id="292" r:id="rId19"/>
    <p:sldId id="278" r:id="rId20"/>
    <p:sldId id="279" r:id="rId21"/>
    <p:sldId id="293" r:id="rId22"/>
    <p:sldId id="294" r:id="rId23"/>
    <p:sldId id="284" r:id="rId24"/>
    <p:sldId id="283" r:id="rId25"/>
    <p:sldId id="29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2AAC3-B1DC-4814-A046-33185C3D131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7A035-226F-44AA-BBA6-ECF47B2ED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2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08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93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6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46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91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83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5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7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70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4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75D15-60E0-423A-A3BA-26000FC67F9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7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828800"/>
          </a:xfrm>
        </p:spPr>
        <p:txBody>
          <a:bodyPr/>
          <a:lstStyle/>
          <a:p>
            <a:pPr algn="ctr"/>
            <a:r>
              <a:rPr lang="sr-Cyrl-RS" dirty="0" smtClean="0"/>
              <a:t>Цртање облицима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Бојанка (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Paint)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648200"/>
            <a:ext cx="19537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Дебљина линија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76655" y="2679192"/>
            <a:ext cx="3822192" cy="2654808"/>
          </a:xfrm>
          <a:prstGeom prst="rect">
            <a:avLst/>
          </a:prstGeom>
        </p:spPr>
        <p:txBody>
          <a:bodyPr/>
          <a:lstStyle/>
          <a:p>
            <a:r>
              <a:rPr lang="sr-Latn-CS" dirty="0" smtClean="0"/>
              <a:t>SIZE </a:t>
            </a:r>
            <a:r>
              <a:rPr lang="sr-Cyrl-RS" dirty="0" smtClean="0"/>
              <a:t>одређује дебљину четкица, оловке или облика</a:t>
            </a:r>
            <a:endParaRPr lang="sr-Latn-C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</p:spPr>
        <p:txBody>
          <a:bodyPr/>
          <a:lstStyle/>
          <a:p>
            <a:endParaRPr lang="sr-Latn-CS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857752" y="1428736"/>
          <a:ext cx="18796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Image" r:id="rId3" imgW="1879365" imgH="3250794" progId="Photoshop.Image.11">
                  <p:embed/>
                </p:oleObj>
              </mc:Choice>
              <mc:Fallback>
                <p:oleObj name="Image" r:id="rId3" imgW="1879365" imgH="3250794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1428736"/>
                        <a:ext cx="1879600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8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ако погрешимо?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2671762" cy="347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2362200" y="990600"/>
            <a:ext cx="19050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19600" y="1524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UNDO</a:t>
            </a:r>
          </a:p>
          <a:p>
            <a:r>
              <a:rPr lang="sr-Cyrl-RS" b="1" dirty="0" smtClean="0"/>
              <a:t>Стрелица која вас враћа на претходни потез.  </a:t>
            </a:r>
            <a:endParaRPr lang="en-U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200400"/>
            <a:ext cx="2433637" cy="216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10800000">
            <a:off x="4648200" y="4724400"/>
            <a:ext cx="14478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0" y="4419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Гумица брише нацртано.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Zadatak1</a:t>
            </a:r>
          </a:p>
          <a:p>
            <a:r>
              <a:rPr lang="sr-Latn-RS" dirty="0" smtClean="0"/>
              <a:t>Izaberi </a:t>
            </a:r>
          </a:p>
          <a:p>
            <a:pPr marL="0" indent="0">
              <a:buNone/>
            </a:pPr>
            <a:r>
              <a:rPr lang="sr-Latn-RS" dirty="0" smtClean="0"/>
              <a:t>C</a:t>
            </a:r>
            <a:r>
              <a:rPr lang="sr-Cyrl-RS" dirty="0" smtClean="0"/>
              <a:t>о</a:t>
            </a:r>
            <a:r>
              <a:rPr lang="sr-Latn-RS" dirty="0" smtClean="0"/>
              <a:t>l</a:t>
            </a:r>
            <a:r>
              <a:rPr lang="sr-Cyrl-RS" dirty="0" smtClean="0"/>
              <a:t>о</a:t>
            </a:r>
            <a:r>
              <a:rPr lang="sr-Latn-RS" dirty="0" smtClean="0"/>
              <a:t>r1 – crna b</a:t>
            </a:r>
            <a:r>
              <a:rPr lang="sr-Cyrl-RS" dirty="0" smtClean="0"/>
              <a:t>о</a:t>
            </a:r>
            <a:r>
              <a:rPr lang="sr-Latn-RS" dirty="0" smtClean="0"/>
              <a:t>ja,</a:t>
            </a:r>
          </a:p>
          <a:p>
            <a:pPr marL="0" indent="0">
              <a:buNone/>
            </a:pPr>
            <a:r>
              <a:rPr lang="sr-Latn-RS" dirty="0" smtClean="0"/>
              <a:t>C</a:t>
            </a:r>
            <a:r>
              <a:rPr lang="sr-Cyrl-RS" dirty="0"/>
              <a:t>о</a:t>
            </a:r>
            <a:r>
              <a:rPr lang="sr-Latn-RS" dirty="0"/>
              <a:t>l</a:t>
            </a:r>
            <a:r>
              <a:rPr lang="sr-Cyrl-RS" dirty="0"/>
              <a:t>о</a:t>
            </a:r>
            <a:r>
              <a:rPr lang="sr-Latn-RS" dirty="0" smtClean="0"/>
              <a:t>r2 </a:t>
            </a:r>
            <a:r>
              <a:rPr lang="sr-Latn-RS" dirty="0"/>
              <a:t>– </a:t>
            </a:r>
            <a:r>
              <a:rPr lang="sr-Latn-RS" dirty="0" smtClean="0"/>
              <a:t>bela </a:t>
            </a:r>
            <a:r>
              <a:rPr lang="sr-Latn-RS" dirty="0"/>
              <a:t>b</a:t>
            </a:r>
            <a:r>
              <a:rPr lang="sr-Cyrl-RS" dirty="0"/>
              <a:t>о</a:t>
            </a:r>
            <a:r>
              <a:rPr lang="sr-Latn-RS" dirty="0"/>
              <a:t>ja</a:t>
            </a:r>
          </a:p>
          <a:p>
            <a:endParaRPr lang="sr-Latn-RS" dirty="0" smtClean="0"/>
          </a:p>
          <a:p>
            <a:r>
              <a:rPr lang="sr-Latn-RS" dirty="0" smtClean="0"/>
              <a:t>Nacrtaj prav</a:t>
            </a:r>
            <a:r>
              <a:rPr lang="sr-Cyrl-RS" dirty="0" smtClean="0"/>
              <a:t>о</a:t>
            </a:r>
            <a:r>
              <a:rPr lang="sr-Latn-RS" dirty="0" smtClean="0"/>
              <a:t>uga</a:t>
            </a:r>
            <a:r>
              <a:rPr lang="sr-Cyrl-RS" dirty="0" smtClean="0"/>
              <a:t>о</a:t>
            </a:r>
            <a:r>
              <a:rPr lang="sr-Latn-RS" dirty="0" smtClean="0"/>
              <a:t>nik</a:t>
            </a:r>
            <a:endParaRPr lang="sr-Latn-R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8763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18573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8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Zadatak2</a:t>
            </a:r>
          </a:p>
          <a:p>
            <a:endParaRPr lang="sr-Latn-RS" dirty="0" smtClean="0"/>
          </a:p>
          <a:p>
            <a:endParaRPr lang="sr-Latn-RS" dirty="0"/>
          </a:p>
          <a:p>
            <a:r>
              <a:rPr lang="sr-Latn-RS" dirty="0" smtClean="0"/>
              <a:t>Menjaj Size  </a:t>
            </a:r>
          </a:p>
          <a:p>
            <a:pPr marL="0" indent="0">
              <a:buNone/>
            </a:pPr>
            <a:r>
              <a:rPr lang="sr-Latn-RS" dirty="0" smtClean="0"/>
              <a:t>I nacrtaj 4 prav</a:t>
            </a:r>
            <a:r>
              <a:rPr lang="sr-Cyrl-RS" dirty="0" smtClean="0"/>
              <a:t>о</a:t>
            </a:r>
            <a:r>
              <a:rPr lang="sr-Latn-RS" dirty="0" smtClean="0"/>
              <a:t>uga</a:t>
            </a:r>
            <a:r>
              <a:rPr lang="sr-Cyrl-RS" dirty="0" smtClean="0"/>
              <a:t>о</a:t>
            </a:r>
            <a:r>
              <a:rPr lang="sr-Latn-RS" dirty="0" smtClean="0"/>
              <a:t>nika</a:t>
            </a:r>
            <a:endParaRPr lang="sr-Latn-R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72009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960861"/>
              </p:ext>
            </p:extLst>
          </p:nvPr>
        </p:nvGraphicFramePr>
        <p:xfrm>
          <a:off x="7226300" y="76200"/>
          <a:ext cx="18796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Image" r:id="rId4" imgW="1879365" imgH="3250794" progId="Photoshop.Image.11">
                  <p:embed/>
                </p:oleObj>
              </mc:Choice>
              <mc:Fallback>
                <p:oleObj name="Image" r:id="rId4" imgW="1879365" imgH="3250794" progId="Photoshop.Image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300" y="76200"/>
                        <a:ext cx="1879600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08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Zadatak3</a:t>
            </a:r>
          </a:p>
          <a:p>
            <a:endParaRPr lang="sr-Latn-RS" dirty="0" smtClean="0"/>
          </a:p>
          <a:p>
            <a:endParaRPr lang="sr-Latn-RS" dirty="0"/>
          </a:p>
          <a:p>
            <a:r>
              <a:rPr lang="sr-Latn-RS" dirty="0" smtClean="0"/>
              <a:t>Menjaj b</a:t>
            </a:r>
            <a:r>
              <a:rPr lang="sr-Cyrl-RS" dirty="0" smtClean="0"/>
              <a:t>о</a:t>
            </a:r>
            <a:r>
              <a:rPr lang="sr-Latn-RS" dirty="0" smtClean="0"/>
              <a:t>ju u C</a:t>
            </a:r>
            <a:r>
              <a:rPr lang="sr-Cyrl-RS" dirty="0" smtClean="0"/>
              <a:t>о</a:t>
            </a:r>
            <a:r>
              <a:rPr lang="sr-Latn-RS" dirty="0" smtClean="0"/>
              <a:t>l</a:t>
            </a:r>
            <a:r>
              <a:rPr lang="sr-Cyrl-RS" dirty="0" smtClean="0"/>
              <a:t>о</a:t>
            </a:r>
            <a:r>
              <a:rPr lang="sr-Latn-RS" dirty="0" smtClean="0"/>
              <a:t>r1</a:t>
            </a:r>
          </a:p>
          <a:p>
            <a:r>
              <a:rPr lang="sr-Latn-RS" dirty="0" smtClean="0"/>
              <a:t>K</a:t>
            </a:r>
            <a:r>
              <a:rPr lang="sr-Cyrl-RS" dirty="0" smtClean="0"/>
              <a:t>о</a:t>
            </a:r>
            <a:r>
              <a:rPr lang="sr-Latn-RS" dirty="0" smtClean="0"/>
              <a:t>risteći Alatku Kantica   </a:t>
            </a:r>
          </a:p>
          <a:p>
            <a:pPr marL="0" indent="0">
              <a:buNone/>
            </a:pPr>
            <a:r>
              <a:rPr lang="sr-Latn-RS" dirty="0" smtClean="0"/>
              <a:t>P</a:t>
            </a:r>
            <a:r>
              <a:rPr lang="sr-Cyrl-RS" dirty="0" smtClean="0"/>
              <a:t>о</a:t>
            </a:r>
            <a:r>
              <a:rPr lang="sr-Latn-RS" dirty="0" smtClean="0"/>
              <a:t>puni b</a:t>
            </a:r>
            <a:r>
              <a:rPr lang="sr-Cyrl-RS" dirty="0" smtClean="0"/>
              <a:t>о</a:t>
            </a:r>
            <a:r>
              <a:rPr lang="sr-Latn-RS" dirty="0" smtClean="0"/>
              <a:t>j</a:t>
            </a:r>
            <a:r>
              <a:rPr lang="sr-Cyrl-RS" dirty="0" smtClean="0"/>
              <a:t>о</a:t>
            </a:r>
            <a:r>
              <a:rPr lang="sr-Latn-RS" dirty="0" smtClean="0"/>
              <a:t>m 4 prav</a:t>
            </a:r>
            <a:r>
              <a:rPr lang="sr-Cyrl-RS" dirty="0" smtClean="0"/>
              <a:t>о</a:t>
            </a:r>
            <a:r>
              <a:rPr lang="sr-Latn-RS" dirty="0" smtClean="0"/>
              <a:t>uga</a:t>
            </a:r>
            <a:r>
              <a:rPr lang="sr-Cyrl-RS" dirty="0" smtClean="0"/>
              <a:t>о</a:t>
            </a:r>
            <a:r>
              <a:rPr lang="sr-Latn-RS" dirty="0" smtClean="0"/>
              <a:t>nika</a:t>
            </a:r>
            <a:endParaRPr lang="sr-Latn-R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69913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876800" y="1066800"/>
            <a:ext cx="3507640" cy="575492"/>
            <a:chOff x="383972" y="5733256"/>
            <a:chExt cx="3507640" cy="575492"/>
          </a:xfrm>
        </p:grpSpPr>
        <p:pic>
          <p:nvPicPr>
            <p:cNvPr id="8" name="Picture 6" descr="\\Djd7\mreza\paint\kantica sa bojo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6288" y="5761057"/>
              <a:ext cx="575324" cy="547691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83972" y="5733256"/>
              <a:ext cx="28548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200" dirty="0" smtClean="0">
                  <a:solidFill>
                    <a:schemeClr val="bg2">
                      <a:lumMod val="25000"/>
                    </a:schemeClr>
                  </a:solidFill>
                </a:rPr>
                <a:t>Кантица са бојом</a:t>
              </a:r>
              <a:endParaRPr lang="sr-Latn-CS" sz="2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57400"/>
            <a:ext cx="8382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77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792" b="36342"/>
          <a:stretch/>
        </p:blipFill>
        <p:spPr bwMode="auto">
          <a:xfrm>
            <a:off x="533400" y="304800"/>
            <a:ext cx="33147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endCxn id="6" idx="1"/>
          </p:cNvCxnSpPr>
          <p:nvPr/>
        </p:nvCxnSpPr>
        <p:spPr>
          <a:xfrm>
            <a:off x="990600" y="584200"/>
            <a:ext cx="2662567" cy="323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3167" y="584200"/>
            <a:ext cx="16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C00000"/>
                </a:solidFill>
              </a:rPr>
              <a:t>Отварање менија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>
            <a:endCxn id="9" idx="1"/>
          </p:cNvCxnSpPr>
          <p:nvPr/>
        </p:nvCxnSpPr>
        <p:spPr>
          <a:xfrm>
            <a:off x="1371600" y="990600"/>
            <a:ext cx="3886200" cy="1647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7800" y="2314575"/>
            <a:ext cx="3124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C00000"/>
                </a:solidFill>
              </a:rPr>
              <a:t>Команда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sr-Latn-RS" dirty="0" smtClean="0">
                <a:solidFill>
                  <a:srgbClr val="C00000"/>
                </a:solidFill>
              </a:rPr>
              <a:t>New </a:t>
            </a:r>
            <a:r>
              <a:rPr lang="sr-Latn-RS" dirty="0">
                <a:solidFill>
                  <a:srgbClr val="C00000"/>
                </a:solidFill>
              </a:rPr>
              <a:t>– Novi </a:t>
            </a:r>
            <a:r>
              <a:rPr lang="sr-Latn-RS" dirty="0" smtClean="0">
                <a:solidFill>
                  <a:srgbClr val="C00000"/>
                </a:solidFill>
              </a:rPr>
              <a:t>dokument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Zadatak4: Nacrtaj sve </a:t>
            </a:r>
            <a:r>
              <a:rPr lang="sr-Cyrl-RS" dirty="0" smtClean="0"/>
              <a:t>о</a:t>
            </a:r>
            <a:r>
              <a:rPr lang="sr-Latn-RS" dirty="0" smtClean="0"/>
              <a:t>blike</a:t>
            </a:r>
          </a:p>
          <a:p>
            <a:endParaRPr lang="sr-Latn-RS" dirty="0" smtClean="0"/>
          </a:p>
          <a:p>
            <a:endParaRPr lang="sr-Latn-R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400000" cy="399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3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792" b="36342"/>
          <a:stretch/>
        </p:blipFill>
        <p:spPr bwMode="auto">
          <a:xfrm>
            <a:off x="533400" y="304800"/>
            <a:ext cx="33147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endCxn id="6" idx="1"/>
          </p:cNvCxnSpPr>
          <p:nvPr/>
        </p:nvCxnSpPr>
        <p:spPr>
          <a:xfrm>
            <a:off x="990600" y="584200"/>
            <a:ext cx="2662567" cy="323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3167" y="584200"/>
            <a:ext cx="16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C00000"/>
                </a:solidFill>
              </a:rPr>
              <a:t>Отварање менија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>
            <a:endCxn id="9" idx="1"/>
          </p:cNvCxnSpPr>
          <p:nvPr/>
        </p:nvCxnSpPr>
        <p:spPr>
          <a:xfrm>
            <a:off x="1371600" y="990600"/>
            <a:ext cx="3886200" cy="1647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7800" y="2314575"/>
            <a:ext cx="3124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C00000"/>
                </a:solidFill>
              </a:rPr>
              <a:t>Команда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sr-Latn-RS" dirty="0" smtClean="0">
                <a:solidFill>
                  <a:srgbClr val="C00000"/>
                </a:solidFill>
              </a:rPr>
              <a:t>New </a:t>
            </a:r>
            <a:r>
              <a:rPr lang="sr-Latn-RS" dirty="0">
                <a:solidFill>
                  <a:srgbClr val="C00000"/>
                </a:solidFill>
              </a:rPr>
              <a:t>– Novi </a:t>
            </a:r>
            <a:r>
              <a:rPr lang="sr-Latn-RS" dirty="0" smtClean="0">
                <a:solidFill>
                  <a:srgbClr val="C00000"/>
                </a:solidFill>
              </a:rPr>
              <a:t>dokument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792" b="36342"/>
          <a:stretch/>
        </p:blipFill>
        <p:spPr bwMode="auto">
          <a:xfrm>
            <a:off x="533400" y="304800"/>
            <a:ext cx="33147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endCxn id="6" idx="1"/>
          </p:cNvCxnSpPr>
          <p:nvPr/>
        </p:nvCxnSpPr>
        <p:spPr>
          <a:xfrm>
            <a:off x="990600" y="609600"/>
            <a:ext cx="2427617" cy="932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18217" y="1219200"/>
            <a:ext cx="16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C00000"/>
                </a:solidFill>
              </a:rPr>
              <a:t>Отварање менија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>
            <a:endCxn id="9" idx="1"/>
          </p:cNvCxnSpPr>
          <p:nvPr/>
        </p:nvCxnSpPr>
        <p:spPr>
          <a:xfrm>
            <a:off x="1219200" y="1752600"/>
            <a:ext cx="4038600" cy="885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7800" y="2314575"/>
            <a:ext cx="16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C00000"/>
                </a:solidFill>
              </a:rPr>
              <a:t>Команда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Save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588" b="32408"/>
          <a:stretch/>
        </p:blipFill>
        <p:spPr bwMode="auto">
          <a:xfrm>
            <a:off x="533400" y="457200"/>
            <a:ext cx="695808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905000" y="1828800"/>
            <a:ext cx="9906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73634" y="905470"/>
            <a:ext cx="20193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Otvaramo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sadrzaj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Documentsa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49171" y="2776835"/>
            <a:ext cx="990600" cy="118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25856" y="2315170"/>
            <a:ext cx="20193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Biramo</a:t>
            </a:r>
            <a:r>
              <a:rPr lang="en-US" dirty="0" smtClean="0">
                <a:solidFill>
                  <a:schemeClr val="bg1"/>
                </a:solidFill>
              </a:rPr>
              <a:t> folder </a:t>
            </a:r>
            <a:r>
              <a:rPr lang="en-US" dirty="0" err="1" smtClean="0">
                <a:solidFill>
                  <a:schemeClr val="bg1"/>
                </a:solidFill>
              </a:rPr>
              <a:t>gde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sr-Latn-RS" dirty="0" smtClean="0">
                <a:solidFill>
                  <a:schemeClr val="bg1"/>
                </a:solidFill>
              </a:rPr>
              <a:t>čuva dokument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35757" y="4576465"/>
            <a:ext cx="990600" cy="118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12442" y="4114800"/>
            <a:ext cx="20193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C00000"/>
                </a:solidFill>
              </a:rPr>
              <a:t>Upisujemo ime dokumenta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5029200"/>
            <a:ext cx="20193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Zavrsavamo snimanje klikom na SAVE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114800" y="5393382"/>
            <a:ext cx="990600" cy="59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6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/>
              <a:t>Да би нацртали једноставан цртеж треба да знате да корисите</a:t>
            </a:r>
            <a:endParaRPr lang="sr-Latn-R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79476" indent="-342900" algn="l">
              <a:buFont typeface="Arial" pitchFamily="34" charset="0"/>
              <a:buChar char="•"/>
            </a:pPr>
            <a:r>
              <a:rPr lang="sr-Cyrl-RS" sz="2800" dirty="0" smtClean="0"/>
              <a:t>Кутију са алатима</a:t>
            </a:r>
            <a:endParaRPr lang="sr-Latn-RS" sz="2800" dirty="0"/>
          </a:p>
        </p:txBody>
      </p:sp>
      <p:pic>
        <p:nvPicPr>
          <p:cNvPr id="6" name="Picture 2" descr="\\Djd7\mreza\paint\paint ala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3607" y="4419600"/>
            <a:ext cx="6873411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6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01388"/>
            <a:ext cx="5257800" cy="522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971800" y="701388"/>
            <a:ext cx="1371600" cy="2130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4724400" y="1524000"/>
            <a:ext cx="1600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C00000"/>
                </a:solidFill>
              </a:rPr>
              <a:t>Dokument sada ima ime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 flipV="1">
            <a:off x="3733800" y="914400"/>
            <a:ext cx="990600" cy="1071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8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792" b="36342"/>
          <a:stretch/>
        </p:blipFill>
        <p:spPr bwMode="auto">
          <a:xfrm>
            <a:off x="533400" y="304800"/>
            <a:ext cx="33147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endCxn id="6" idx="1"/>
          </p:cNvCxnSpPr>
          <p:nvPr/>
        </p:nvCxnSpPr>
        <p:spPr>
          <a:xfrm>
            <a:off x="990600" y="609600"/>
            <a:ext cx="2427617" cy="932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18217" y="1219200"/>
            <a:ext cx="16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C00000"/>
                </a:solidFill>
              </a:rPr>
              <a:t>Отварање менија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>
            <a:endCxn id="9" idx="1"/>
          </p:cNvCxnSpPr>
          <p:nvPr/>
        </p:nvCxnSpPr>
        <p:spPr>
          <a:xfrm>
            <a:off x="1219200" y="1752600"/>
            <a:ext cx="4038600" cy="885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7800" y="2314575"/>
            <a:ext cx="16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C00000"/>
                </a:solidFill>
              </a:rPr>
              <a:t>Команда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Save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Content Placeholder 9"/>
          <p:cNvSpPr txBox="1">
            <a:spLocks noGrp="1"/>
          </p:cNvSpPr>
          <p:nvPr>
            <p:ph idx="1"/>
          </p:nvPr>
        </p:nvSpPr>
        <p:spPr>
          <a:xfrm>
            <a:off x="2590800" y="3124200"/>
            <a:ext cx="4297680" cy="36240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C00000"/>
                </a:solidFill>
              </a:rPr>
              <a:t>Dalje promene u dokumentu cuvamo klikom na komandu SAVE</a:t>
            </a:r>
          </a:p>
          <a:p>
            <a:r>
              <a:rPr lang="sr-Latn-RS" dirty="0" smtClean="0">
                <a:solidFill>
                  <a:srgbClr val="C00000"/>
                </a:solidFill>
              </a:rPr>
              <a:t>Pošto dokument ima ime više se ne otvara prozor za davanje imena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Nacrtaj</a:t>
            </a:r>
            <a:r>
              <a:rPr lang="en-US" dirty="0" smtClean="0"/>
              <a:t> </a:t>
            </a:r>
            <a:r>
              <a:rPr lang="en-US" dirty="0" err="1" smtClean="0"/>
              <a:t>voz</a:t>
            </a:r>
            <a:endParaRPr lang="sr-Latn-R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3881398" cy="504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9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4418378" cy="395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14425"/>
            <a:ext cx="405765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50" b="77496"/>
          <a:stretch/>
        </p:blipFill>
        <p:spPr bwMode="auto">
          <a:xfrm>
            <a:off x="3657600" y="228600"/>
            <a:ext cx="5257800" cy="23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2569369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74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/>
              <a:t>Да би нацртали једноставан цртеж треба да знате да корисите</a:t>
            </a:r>
            <a:endParaRPr lang="sr-Latn-R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79476" indent="-342900" algn="l">
              <a:buFont typeface="Arial" pitchFamily="34" charset="0"/>
              <a:buChar char="•"/>
            </a:pPr>
            <a:r>
              <a:rPr lang="sr-Cyrl-RS" sz="2800" dirty="0" smtClean="0"/>
              <a:t>Кутију са бојама</a:t>
            </a:r>
            <a:endParaRPr lang="sr-Latn-RS" sz="2800" dirty="0"/>
          </a:p>
        </p:txBody>
      </p:sp>
      <p:pic>
        <p:nvPicPr>
          <p:cNvPr id="7" name="Picture 2" descr="\\Djd7\mreza\paint\paint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258816"/>
            <a:ext cx="6248400" cy="1848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80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/>
              <a:t>Обратите пажњу на боје </a:t>
            </a:r>
            <a:r>
              <a:rPr lang="sr-Latn-CS" dirty="0"/>
              <a:t>Color1 i Color2</a:t>
            </a:r>
            <a:br>
              <a:rPr lang="sr-Latn-CS" dirty="0"/>
            </a:br>
            <a:endParaRPr lang="sr-Latn-R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6" name="Picture 2" descr="\\DJD7\Mreza\paint\color 1 colo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1972146" cy="178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35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724400"/>
            <a:ext cx="4800600" cy="1051560"/>
          </a:xfrm>
        </p:spPr>
        <p:txBody>
          <a:bodyPr/>
          <a:lstStyle/>
          <a:p>
            <a:pPr algn="ctr"/>
            <a:r>
              <a:rPr lang="sr-Cyrl-RS" dirty="0" smtClean="0"/>
              <a:t>Палета боја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484551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1447006" y="2438400"/>
            <a:ext cx="0" cy="91519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" y="35052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Б</a:t>
            </a:r>
            <a:r>
              <a:rPr lang="sr-Cyrl-RS" b="1" dirty="0" smtClean="0"/>
              <a:t>оја линије којом цртамо</a:t>
            </a:r>
            <a:r>
              <a:rPr lang="sr-Cyrl-RS" dirty="0" smtClean="0"/>
              <a:t>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38400" y="2286000"/>
            <a:ext cx="6096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7000" y="3581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Б</a:t>
            </a:r>
            <a:r>
              <a:rPr lang="sr-Cyrl-RS" b="1" dirty="0" smtClean="0"/>
              <a:t>оја унутрашњости облика</a:t>
            </a:r>
            <a:r>
              <a:rPr lang="sr-Cyrl-RS" dirty="0" smtClean="0"/>
              <a:t>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352800"/>
            <a:ext cx="1190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820010" cy="337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183880" cy="1051560"/>
          </a:xfrm>
        </p:spPr>
        <p:txBody>
          <a:bodyPr/>
          <a:lstStyle/>
          <a:p>
            <a:pPr algn="ctr"/>
            <a:r>
              <a:rPr lang="sr-Cyrl-RS" dirty="0" smtClean="0"/>
              <a:t>Палета алата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7737787" cy="465754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У кутији са алатима се налазе</a:t>
            </a:r>
            <a:endParaRPr lang="sr-Latn-CS" dirty="0"/>
          </a:p>
        </p:txBody>
      </p:sp>
      <p:grpSp>
        <p:nvGrpSpPr>
          <p:cNvPr id="8" name="Group 7"/>
          <p:cNvGrpSpPr/>
          <p:nvPr/>
        </p:nvGrpSpPr>
        <p:grpSpPr>
          <a:xfrm>
            <a:off x="530357" y="3149274"/>
            <a:ext cx="2231451" cy="639766"/>
            <a:chOff x="3712275" y="5760726"/>
            <a:chExt cx="2231451" cy="639766"/>
          </a:xfrm>
        </p:grpSpPr>
        <p:pic>
          <p:nvPicPr>
            <p:cNvPr id="3079" name="Picture 7" descr="\\Djd7\mreza\paint\paint olovk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8064" y="5760726"/>
              <a:ext cx="727007" cy="639766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712275" y="5877272"/>
              <a:ext cx="223145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500" dirty="0" smtClean="0">
                  <a:solidFill>
                    <a:schemeClr val="bg2">
                      <a:lumMod val="25000"/>
                    </a:schemeClr>
                  </a:solidFill>
                </a:rPr>
                <a:t>Оловка</a:t>
              </a:r>
              <a:endParaRPr lang="sr-Latn-RS" sz="25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0358" y="4509120"/>
            <a:ext cx="2871575" cy="571504"/>
            <a:chOff x="658211" y="4719998"/>
            <a:chExt cx="2871575" cy="571504"/>
          </a:xfrm>
        </p:grpSpPr>
        <p:pic>
          <p:nvPicPr>
            <p:cNvPr id="3084" name="Picture 12" descr="\\Djd7\mreza\paint\paint gumic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3227" y="4719998"/>
              <a:ext cx="571504" cy="571504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58211" y="4719998"/>
              <a:ext cx="287157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500" dirty="0" smtClean="0">
                  <a:solidFill>
                    <a:schemeClr val="bg2">
                      <a:lumMod val="25000"/>
                    </a:schemeClr>
                  </a:solidFill>
                </a:rPr>
                <a:t>Гумица</a:t>
              </a:r>
              <a:endParaRPr lang="sr-Latn-CS" sz="25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4420222"/>
            <a:ext cx="4975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137185"/>
            <a:ext cx="2511425" cy="93345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6" y="2924944"/>
            <a:ext cx="5138737" cy="1133475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17" name="Group 16"/>
          <p:cNvGrpSpPr/>
          <p:nvPr/>
        </p:nvGrpSpPr>
        <p:grpSpPr>
          <a:xfrm>
            <a:off x="383972" y="2316164"/>
            <a:ext cx="3507640" cy="575492"/>
            <a:chOff x="383972" y="5733256"/>
            <a:chExt cx="3507640" cy="575492"/>
          </a:xfrm>
        </p:grpSpPr>
        <p:pic>
          <p:nvPicPr>
            <p:cNvPr id="3078" name="Picture 6" descr="\\Djd7\mreza\paint\kantica sa bojom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16288" y="5761057"/>
              <a:ext cx="575324" cy="547691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83972" y="5733256"/>
              <a:ext cx="28548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200" dirty="0" smtClean="0">
                  <a:solidFill>
                    <a:schemeClr val="bg2">
                      <a:lumMod val="25000"/>
                    </a:schemeClr>
                  </a:solidFill>
                </a:rPr>
                <a:t>Кантица са бојом</a:t>
              </a:r>
              <a:endParaRPr lang="sr-Latn-CS" sz="2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05201" y="4586064"/>
            <a:ext cx="3847040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200" dirty="0" smtClean="0"/>
              <a:t>Пипета за узимање боје</a:t>
            </a:r>
            <a:endParaRPr lang="sr-Latn-R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171826" y="3473657"/>
            <a:ext cx="3950308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200" dirty="0" smtClean="0"/>
              <a:t>Алатка за куцање текста</a:t>
            </a:r>
            <a:endParaRPr lang="sr-Latn-R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2433144"/>
            <a:ext cx="1219200" cy="4770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500" dirty="0" smtClean="0"/>
              <a:t>Лупа</a:t>
            </a:r>
            <a:endParaRPr lang="sr-Latn-RS" sz="2500" dirty="0"/>
          </a:p>
        </p:txBody>
      </p:sp>
    </p:spTree>
    <p:extLst>
      <p:ext uri="{BB962C8B-B14F-4D97-AF65-F5344CB8AC3E}">
        <p14:creationId xmlns:p14="http://schemas.microsoft.com/office/powerpoint/2010/main" val="32241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15200" cy="67056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У кутији са алатима се налазе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85720" y="1071546"/>
            <a:ext cx="7858180" cy="52864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Cyrl-RS" sz="3200" dirty="0" smtClean="0">
                <a:solidFill>
                  <a:schemeClr val="bg1"/>
                </a:solidFill>
              </a:rPr>
              <a:t>Четкице</a:t>
            </a:r>
            <a:endParaRPr lang="sr-Latn-CS" sz="3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 </a:t>
            </a:r>
          </a:p>
          <a:p>
            <a:endParaRPr lang="sr-Latn-CS" dirty="0"/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906516"/>
              </p:ext>
            </p:extLst>
          </p:nvPr>
        </p:nvGraphicFramePr>
        <p:xfrm>
          <a:off x="2714612" y="1857364"/>
          <a:ext cx="3286148" cy="3781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Image" r:id="rId3" imgW="2526984" imgH="2907937" progId="Photoshop.Image.11">
                  <p:embed/>
                </p:oleObj>
              </mc:Choice>
              <mc:Fallback>
                <p:oleObj name="Image" r:id="rId3" imgW="2526984" imgH="2907937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1857364"/>
                        <a:ext cx="3286148" cy="3781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32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72400" cy="59436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У кутији са алатима се налазе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7858180" cy="528641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2">
              <a:buNone/>
            </a:pPr>
            <a:r>
              <a:rPr lang="sr-Cyrl-RS" sz="3200" dirty="0" smtClean="0"/>
              <a:t>Алати за цртање геометријских облика</a:t>
            </a:r>
            <a:r>
              <a:rPr lang="sr-Latn-CS" sz="3200" dirty="0" smtClean="0"/>
              <a:t>:</a:t>
            </a:r>
          </a:p>
          <a:p>
            <a:pPr lvl="6"/>
            <a:r>
              <a:rPr lang="sr-Latn-CS" sz="2800" dirty="0" smtClean="0"/>
              <a:t> </a:t>
            </a:r>
            <a:endParaRPr lang="sr-Latn-C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739798"/>
              </p:ext>
            </p:extLst>
          </p:nvPr>
        </p:nvGraphicFramePr>
        <p:xfrm>
          <a:off x="1763688" y="3789040"/>
          <a:ext cx="5326552" cy="23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Image" r:id="rId3" imgW="2196825" imgH="964739" progId="Photoshop.Image.11">
                  <p:embed/>
                </p:oleObj>
              </mc:Choice>
              <mc:Fallback>
                <p:oleObj name="Image" r:id="rId3" imgW="2196825" imgH="964739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789040"/>
                        <a:ext cx="5326552" cy="233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59930" y="2672098"/>
            <a:ext cx="1584176" cy="1332966"/>
            <a:chOff x="359930" y="2672098"/>
            <a:chExt cx="1584176" cy="1332966"/>
          </a:xfrm>
        </p:grpSpPr>
        <p:sp>
          <p:nvSpPr>
            <p:cNvPr id="4" name="TextBox 3"/>
            <p:cNvSpPr txBox="1"/>
            <p:nvPr/>
          </p:nvSpPr>
          <p:spPr>
            <a:xfrm>
              <a:off x="359930" y="2672098"/>
              <a:ext cx="1584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>
                  <a:solidFill>
                    <a:schemeClr val="bg2">
                      <a:lumMod val="25000"/>
                    </a:schemeClr>
                  </a:solidFill>
                </a:rPr>
                <a:t>Права линија</a:t>
              </a:r>
              <a:endParaRPr lang="sr-Latn-RS" sz="2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19200" y="3461692"/>
              <a:ext cx="636853" cy="5433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948419" y="2518210"/>
            <a:ext cx="1584176" cy="1486854"/>
            <a:chOff x="1948419" y="2518210"/>
            <a:chExt cx="1584176" cy="1486854"/>
          </a:xfrm>
        </p:grpSpPr>
        <p:sp>
          <p:nvSpPr>
            <p:cNvPr id="6" name="TextBox 5"/>
            <p:cNvSpPr txBox="1"/>
            <p:nvPr/>
          </p:nvSpPr>
          <p:spPr>
            <a:xfrm>
              <a:off x="1948419" y="2518210"/>
              <a:ext cx="1584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>
                  <a:solidFill>
                    <a:schemeClr val="bg2">
                      <a:lumMod val="25000"/>
                    </a:schemeClr>
                  </a:solidFill>
                </a:rPr>
                <a:t>Крива Линија</a:t>
              </a:r>
              <a:endParaRPr lang="sr-Latn-RS" sz="2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465387" y="3226096"/>
              <a:ext cx="275120" cy="7789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635896" y="2591264"/>
            <a:ext cx="1800200" cy="1413800"/>
            <a:chOff x="3635896" y="2591264"/>
            <a:chExt cx="1800200" cy="1413800"/>
          </a:xfrm>
        </p:grpSpPr>
        <p:sp>
          <p:nvSpPr>
            <p:cNvPr id="7" name="TextBox 6"/>
            <p:cNvSpPr txBox="1"/>
            <p:nvPr/>
          </p:nvSpPr>
          <p:spPr>
            <a:xfrm>
              <a:off x="3851920" y="2591264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>
                  <a:solidFill>
                    <a:schemeClr val="bg2">
                      <a:lumMod val="25000"/>
                    </a:schemeClr>
                  </a:solidFill>
                </a:rPr>
                <a:t>Елипса</a:t>
              </a:r>
              <a:endParaRPr lang="sr-Latn-RS" sz="2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3635896" y="2918320"/>
              <a:ext cx="457873" cy="10867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932040" y="2672098"/>
            <a:ext cx="2084040" cy="1441926"/>
            <a:chOff x="4932040" y="2672098"/>
            <a:chExt cx="2084040" cy="1441926"/>
          </a:xfrm>
        </p:grpSpPr>
        <p:sp>
          <p:nvSpPr>
            <p:cNvPr id="8" name="TextBox 7"/>
            <p:cNvSpPr txBox="1"/>
            <p:nvPr/>
          </p:nvSpPr>
          <p:spPr>
            <a:xfrm>
              <a:off x="4953000" y="2672098"/>
              <a:ext cx="2063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>
                  <a:solidFill>
                    <a:schemeClr val="bg2">
                      <a:lumMod val="25000"/>
                    </a:schemeClr>
                  </a:solidFill>
                </a:rPr>
                <a:t>Правоугаоник</a:t>
              </a:r>
              <a:endParaRPr lang="sr-Latn-RS" sz="2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4932040" y="3027280"/>
              <a:ext cx="792088" cy="10867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019800" y="3594743"/>
            <a:ext cx="2652464" cy="672457"/>
            <a:chOff x="6120172" y="3293383"/>
            <a:chExt cx="2484276" cy="820641"/>
          </a:xfrm>
        </p:grpSpPr>
        <p:sp>
          <p:nvSpPr>
            <p:cNvPr id="19" name="TextBox 18"/>
            <p:cNvSpPr txBox="1"/>
            <p:nvPr/>
          </p:nvSpPr>
          <p:spPr>
            <a:xfrm>
              <a:off x="6660232" y="3293383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>
                  <a:solidFill>
                    <a:schemeClr val="bg2">
                      <a:lumMod val="25000"/>
                    </a:schemeClr>
                  </a:solidFill>
                </a:rPr>
                <a:t>Троугао</a:t>
              </a:r>
              <a:endParaRPr lang="sr-Latn-RS" sz="2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9" idx="1"/>
            </p:cNvCxnSpPr>
            <p:nvPr/>
          </p:nvCxnSpPr>
          <p:spPr>
            <a:xfrm flipH="1">
              <a:off x="6120172" y="3493438"/>
              <a:ext cx="540060" cy="6205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436096" y="2273392"/>
            <a:ext cx="3863752" cy="1840632"/>
            <a:chOff x="5283696" y="2120992"/>
            <a:chExt cx="3863752" cy="1840632"/>
          </a:xfrm>
        </p:grpSpPr>
        <p:sp>
          <p:nvSpPr>
            <p:cNvPr id="28" name="TextBox 27"/>
            <p:cNvSpPr txBox="1"/>
            <p:nvPr/>
          </p:nvSpPr>
          <p:spPr>
            <a:xfrm>
              <a:off x="7010400" y="2120992"/>
              <a:ext cx="21370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dirty="0">
                  <a:solidFill>
                    <a:schemeClr val="bg2">
                      <a:lumMod val="25000"/>
                    </a:schemeClr>
                  </a:solidFill>
                </a:rPr>
                <a:t>Polygon </a:t>
              </a:r>
              <a:r>
                <a:rPr lang="sr-Latn-RS" sz="2000" dirty="0" smtClean="0">
                  <a:solidFill>
                    <a:schemeClr val="bg2">
                      <a:lumMod val="25000"/>
                    </a:schemeClr>
                  </a:solidFill>
                </a:rPr>
                <a:t>– </a:t>
              </a:r>
              <a:r>
                <a:rPr lang="sr-Cyrl-RS" sz="2000" dirty="0" smtClean="0">
                  <a:solidFill>
                    <a:schemeClr val="bg2">
                      <a:lumMod val="25000"/>
                    </a:schemeClr>
                  </a:solidFill>
                </a:rPr>
                <a:t>Изломљена линија</a:t>
              </a:r>
              <a:endParaRPr lang="sr-Latn-RS" sz="2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5283696" y="2765920"/>
              <a:ext cx="1802904" cy="11957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911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452</TotalTime>
  <Words>278</Words>
  <Application>Microsoft Office PowerPoint</Application>
  <PresentationFormat>On-screen Show (4:3)</PresentationFormat>
  <Paragraphs>76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Aspect</vt:lpstr>
      <vt:lpstr>Office Theme</vt:lpstr>
      <vt:lpstr>Image</vt:lpstr>
      <vt:lpstr>Цртање облицима</vt:lpstr>
      <vt:lpstr>Да би нацртали једноставан цртеж треба да знате да корисите</vt:lpstr>
      <vt:lpstr>Да би нацртали једноставан цртеж треба да знате да корисите</vt:lpstr>
      <vt:lpstr>Обратите пажњу на боје Color1 i Color2 </vt:lpstr>
      <vt:lpstr>Палета боја</vt:lpstr>
      <vt:lpstr>Палета алата</vt:lpstr>
      <vt:lpstr>У кутији са алатима се налазе</vt:lpstr>
      <vt:lpstr>У кутији са алатима се налазе</vt:lpstr>
      <vt:lpstr>У кутији са алатима се налазе</vt:lpstr>
      <vt:lpstr>Дебљина линија</vt:lpstr>
      <vt:lpstr>Шта ако погрешимо?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Nacrtaj voz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Цртање облицима</dc:title>
  <dc:creator>Natasa Simunovic</dc:creator>
  <cp:lastModifiedBy>Bogdan Jerinkic</cp:lastModifiedBy>
  <cp:revision>39</cp:revision>
  <dcterms:created xsi:type="dcterms:W3CDTF">2014-03-12T08:25:44Z</dcterms:created>
  <dcterms:modified xsi:type="dcterms:W3CDTF">2020-10-13T08:27:40Z</dcterms:modified>
</cp:coreProperties>
</file>