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7" r:id="rId6"/>
    <p:sldId id="275" r:id="rId7"/>
    <p:sldId id="271" r:id="rId8"/>
    <p:sldId id="284" r:id="rId9"/>
    <p:sldId id="283" r:id="rId10"/>
    <p:sldId id="276" r:id="rId11"/>
    <p:sldId id="282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24" autoAdjust="0"/>
  </p:normalViewPr>
  <p:slideViewPr>
    <p:cSldViewPr snapToGrid="0">
      <p:cViewPr varScale="1">
        <p:scale>
          <a:sx n="52" d="100"/>
          <a:sy n="52" d="100"/>
        </p:scale>
        <p:origin x="1061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FE31-7AAB-49A8-84F1-91D1B6531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83C42-7C32-4F7B-A720-8D391B826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93454-8522-4A5D-A80C-B0EE23C2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CC1CC-BBEA-4ADF-8C17-99A4B2A6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B8079-2AB2-417A-8840-1DA1FFEC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4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BC9E-4EA3-4052-A471-9BB83464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A382E-9A88-48E5-B036-D64C78DB8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2A1DF-4AD0-474C-AE22-6B472D28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85AE-ADD4-4CDF-8737-82E07616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F8AC3-F229-492C-90D7-8F1A69FB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2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283AD-BB9C-47E6-991A-4114C6689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99FC6-0EA1-4505-892B-0AE97C79F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6CCB-57C6-4948-8321-D1C1F81D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28BD6-5DD2-4F76-8093-B8552B8C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BC652-6699-4A33-8354-4DC0C7F2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7667-3C71-4F77-8B2E-3B16C405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F2342-4D35-4ECB-8853-0FFEF6F3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CD6B-C2E1-4281-B1F2-9A50180D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F215E-81B1-4016-8FCE-AE72AEBB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F998-AF42-4B20-A36A-018B9762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9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96BF-08F0-4478-BF53-B5FEBB0E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00BDE-E56B-489F-8708-0BBFDF446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5F74C-C9D5-4EE1-B442-D287946A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868DB-3EE4-45E9-AB7C-02FD7A3F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8E2FD-786F-455A-8129-01F541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3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C0D1-CB8A-4646-B6FD-6E79FDC4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4C801-1F9C-4989-A229-B853E66FC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DCC97-B145-4231-9186-E746C5D4E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C0F07-C67D-44F6-B7D9-405978DE1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6C5FD-1A8A-4E7F-BF02-AFABA286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9435C-95C5-47CA-B154-536E2C0AC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7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6C032-1B73-4943-8FBE-C4F7C9C7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0E81-230E-4653-9745-60F3E7FFE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A25A1-3451-4AEF-9940-E7D406579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1D916-333C-46D7-9600-DF619F070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C8AAA-9FEA-4C97-B327-556E43E74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09CCC-0C7B-4BD1-BB57-C9AD7B26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CD63A-6144-431E-BF2D-E424B766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944267-B702-4F72-8C89-1AD09DCD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8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D386-D776-41F8-9D72-427E923C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FE260-C23A-4FE1-8321-3D23649A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5E66B-CD7D-44C6-A84F-2EC2ACC3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C934E-3808-418E-9F55-76FE29D1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034CB-CE95-4DED-A457-B6C87B75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0277A-D77A-4EA9-8907-749C0E5C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42C75-4C82-41E4-A1D6-0014D7B9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3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DF24-579D-41D8-8408-A8A37C70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6778-8F4B-4320-A182-9D729917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2A78B-52F5-4289-830C-BBA3771D8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1845-F4E5-496D-804B-7519064A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DA356-FC0C-4902-A524-CF1A02FC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0F00B-A96F-4C91-9802-0352C8EE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6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7DB17-1F38-4C1E-B45A-2CDBA35F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8CED1-9E48-4369-BF53-86F3397B9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91BD9-66D7-4D84-BB7F-DB24D0DB1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7893E-94AB-4818-A51B-5EF91FDD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28E22-7671-4967-AEDA-E5226B6C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1413-FFE2-4DFA-89DE-4C3438F6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4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8391D-D0D7-4BC5-BD84-9987982C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17FC0-9F96-42D9-B8F8-60D5C6FD1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4E98A-2BD6-49B9-AFC2-8258DAB6E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40E5-539A-4336-9051-87010A8EED1D}" type="datetimeFigureOut">
              <a:rPr lang="en-GB" smtClean="0"/>
              <a:pPr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7261-A6A8-489F-B419-386A22A4F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D418D-D00A-4F31-83D3-ABCD26AC0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112E-904A-4D41-B31E-22CEEE465A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1ABC-237C-4463-8B47-50670CEB8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009668"/>
            <a:ext cx="6858000" cy="907440"/>
          </a:xfrm>
        </p:spPr>
        <p:txBody>
          <a:bodyPr>
            <a:normAutofit fontScale="90000"/>
          </a:bodyPr>
          <a:lstStyle/>
          <a:p>
            <a:r>
              <a:rPr lang="sr-Cyrl-RS" sz="5400" b="1" dirty="0"/>
              <a:t>Одлучивање у </a:t>
            </a:r>
            <a:r>
              <a:rPr lang="en-US" sz="5400" b="1" dirty="0" err="1"/>
              <a:t>програм</a:t>
            </a:r>
            <a:r>
              <a:rPr lang="sr-Cyrl-RS" sz="5400" b="1" dirty="0"/>
              <a:t>има</a:t>
            </a:r>
            <a:r>
              <a:rPr lang="en-US" sz="5400" b="1" dirty="0"/>
              <a:t> – ГРАНАЊЕ</a:t>
            </a:r>
            <a:endParaRPr lang="en-GB" sz="5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134EB-80DA-49A3-B33C-EDA361CD0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2666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Обновићемо знање о:</a:t>
            </a:r>
          </a:p>
          <a:p>
            <a:r>
              <a:rPr lang="ru-RU" dirty="0"/>
              <a:t>– гранању у програмима;</a:t>
            </a:r>
          </a:p>
          <a:p>
            <a:r>
              <a:rPr lang="ru-RU" dirty="0"/>
              <a:t>– наредби if..else;</a:t>
            </a:r>
          </a:p>
          <a:p>
            <a:r>
              <a:rPr lang="ru-RU" dirty="0"/>
              <a:t>– наредби if..elif..else.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96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Задатак </a:t>
            </a:r>
            <a:r>
              <a:rPr lang="en-US" b="1" dirty="0"/>
              <a:t>4</a:t>
            </a:r>
            <a:r>
              <a:rPr lang="sr-Latn-RS" b="1" dirty="0"/>
              <a:t>: </a:t>
            </a:r>
            <a:r>
              <a:rPr lang="sr-Cyrl-RS" b="1" dirty="0"/>
              <a:t>Квиз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7657" y="4365625"/>
            <a:ext cx="7518399" cy="2142710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/>
              <a:t>За овај задатак користили смо оператор </a:t>
            </a:r>
            <a:r>
              <a:rPr lang="en-US" sz="4300" b="1" dirty="0">
                <a:solidFill>
                  <a:srgbClr val="FFC000"/>
                </a:solidFill>
              </a:rPr>
              <a:t>or</a:t>
            </a:r>
            <a:r>
              <a:rPr lang="en-US" dirty="0"/>
              <a:t> </a:t>
            </a:r>
            <a:r>
              <a:rPr lang="sr-Cyrl-RS" dirty="0"/>
              <a:t>да повежемо два улова.</a:t>
            </a:r>
          </a:p>
          <a:p>
            <a:r>
              <a:rPr lang="sr-Cyrl-RS" dirty="0"/>
              <a:t>Сложени услов ће имати вредност </a:t>
            </a:r>
            <a:r>
              <a:rPr lang="sr-Cyrl-RS" b="1" dirty="0"/>
              <a:t>тачно</a:t>
            </a:r>
            <a:r>
              <a:rPr lang="sr-Cyrl-RS" dirty="0"/>
              <a:t>, уколико бар један услов има вредност  тачно, </a:t>
            </a:r>
          </a:p>
          <a:p>
            <a:r>
              <a:rPr lang="sr-Cyrl-RS" dirty="0"/>
              <a:t>дакле или је одговор </a:t>
            </a:r>
            <a:r>
              <a:rPr lang="sr-Cyrl-RS" b="1" dirty="0"/>
              <a:t>Београд</a:t>
            </a:r>
            <a:r>
              <a:rPr lang="sr-Cyrl-RS" dirty="0"/>
              <a:t> или је одговор </a:t>
            </a:r>
            <a:r>
              <a:rPr lang="en-US" b="1" dirty="0"/>
              <a:t>Beograd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36" y="2010002"/>
            <a:ext cx="8625721" cy="1958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95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B7C5B9-6275-47DC-817A-E11DCF9D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Задатак </a:t>
            </a:r>
            <a:r>
              <a:rPr lang="en-US" b="1" dirty="0"/>
              <a:t>5</a:t>
            </a:r>
            <a:r>
              <a:rPr lang="sr-Latn-RS" b="1" dirty="0"/>
              <a:t>: </a:t>
            </a:r>
            <a:r>
              <a:rPr lang="sr-Latn-RS" dirty="0"/>
              <a:t>Da li je Milica u Školi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4093D-D584-446B-AA23-7229738A9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50084"/>
          </a:xfrm>
        </p:spPr>
        <p:txBody>
          <a:bodyPr/>
          <a:lstStyle/>
          <a:p>
            <a:r>
              <a:rPr lang="sr-Latn-RS" dirty="0"/>
              <a:t>Milica je u školi od 8-13 sati. Napiši program koji učitava koliko je sada sati </a:t>
            </a:r>
            <a:r>
              <a:rPr lang="en-US" dirty="0"/>
              <a:t>a </a:t>
            </a:r>
            <a:r>
              <a:rPr lang="en-US" dirty="0" err="1"/>
              <a:t>zatim</a:t>
            </a:r>
            <a:r>
              <a:rPr lang="sr-Latn-RS" dirty="0"/>
              <a:t> daje poruku da li je Milica u </a:t>
            </a:r>
            <a:r>
              <a:rPr lang="en-US" dirty="0"/>
              <a:t>š</a:t>
            </a:r>
            <a:r>
              <a:rPr lang="sr-Latn-RS" dirty="0"/>
              <a:t>koli</a:t>
            </a:r>
          </a:p>
          <a:p>
            <a:endParaRPr lang="sr-Latn-R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592D66-EF1D-4A22-9B2F-A27DD6BF2B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663" y="3187401"/>
            <a:ext cx="9144000" cy="298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00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4DAB9-C57A-44A5-A6C9-C25508BE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58645"/>
            <a:ext cx="8515350" cy="52183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Задатак</a:t>
            </a:r>
            <a:r>
              <a:rPr lang="en-US" b="1" dirty="0"/>
              <a:t> 6: </a:t>
            </a:r>
            <a:r>
              <a:rPr lang="en-US" b="1" dirty="0" err="1"/>
              <a:t>Троцифрен</a:t>
            </a:r>
            <a:r>
              <a:rPr lang="en-US" b="1" dirty="0"/>
              <a:t> </a:t>
            </a:r>
            <a:r>
              <a:rPr lang="en-US" b="1" dirty="0" err="1"/>
              <a:t>број</a:t>
            </a:r>
            <a:endParaRPr lang="sr-Latn-RS" dirty="0"/>
          </a:p>
          <a:p>
            <a:pPr marL="0" indent="0">
              <a:buNone/>
            </a:pPr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проверава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b="1" dirty="0" err="1"/>
              <a:t>троцифрен</a:t>
            </a:r>
            <a:r>
              <a:rPr lang="en-US" b="1" dirty="0"/>
              <a:t>. </a:t>
            </a:r>
            <a:endParaRPr lang="sr-Latn-RS" dirty="0"/>
          </a:p>
          <a:p>
            <a:pPr marL="0" indent="0">
              <a:buNone/>
            </a:pPr>
            <a:r>
              <a:rPr lang="en-US" b="1" dirty="0" err="1"/>
              <a:t>Мала</a:t>
            </a:r>
            <a:r>
              <a:rPr lang="en-US" b="1" dirty="0"/>
              <a:t> </a:t>
            </a:r>
            <a:r>
              <a:rPr lang="en-US" b="1" dirty="0" err="1"/>
              <a:t>помоћ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троцифрен</a:t>
            </a:r>
            <a:r>
              <a:rPr lang="en-US" dirty="0"/>
              <a:t>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већи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једнак</a:t>
            </a:r>
            <a:r>
              <a:rPr lang="en-US" dirty="0"/>
              <a:t> 100 а </a:t>
            </a:r>
            <a:r>
              <a:rPr lang="en-US" dirty="0" err="1"/>
              <a:t>мањи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1000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потребно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користиш</a:t>
            </a:r>
            <a:r>
              <a:rPr lang="en-US" dirty="0"/>
              <a:t> </a:t>
            </a:r>
            <a:r>
              <a:rPr lang="en-US" dirty="0" err="1"/>
              <a:t>логички</a:t>
            </a:r>
            <a:r>
              <a:rPr lang="en-US" dirty="0"/>
              <a:t> </a:t>
            </a:r>
            <a:r>
              <a:rPr lang="en-US" dirty="0" err="1"/>
              <a:t>оператор</a:t>
            </a:r>
            <a:r>
              <a:rPr lang="en-US" dirty="0"/>
              <a:t> and). 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 </a:t>
            </a:r>
            <a:endParaRPr lang="sr-Latn-RS" dirty="0"/>
          </a:p>
          <a:p>
            <a:pPr marL="0" indent="0">
              <a:buNone/>
            </a:pPr>
            <a:r>
              <a:rPr lang="en-US" b="1" dirty="0" err="1"/>
              <a:t>Задатак</a:t>
            </a:r>
            <a:r>
              <a:rPr lang="en-US" b="1" dirty="0"/>
              <a:t> 6: </a:t>
            </a:r>
            <a:r>
              <a:rPr lang="sr-Cyrl-RS" b="1" dirty="0"/>
              <a:t> </a:t>
            </a:r>
            <a:r>
              <a:rPr lang="en-US" b="1" dirty="0" err="1"/>
              <a:t>Температура</a:t>
            </a:r>
            <a:r>
              <a:rPr lang="en-US" b="1" dirty="0"/>
              <a:t> у </a:t>
            </a:r>
            <a:r>
              <a:rPr lang="en-US" b="1" dirty="0" err="1"/>
              <a:t>рерни</a:t>
            </a:r>
            <a:r>
              <a:rPr lang="en-US" b="1" dirty="0"/>
              <a:t> </a:t>
            </a:r>
            <a:endParaRPr lang="sr-Latn-RS" dirty="0"/>
          </a:p>
          <a:p>
            <a:pPr marL="0" indent="0">
              <a:buNone/>
            </a:pP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колач</a:t>
            </a:r>
            <a:r>
              <a:rPr lang="en-US" dirty="0"/>
              <a:t> </a:t>
            </a:r>
            <a:r>
              <a:rPr lang="en-US" dirty="0" err="1"/>
              <a:t>лепо</a:t>
            </a:r>
            <a:r>
              <a:rPr lang="en-US" dirty="0"/>
              <a:t> </a:t>
            </a:r>
            <a:r>
              <a:rPr lang="en-US" dirty="0" err="1"/>
              <a:t>испекао</a:t>
            </a:r>
            <a:r>
              <a:rPr lang="en-US" dirty="0"/>
              <a:t>, </a:t>
            </a:r>
            <a:r>
              <a:rPr lang="en-US" dirty="0" err="1"/>
              <a:t>температура</a:t>
            </a:r>
            <a:r>
              <a:rPr lang="en-US" dirty="0"/>
              <a:t> у </a:t>
            </a:r>
            <a:r>
              <a:rPr lang="en-US" dirty="0" err="1"/>
              <a:t>рерни</a:t>
            </a:r>
            <a:r>
              <a:rPr lang="en-US" dirty="0"/>
              <a:t> </a:t>
            </a:r>
            <a:r>
              <a:rPr lang="en-US" dirty="0" err="1"/>
              <a:t>мора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en-US" b="1" dirty="0" err="1"/>
              <a:t>између</a:t>
            </a:r>
            <a:r>
              <a:rPr lang="en-US" b="1" dirty="0"/>
              <a:t> 150 и 200 </a:t>
            </a:r>
            <a:r>
              <a:rPr lang="en-US" b="1" dirty="0" err="1"/>
              <a:t>степени</a:t>
            </a:r>
            <a:r>
              <a:rPr lang="en-US" dirty="0"/>
              <a:t>. </a:t>
            </a:r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програм</a:t>
            </a:r>
            <a:r>
              <a:rPr lang="en-US" dirty="0"/>
              <a:t> у </a:t>
            </a:r>
            <a:r>
              <a:rPr lang="en-US" dirty="0" err="1"/>
              <a:t>којем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уноси</a:t>
            </a:r>
            <a:r>
              <a:rPr lang="en-US" dirty="0"/>
              <a:t> </a:t>
            </a:r>
            <a:r>
              <a:rPr lang="en-US" b="1" dirty="0" err="1"/>
              <a:t>тренутна</a:t>
            </a:r>
            <a:r>
              <a:rPr lang="en-US" b="1" dirty="0"/>
              <a:t> </a:t>
            </a:r>
            <a:r>
              <a:rPr lang="en-US" b="1" dirty="0" err="1"/>
              <a:t>температура</a:t>
            </a:r>
            <a:r>
              <a:rPr lang="en-US" b="1" dirty="0"/>
              <a:t> у </a:t>
            </a:r>
            <a:r>
              <a:rPr lang="en-US" b="1" dirty="0" err="1"/>
              <a:t>рерни</a:t>
            </a:r>
            <a:r>
              <a:rPr lang="en-US" dirty="0"/>
              <a:t> и </a:t>
            </a:r>
            <a:r>
              <a:rPr lang="en-US" dirty="0" err="1"/>
              <a:t>одређује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рерну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појачати</a:t>
            </a:r>
            <a:r>
              <a:rPr lang="en-US" dirty="0"/>
              <a:t>, </a:t>
            </a:r>
            <a:r>
              <a:rPr lang="en-US" dirty="0" err="1"/>
              <a:t>смањити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оставити</a:t>
            </a:r>
            <a:r>
              <a:rPr lang="en-US" dirty="0"/>
              <a:t> </a:t>
            </a:r>
            <a:r>
              <a:rPr lang="en-US" dirty="0" err="1"/>
              <a:t>каква</a:t>
            </a:r>
            <a:r>
              <a:rPr lang="en-US" dirty="0"/>
              <a:t> </a:t>
            </a:r>
            <a:r>
              <a:rPr lang="en-US" dirty="0" err="1"/>
              <a:t>јесте</a:t>
            </a:r>
            <a:r>
              <a:rPr lang="en-U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9008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Гранање у програму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Ток програма може зависити oд неких </a:t>
            </a:r>
            <a:r>
              <a:rPr lang="sr-Latn-RS" b="1" dirty="0"/>
              <a:t>услoва или резултата. </a:t>
            </a:r>
            <a:endParaRPr lang="en-US" dirty="0"/>
          </a:p>
          <a:p>
            <a:r>
              <a:rPr lang="sr-Latn-RS" dirty="0"/>
              <a:t>Затo је неoпхoднo</a:t>
            </a:r>
            <a:r>
              <a:rPr lang="sr-Cyrl-RS" dirty="0"/>
              <a:t> </a:t>
            </a:r>
            <a:r>
              <a:rPr lang="sr-Latn-RS" b="1" dirty="0"/>
              <a:t>гранање програма. T</a:t>
            </a:r>
            <a:r>
              <a:rPr lang="sr-Latn-RS" dirty="0"/>
              <a:t>o значи да ће се неки кoраци извршити једнoм а неки ни једнoм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3E3A39-7EC6-47A0-A3F3-264D7B59C3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73" y="4083321"/>
            <a:ext cx="4848498" cy="2273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673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Наредбе</a:t>
            </a:r>
            <a:r>
              <a:rPr lang="en-US" b="1" dirty="0"/>
              <a:t> </a:t>
            </a:r>
            <a:r>
              <a:rPr lang="en-US" b="1" dirty="0" err="1"/>
              <a:t>гранања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1429"/>
            <a:ext cx="7886700" cy="4725534"/>
          </a:xfrm>
        </p:spPr>
        <p:txBody>
          <a:bodyPr/>
          <a:lstStyle/>
          <a:p>
            <a:pPr lvl="0"/>
            <a:r>
              <a:rPr lang="ru-RU" b="1" dirty="0"/>
              <a:t>У програмирању се одређене наредбе извршавају </a:t>
            </a:r>
            <a:r>
              <a:rPr lang="ru-RU" b="1" dirty="0">
                <a:solidFill>
                  <a:srgbClr val="C00000"/>
                </a:solidFill>
              </a:rPr>
              <a:t>само ако </a:t>
            </a:r>
            <a:r>
              <a:rPr lang="en-US" b="1" dirty="0">
                <a:solidFill>
                  <a:srgbClr val="C00000"/>
                </a:solidFill>
              </a:rPr>
              <a:t>je </a:t>
            </a:r>
            <a:r>
              <a:rPr lang="ru-RU" b="1" dirty="0">
                <a:solidFill>
                  <a:srgbClr val="C00000"/>
                </a:solidFill>
              </a:rPr>
              <a:t>неки услов испуњен</a:t>
            </a:r>
            <a:r>
              <a:rPr lang="ru-RU" dirty="0"/>
              <a:t>. </a:t>
            </a:r>
            <a:endParaRPr lang="en-US" dirty="0"/>
          </a:p>
          <a:p>
            <a:pPr lvl="0"/>
            <a:r>
              <a:rPr lang="sr-Latn-RS" dirty="0"/>
              <a:t>За </a:t>
            </a:r>
            <a:r>
              <a:rPr lang="sr-Latn-RS" b="1" dirty="0"/>
              <a:t>УСЛОВНО ИЗВРШАВАЊЕ </a:t>
            </a:r>
            <a:r>
              <a:rPr lang="sr-Latn-RS" dirty="0"/>
              <a:t>неких наредби</a:t>
            </a:r>
            <a:r>
              <a:rPr lang="sr-Cyrl-RS" dirty="0"/>
              <a:t> к</a:t>
            </a:r>
            <a:r>
              <a:rPr lang="sr-Latn-RS" dirty="0"/>
              <a:t>ористи се наредба</a:t>
            </a:r>
            <a:r>
              <a:rPr lang="sr-Latn-RS" b="1" dirty="0"/>
              <a:t> if </a:t>
            </a:r>
            <a:r>
              <a:rPr lang="sr-Latn-RS" dirty="0"/>
              <a:t>и имаследећи облик: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r>
              <a:rPr lang="sr-Latn-RS" dirty="0"/>
              <a:t>ако је услов испуњен извршавају се наредбе 1 до наредбе </a:t>
            </a:r>
            <a:r>
              <a:rPr lang="en-US" dirty="0"/>
              <a:t>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22" y="3255274"/>
            <a:ext cx="2827792" cy="19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1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Наредбе</a:t>
            </a:r>
            <a:r>
              <a:rPr lang="en-US" b="1" dirty="0"/>
              <a:t> </a:t>
            </a:r>
            <a:r>
              <a:rPr lang="en-US" b="1" dirty="0" err="1"/>
              <a:t>гранања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Често се јавља и потреба да се у зависности од тога да ли је услов испуњен изврши </a:t>
            </a:r>
            <a:r>
              <a:rPr lang="sr-Latn-RS" dirty="0">
                <a:solidFill>
                  <a:srgbClr val="C00000"/>
                </a:solidFill>
              </a:rPr>
              <a:t>једна или друга група наредби</a:t>
            </a:r>
            <a:endParaRPr lang="sr-Cyrl-RS" dirty="0">
              <a:solidFill>
                <a:srgbClr val="C00000"/>
              </a:solidFill>
            </a:endParaRPr>
          </a:p>
          <a:p>
            <a:r>
              <a:rPr lang="sr-Latn-RS" dirty="0"/>
              <a:t>ако је </a:t>
            </a:r>
            <a:r>
              <a:rPr lang="sr-Latn-RS" b="1" dirty="0">
                <a:solidFill>
                  <a:srgbClr val="0070C0"/>
                </a:solidFill>
              </a:rPr>
              <a:t>услов испуњен </a:t>
            </a:r>
            <a:r>
              <a:rPr lang="sr-Latn-RS" dirty="0"/>
              <a:t>извршавају се </a:t>
            </a:r>
            <a:r>
              <a:rPr lang="sr-Latn-RS" b="1" dirty="0">
                <a:solidFill>
                  <a:srgbClr val="00B050"/>
                </a:solidFill>
              </a:rPr>
              <a:t>наредбе 1 до наредбе </a:t>
            </a:r>
            <a:r>
              <a:rPr lang="en-US" b="1" dirty="0">
                <a:solidFill>
                  <a:srgbClr val="00B050"/>
                </a:solidFill>
              </a:rPr>
              <a:t>m</a:t>
            </a:r>
            <a:r>
              <a:rPr lang="sr-Latn-RS" b="1" dirty="0"/>
              <a:t> </a:t>
            </a:r>
            <a:endParaRPr lang="en-US" b="1" dirty="0"/>
          </a:p>
          <a:p>
            <a:r>
              <a:rPr lang="sr-Latn-RS" b="1" dirty="0">
                <a:solidFill>
                  <a:srgbClr val="0070C0"/>
                </a:solidFill>
              </a:rPr>
              <a:t>у супротном ако услов није испуњен </a:t>
            </a:r>
            <a:r>
              <a:rPr lang="sr-Latn-RS" dirty="0"/>
              <a:t>извршавају се </a:t>
            </a:r>
            <a:r>
              <a:rPr lang="sr-Latn-RS" b="1" dirty="0">
                <a:solidFill>
                  <a:srgbClr val="7030A0"/>
                </a:solidFill>
              </a:rPr>
              <a:t>наредбе 1 до наредбе </a:t>
            </a:r>
            <a:r>
              <a:rPr lang="en-US" b="1" dirty="0">
                <a:solidFill>
                  <a:srgbClr val="7030A0"/>
                </a:solidFill>
              </a:rPr>
              <a:t>m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0CC4BF-A931-45ED-9EFE-FD42A95424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79966"/>
          <a:stretch/>
        </p:blipFill>
        <p:spPr>
          <a:xfrm>
            <a:off x="6023429" y="1412068"/>
            <a:ext cx="2401556" cy="452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5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b="1" dirty="0"/>
              <a:t>Поређење </a:t>
            </a:r>
            <a:br>
              <a:rPr lang="en-US" b="1" dirty="0"/>
            </a:br>
            <a:r>
              <a:rPr lang="sr-Latn-RS" b="1" dirty="0"/>
              <a:t>(релацијски</a:t>
            </a:r>
            <a:r>
              <a:rPr lang="en-US" b="1" dirty="0"/>
              <a:t> </a:t>
            </a:r>
            <a:r>
              <a:rPr lang="sr-Latn-RS" b="1" dirty="0"/>
              <a:t>оператори)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</a:rPr>
              <a:t>a &lt; b </a:t>
            </a:r>
            <a:r>
              <a:rPr lang="en-US" b="1" dirty="0" err="1"/>
              <a:t>проверава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ли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sr-Latn-RS" b="1" dirty="0"/>
              <a:t> </a:t>
            </a:r>
            <a:r>
              <a:rPr lang="sr-Latn-RS" b="1" dirty="0">
                <a:solidFill>
                  <a:srgbClr val="0070C0"/>
                </a:solidFill>
              </a:rPr>
              <a:t>a </a:t>
            </a:r>
            <a:r>
              <a:rPr lang="en-US" b="1" dirty="0" err="1">
                <a:solidFill>
                  <a:srgbClr val="0070C0"/>
                </a:solidFill>
              </a:rPr>
              <a:t>мање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од</a:t>
            </a:r>
            <a:r>
              <a:rPr lang="sr-Latn-RS" b="1" dirty="0">
                <a:solidFill>
                  <a:srgbClr val="0070C0"/>
                </a:solidFill>
              </a:rPr>
              <a:t> b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C00000"/>
                </a:solidFill>
              </a:rPr>
              <a:t>a &gt;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C00000"/>
                </a:solidFill>
              </a:rPr>
              <a:t>a веће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од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 b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</a:rPr>
              <a:t>a &gt;=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0070C0"/>
                </a:solidFill>
              </a:rPr>
              <a:t>a веће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sr-Latn-RS" b="1" dirty="0">
                <a:solidFill>
                  <a:srgbClr val="0070C0"/>
                </a:solidFill>
              </a:rPr>
              <a:t>или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sr-Latn-RS" b="1" dirty="0">
                <a:solidFill>
                  <a:srgbClr val="0070C0"/>
                </a:solidFill>
              </a:rPr>
              <a:t>једнако b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C00000"/>
                </a:solidFill>
              </a:rPr>
              <a:t>a &lt;=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C00000"/>
                </a:solidFill>
              </a:rPr>
              <a:t>a мање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или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једнако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 b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</a:rPr>
              <a:t>a ==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0070C0"/>
                </a:solidFill>
              </a:rPr>
              <a:t>a једнако b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RS" b="1" dirty="0">
                <a:solidFill>
                  <a:srgbClr val="C00000"/>
                </a:solidFill>
              </a:rPr>
              <a:t>a != b </a:t>
            </a:r>
            <a:r>
              <a:rPr lang="sr-Latn-RS" b="1" dirty="0"/>
              <a:t>проверава</a:t>
            </a:r>
            <a:r>
              <a:rPr lang="en-US" b="1" dirty="0"/>
              <a:t> </a:t>
            </a:r>
            <a:r>
              <a:rPr lang="sr-Latn-RS" b="1" dirty="0"/>
              <a:t>да</a:t>
            </a:r>
            <a:r>
              <a:rPr lang="en-US" b="1" dirty="0"/>
              <a:t> </a:t>
            </a:r>
            <a:r>
              <a:rPr lang="sr-Latn-RS" b="1" dirty="0"/>
              <a:t>ли</a:t>
            </a:r>
            <a:r>
              <a:rPr lang="en-US" b="1" dirty="0"/>
              <a:t> </a:t>
            </a:r>
            <a:r>
              <a:rPr lang="sr-Latn-RS" b="1" dirty="0"/>
              <a:t>је </a:t>
            </a:r>
            <a:r>
              <a:rPr lang="sr-Latn-RS" b="1" dirty="0">
                <a:solidFill>
                  <a:srgbClr val="C00000"/>
                </a:solidFill>
              </a:rPr>
              <a:t>a различито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sr-Latn-RS" b="1" dirty="0">
                <a:solidFill>
                  <a:srgbClr val="C00000"/>
                </a:solidFill>
              </a:rPr>
              <a:t>од b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4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Задатак </a:t>
            </a:r>
            <a:r>
              <a:rPr lang="en-US" b="1" dirty="0"/>
              <a:t>1</a:t>
            </a:r>
            <a:r>
              <a:rPr lang="sr-Latn-RS" b="1" dirty="0"/>
              <a:t>: Парност броја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1433945"/>
            <a:ext cx="8614063" cy="4743018"/>
          </a:xfrm>
        </p:spPr>
        <p:txBody>
          <a:bodyPr/>
          <a:lstStyle/>
          <a:p>
            <a:r>
              <a:rPr lang="sr-Latn-RS" dirty="0"/>
              <a:t>Напиши програм који испитује да ли је унети број </a:t>
            </a:r>
            <a:r>
              <a:rPr lang="sr-Latn-RS" b="1" dirty="0"/>
              <a:t>паран или непаран</a:t>
            </a:r>
            <a:r>
              <a:rPr lang="sr-Latn-RS" dirty="0"/>
              <a:t>.</a:t>
            </a:r>
            <a:endParaRPr lang="en-US" dirty="0"/>
          </a:p>
          <a:p>
            <a:r>
              <a:rPr lang="sr-Latn-RS" sz="2400" dirty="0"/>
              <a:t>Проверу да ли је један број дељив другим можемо извршити тако што израчунамо </a:t>
            </a:r>
            <a:r>
              <a:rPr lang="sr-Latn-RS" b="1" dirty="0"/>
              <a:t>остатак при дељењу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 err="1">
                <a:solidFill>
                  <a:srgbClr val="C00000"/>
                </a:solidFill>
              </a:rPr>
              <a:t>оператор</a:t>
            </a:r>
            <a:r>
              <a:rPr lang="en-US" dirty="0"/>
              <a:t> </a:t>
            </a:r>
            <a:r>
              <a:rPr lang="en-US" sz="4000" b="1" dirty="0">
                <a:solidFill>
                  <a:srgbClr val="C00000"/>
                </a:solidFill>
              </a:rPr>
              <a:t>%</a:t>
            </a:r>
            <a:r>
              <a:rPr lang="en-US" dirty="0"/>
              <a:t>)</a:t>
            </a:r>
            <a:r>
              <a:rPr lang="sr-Latn-RS" b="1" dirty="0"/>
              <a:t> и упоредимо га са нулом</a:t>
            </a:r>
            <a:endParaRPr lang="en-US" b="1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98" y="3844637"/>
            <a:ext cx="9169570" cy="247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781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Задатак </a:t>
            </a:r>
            <a:r>
              <a:rPr lang="sr-Cyrl-RS" b="1" dirty="0"/>
              <a:t>2</a:t>
            </a:r>
            <a:r>
              <a:rPr lang="sr-Latn-RS" b="1" dirty="0"/>
              <a:t>: Килобајт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Напиши програм који проверава да ли је корисник научио колико бајтова постоји у једном килобајту.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3252788"/>
            <a:ext cx="8694057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846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petlja\PythonPrirucnikGim\_images\cvilidre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170" y="765625"/>
            <a:ext cx="2717703" cy="27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8245"/>
          </a:xfrm>
        </p:spPr>
        <p:txBody>
          <a:bodyPr/>
          <a:lstStyle/>
          <a:p>
            <a:r>
              <a:rPr lang="sr-Latn-RS" b="1" dirty="0"/>
              <a:t>Задатак 3: Цвилидрета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0801"/>
            <a:ext cx="5596429" cy="2735944"/>
          </a:xfrm>
        </p:spPr>
        <p:txBody>
          <a:bodyPr/>
          <a:lstStyle/>
          <a:p>
            <a:r>
              <a:rPr lang="sr-Latn-RS" dirty="0"/>
              <a:t>У бајци браће Грим, патуљак се звао </a:t>
            </a:r>
            <a:r>
              <a:rPr lang="sr-Latn-RS" b="1" dirty="0">
                <a:solidFill>
                  <a:srgbClr val="C00000"/>
                </a:solidFill>
              </a:rPr>
              <a:t>Цвилидрета</a:t>
            </a:r>
            <a:r>
              <a:rPr lang="sr-Latn-RS" dirty="0"/>
              <a:t> и </a:t>
            </a:r>
            <a:r>
              <a:rPr lang="sr-Cyrl-RS" dirty="0"/>
              <a:t>принцеза </a:t>
            </a:r>
            <a:r>
              <a:rPr lang="sr-Latn-RS" dirty="0"/>
              <a:t>је требало да погоди његово име.</a:t>
            </a:r>
            <a:endParaRPr lang="sr-Cyrl-RS" dirty="0"/>
          </a:p>
          <a:p>
            <a:r>
              <a:rPr lang="sr-Latn-RS" b="1" dirty="0"/>
              <a:t>Ако принцеза промаши, потребно је исписати јој поруку да, нажалост, није погодила.</a:t>
            </a:r>
            <a:endParaRPr lang="en-US" b="1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E6CC64-E6D3-4DC3-AFD4-686F3DA5B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464" y="4822723"/>
            <a:ext cx="7563968" cy="137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4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Логички оператори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682"/>
            <a:ext cx="7886700" cy="4670281"/>
          </a:xfrm>
        </p:spPr>
        <p:txBody>
          <a:bodyPr/>
          <a:lstStyle/>
          <a:p>
            <a:r>
              <a:rPr lang="ru-RU" dirty="0"/>
              <a:t>Када је у наредби if потребно повезати више услова, користе се логички оператори </a:t>
            </a:r>
            <a:r>
              <a:rPr lang="ru-RU" b="1" dirty="0">
                <a:solidFill>
                  <a:srgbClr val="FF0000"/>
                </a:solidFill>
              </a:rPr>
              <a:t>and, or и not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277" y="2624858"/>
            <a:ext cx="7665967" cy="213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15" y="4837545"/>
            <a:ext cx="7931439" cy="166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441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Одлучивање у програмима – ГРАНАЊЕ</vt:lpstr>
      <vt:lpstr>Гранање у програму</vt:lpstr>
      <vt:lpstr>Наредбе гранања</vt:lpstr>
      <vt:lpstr>Наредбе гранања</vt:lpstr>
      <vt:lpstr>Поређење  (релацијски оператори)</vt:lpstr>
      <vt:lpstr>Задатак 1: Парност броја</vt:lpstr>
      <vt:lpstr>Задатак 2: Килобајт</vt:lpstr>
      <vt:lpstr>Задатак 3: Цвилидрета</vt:lpstr>
      <vt:lpstr>Логички оператори</vt:lpstr>
      <vt:lpstr>Задатак 4: Квиз </vt:lpstr>
      <vt:lpstr>Задатак 5: Da li je Milica u Školi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ГРАНАЊЕ У ПЈ ПАЈТОН</dc:title>
  <dc:creator>Jasmina Knežević</dc:creator>
  <cp:lastModifiedBy>Violeta</cp:lastModifiedBy>
  <cp:revision>38</cp:revision>
  <dcterms:created xsi:type="dcterms:W3CDTF">2022-02-08T16:16:16Z</dcterms:created>
  <dcterms:modified xsi:type="dcterms:W3CDTF">2024-02-21T09:06:19Z</dcterms:modified>
</cp:coreProperties>
</file>