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58" r:id="rId6"/>
    <p:sldId id="267" r:id="rId7"/>
    <p:sldId id="268" r:id="rId8"/>
    <p:sldId id="259" r:id="rId9"/>
    <p:sldId id="265" r:id="rId10"/>
    <p:sldId id="260" r:id="rId11"/>
    <p:sldId id="261" r:id="rId12"/>
    <p:sldId id="266" r:id="rId13"/>
    <p:sldId id="262" r:id="rId1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84BD8-C101-4015-8F87-B1E59BCFFF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BA014B-8309-4301-8283-2E113191C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32798-137D-4ED2-99A3-1A5F2233E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EA46-6AFC-4A2E-B847-900EBF06801C}" type="datetimeFigureOut">
              <a:rPr lang="sr-Latn-RS" smtClean="0"/>
              <a:pPr/>
              <a:t>8.4.2024.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FA409-3621-4939-A941-952DE5499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E1956-9B31-4868-9E68-994F74EB9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A6DC-8129-4CAA-BB63-EE0CE3160550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47206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88454-D446-4E45-AE22-20BE0C0C1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E36043-3FFE-440C-BA63-8BEA5CF569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7B1D2-EDAF-4C08-BFEF-2ADD479F7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EA46-6AFC-4A2E-B847-900EBF06801C}" type="datetimeFigureOut">
              <a:rPr lang="sr-Latn-RS" smtClean="0"/>
              <a:pPr/>
              <a:t>8.4.2024.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DD87F-63E6-4E73-82F3-E9F654D6D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E31F7-D5A4-453C-9C5E-925F83FB3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A6DC-8129-4CAA-BB63-EE0CE3160550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12989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BD8E56-0F05-4D8E-9607-C907BDD692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13CB75-63E8-4DFA-8D98-C8075739E7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ECF24-4D63-4C0B-BBC1-A14BA55AA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EA46-6AFC-4A2E-B847-900EBF06801C}" type="datetimeFigureOut">
              <a:rPr lang="sr-Latn-RS" smtClean="0"/>
              <a:pPr/>
              <a:t>8.4.2024.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66BB4-29D7-487B-86A6-B45A2EFA2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74F3A-15E9-48C0-9892-AA6825B4A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A6DC-8129-4CAA-BB63-EE0CE3160550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75447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432E9-9AF9-4F0C-8AEF-B0351F148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25C11-4231-4F30-89BA-7B35855BF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AEB80-C1E2-4A9A-8FB1-DDF898299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EA46-6AFC-4A2E-B847-900EBF06801C}" type="datetimeFigureOut">
              <a:rPr lang="sr-Latn-RS" smtClean="0"/>
              <a:pPr/>
              <a:t>8.4.2024.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AAD5C1-D432-4202-8E71-E4665A0D7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6C3D0-1E95-4DF0-8AAF-2010BDDA2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A6DC-8129-4CAA-BB63-EE0CE3160550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7520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5C47C-0E22-40F4-A77C-6D1E50D12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DF389B-84BB-4A93-9706-489CFC526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07CF2-CA85-46FF-849F-A2917514B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EA46-6AFC-4A2E-B847-900EBF06801C}" type="datetimeFigureOut">
              <a:rPr lang="sr-Latn-RS" smtClean="0"/>
              <a:pPr/>
              <a:t>8.4.2024.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E965B-FDEA-47E2-A552-4BADA86B1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5F19F-37E7-4238-9657-1ED8E6893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A6DC-8129-4CAA-BB63-EE0CE3160550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9620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B9149-F539-44C8-A939-444C3540B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4DF21-B75C-47B4-A848-427472979C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11293B-330B-4A8F-B959-6CC122E8EA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3C9504-E99E-4DD3-B280-911D01C77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EA46-6AFC-4A2E-B847-900EBF06801C}" type="datetimeFigureOut">
              <a:rPr lang="sr-Latn-RS" smtClean="0"/>
              <a:pPr/>
              <a:t>8.4.2024.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730FA9-C72D-4FDF-A662-4C75F624B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B2F2EC-EC19-41D7-B3F0-73DDEAF17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A6DC-8129-4CAA-BB63-EE0CE3160550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28476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17067-5AD6-4D93-A874-39FE4F703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8B21B-F769-4E05-ACC1-219518FB3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46C337-C591-41EF-AE72-2DB9F09E47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F4F7E4-DC96-4F7E-953B-A4C38A265B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A55472-30B9-44D0-BFD7-7E087D1FC2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9A3D45-C1EB-44A7-96F5-3807A4DA9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EA46-6AFC-4A2E-B847-900EBF06801C}" type="datetimeFigureOut">
              <a:rPr lang="sr-Latn-RS" smtClean="0"/>
              <a:pPr/>
              <a:t>8.4.2024.</a:t>
            </a:fld>
            <a:endParaRPr lang="sr-Latn-R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766D63-3CE2-4A72-A0CA-06E721C28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B9ABC9-70B0-4683-BB20-7F460BAE8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A6DC-8129-4CAA-BB63-EE0CE3160550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10337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CBC7F-D005-41D4-9DB0-3FFD7C4C5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C3784E-AA27-422E-90AB-BF54D5A91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EA46-6AFC-4A2E-B847-900EBF06801C}" type="datetimeFigureOut">
              <a:rPr lang="sr-Latn-RS" smtClean="0"/>
              <a:pPr/>
              <a:t>8.4.2024.</a:t>
            </a:fld>
            <a:endParaRPr lang="sr-Latn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624F22-BF7F-4DEF-9C53-0F60F5818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73D651-321E-44BC-926C-F04CA9106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A6DC-8129-4CAA-BB63-EE0CE3160550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2249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83796-983D-4632-9726-53F2E815C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EA46-6AFC-4A2E-B847-900EBF06801C}" type="datetimeFigureOut">
              <a:rPr lang="sr-Latn-RS" smtClean="0"/>
              <a:pPr/>
              <a:t>8.4.2024.</a:t>
            </a:fld>
            <a:endParaRPr lang="sr-Latn-R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AC5099-5F78-459F-9F72-0E0EFA6A2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F8ED11-0BC4-4F2A-BDA7-6A82DB360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A6DC-8129-4CAA-BB63-EE0CE3160550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5592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00048-5C10-48CF-AD20-B5B813C2B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733F6-EEE4-4E85-927C-2A2AB2A97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2FB069-CB37-400F-82C2-40A07C4FE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B984D3-7075-4F53-9E18-03B6B1DE9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EA46-6AFC-4A2E-B847-900EBF06801C}" type="datetimeFigureOut">
              <a:rPr lang="sr-Latn-RS" smtClean="0"/>
              <a:pPr/>
              <a:t>8.4.2024.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04E724-1C31-4C84-8747-4FCC11AB0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DA3C9E-FC0B-424E-8FFC-70F023813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A6DC-8129-4CAA-BB63-EE0CE3160550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63648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E0B33-FCE6-41D6-9584-C66407EC4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3C8E49-4E27-46DB-BC68-C26E9BAB38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D06DED-E32C-45FC-B1F5-4EAEDCD45C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F53AAE-B62F-4DFC-A92A-3BBB06CFA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EA46-6AFC-4A2E-B847-900EBF06801C}" type="datetimeFigureOut">
              <a:rPr lang="sr-Latn-RS" smtClean="0"/>
              <a:pPr/>
              <a:t>8.4.2024.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F04173-EA15-4A5E-BCDB-48F6E426A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7BC7A3-FE68-4FBE-82CE-3244923FD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A6DC-8129-4CAA-BB63-EE0CE3160550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3536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74EF30-1B90-4234-BB83-951F08474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EDE10-4DBD-49C3-9E2E-26CE62341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DDD17-A527-4531-B992-D505B77856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DEA46-6AFC-4A2E-B847-900EBF06801C}" type="datetimeFigureOut">
              <a:rPr lang="sr-Latn-RS" smtClean="0"/>
              <a:pPr/>
              <a:t>8.4.2024.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0EEE80-570E-42A7-9124-451D5281FA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55AAA-7D31-444F-B0AA-4B744FF00B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7A6DC-8129-4CAA-BB63-EE0CE3160550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23325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D2CB1-A4FE-497F-911D-6E25D5CA74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Колекције података - листе</a:t>
            </a:r>
            <a:br>
              <a:rPr lang="sr-Cyrl-RS" dirty="0"/>
            </a:br>
            <a:endParaRPr lang="sr-Latn-R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0B3D01-074A-43AA-981A-D384C91B3B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17337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E7A6F-415E-4509-9C22-61D8354C7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Једноставан програм који приказује назив четвртог падежа могао би да има облик:</a:t>
            </a:r>
            <a:br>
              <a:rPr lang="ru-RU" dirty="0"/>
            </a:br>
            <a:endParaRPr lang="sr-Latn-R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27E27E8-ED5A-4C0F-89A8-026510E80A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7835" y="2237014"/>
            <a:ext cx="3453194" cy="22374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A3BDCEE-216C-4646-A111-532B9DE30AF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66285" y="2557230"/>
            <a:ext cx="6429375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3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1AAAD-DF6C-4E9C-86AD-64807C358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Додавање и уклањање елемената листе, дужина листе</a:t>
            </a:r>
            <a:br>
              <a:rPr lang="ru-RU" dirty="0"/>
            </a:b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790A4-5833-4664-B54E-495F34EA3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dirty="0"/>
              <a:t>Није неопходно да знамо све елементе листе унапред.</a:t>
            </a:r>
          </a:p>
          <a:p>
            <a:r>
              <a:rPr lang="sr-Cyrl-RS" dirty="0"/>
              <a:t>Врло често </a:t>
            </a:r>
            <a:r>
              <a:rPr lang="sr-Cyrl-RS" b="1" dirty="0"/>
              <a:t>листе проширујемо новим елементима, уклањамо постојеће, утврђујемо дужину (број елемената) </a:t>
            </a:r>
            <a:r>
              <a:rPr lang="sr-Cyrl-RS" dirty="0"/>
              <a:t>итд. </a:t>
            </a:r>
            <a:endParaRPr lang="en-US" dirty="0"/>
          </a:p>
          <a:p>
            <a:r>
              <a:rPr lang="sr-Cyrl-RS" dirty="0"/>
              <a:t>Показаћемо ове акције на листи </a:t>
            </a:r>
            <a:r>
              <a:rPr lang="sr-Latn-RS" b="1" dirty="0"/>
              <a:t>boje= ["red", "blue", "green"</a:t>
            </a:r>
            <a:r>
              <a:rPr lang="sr-Latn-RS" dirty="0"/>
              <a:t>].</a:t>
            </a:r>
          </a:p>
          <a:p>
            <a:pPr marL="0" indent="0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r-Cyrl-RS" b="1" dirty="0">
                <a:solidFill>
                  <a:srgbClr val="0070C0"/>
                </a:solidFill>
              </a:rPr>
              <a:t>Додавање новог елемента:</a:t>
            </a:r>
          </a:p>
          <a:p>
            <a:r>
              <a:rPr lang="sr-Latn-RS" sz="3500" b="1" dirty="0">
                <a:solidFill>
                  <a:srgbClr val="FF0000"/>
                </a:solidFill>
              </a:rPr>
              <a:t>boje.append("yellow")</a:t>
            </a:r>
            <a:r>
              <a:rPr lang="sr-Latn-RS" dirty="0"/>
              <a:t> – </a:t>
            </a:r>
            <a:r>
              <a:rPr lang="sr-Cyrl-RS" dirty="0"/>
              <a:t>поставља нови елемент </a:t>
            </a:r>
            <a:r>
              <a:rPr lang="sr-Latn-RS" dirty="0"/>
              <a:t>yellow </a:t>
            </a:r>
            <a:r>
              <a:rPr lang="sr-Cyrl-RS" b="1" dirty="0"/>
              <a:t>на крај листе </a:t>
            </a:r>
            <a:r>
              <a:rPr lang="sr-Cyrl-RS" dirty="0"/>
              <a:t>(индекс елемента је 3);</a:t>
            </a:r>
          </a:p>
          <a:p>
            <a:r>
              <a:rPr lang="sr-Latn-RS" sz="3500" b="1" dirty="0">
                <a:solidFill>
                  <a:srgbClr val="FF0000"/>
                </a:solidFill>
              </a:rPr>
              <a:t>boje.insert(1,"yellow")</a:t>
            </a:r>
            <a:r>
              <a:rPr lang="sr-Latn-RS" dirty="0"/>
              <a:t> – </a:t>
            </a:r>
            <a:r>
              <a:rPr lang="sr-Cyrl-RS" dirty="0"/>
              <a:t>поставља нови елемент </a:t>
            </a:r>
            <a:r>
              <a:rPr lang="sr-Latn-RS" dirty="0"/>
              <a:t>yellow </a:t>
            </a:r>
            <a:r>
              <a:rPr lang="sr-Cyrl-RS" b="1" dirty="0"/>
              <a:t>на одређено (друго) место у листи </a:t>
            </a:r>
            <a:r>
              <a:rPr lang="sr-Cyrl-RS" dirty="0"/>
              <a:t>(индекс новог елемента је 1).</a:t>
            </a:r>
            <a:br>
              <a:rPr lang="sr-Cyrl-RS" dirty="0"/>
            </a:b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55387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1AAAD-DF6C-4E9C-86AD-64807C358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Додавање и уклањање елемената листе, дужина листе</a:t>
            </a:r>
            <a:br>
              <a:rPr lang="ru-RU" dirty="0"/>
            </a:b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790A4-5833-4664-B54E-495F34EA3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RS" b="1" dirty="0">
                <a:solidFill>
                  <a:srgbClr val="0070C0"/>
                </a:solidFill>
              </a:rPr>
              <a:t>Уклањање елемента из листе:</a:t>
            </a:r>
          </a:p>
          <a:p>
            <a:r>
              <a:rPr lang="sr-Latn-RS" b="1" dirty="0">
                <a:solidFill>
                  <a:srgbClr val="FF0000"/>
                </a:solidFill>
              </a:rPr>
              <a:t>boje.remove("red")</a:t>
            </a:r>
            <a:r>
              <a:rPr lang="sr-Latn-RS" dirty="0"/>
              <a:t> – </a:t>
            </a:r>
            <a:r>
              <a:rPr lang="sr-Cyrl-RS" dirty="0"/>
              <a:t>уклања елемент </a:t>
            </a:r>
            <a:r>
              <a:rPr lang="sr-Latn-RS" dirty="0"/>
              <a:t>red </a:t>
            </a:r>
            <a:r>
              <a:rPr lang="sr-Cyrl-RS" dirty="0"/>
              <a:t>из листе; </a:t>
            </a:r>
          </a:p>
          <a:p>
            <a:r>
              <a:rPr lang="sr-Latn-RS" b="1" dirty="0">
                <a:solidFill>
                  <a:srgbClr val="FF0000"/>
                </a:solidFill>
              </a:rPr>
              <a:t>del boje[0]</a:t>
            </a:r>
            <a:r>
              <a:rPr lang="sr-Latn-RS" dirty="0"/>
              <a:t> – </a:t>
            </a:r>
            <a:r>
              <a:rPr lang="sr-Cyrl-RS" dirty="0"/>
              <a:t>уклања елемент листе чији је индекс 0.</a:t>
            </a:r>
          </a:p>
          <a:p>
            <a:r>
              <a:rPr lang="sr-Cyrl-RS" dirty="0"/>
              <a:t>Утврђивање дужине листе:</a:t>
            </a:r>
          </a:p>
          <a:p>
            <a:r>
              <a:rPr lang="sr-Latn-RS" b="1" dirty="0">
                <a:solidFill>
                  <a:srgbClr val="FF0000"/>
                </a:solidFill>
              </a:rPr>
              <a:t>len(boje)</a:t>
            </a:r>
            <a:r>
              <a:rPr lang="sr-Latn-RS" b="1" dirty="0"/>
              <a:t> </a:t>
            </a:r>
            <a:r>
              <a:rPr lang="sr-Latn-RS" dirty="0"/>
              <a:t>– </a:t>
            </a:r>
            <a:r>
              <a:rPr lang="sr-Cyrl-RS" dirty="0"/>
              <a:t>враћа број елемената у листи.</a:t>
            </a:r>
          </a:p>
          <a:p>
            <a:pPr marL="0" indent="0">
              <a:buNone/>
            </a:pPr>
            <a:br>
              <a:rPr lang="sr-Cyrl-RS" dirty="0"/>
            </a:b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172328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3627D-11D1-40D1-A7D4-696640631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При раду са листама, добро је знати и следеће наредбе:</a:t>
            </a:r>
            <a:endParaRPr lang="sr-Latn-R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919C4C-BA94-4A1E-8A89-A7364E86F94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8084" y="2023383"/>
            <a:ext cx="10278457" cy="3144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068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57642-5BF8-4B1E-8CE8-5393A53F7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Да се подсетимо: 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130B5-EAF1-475D-A76C-40A5F799E2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536635" cy="4351338"/>
          </a:xfrm>
        </p:spPr>
        <p:txBody>
          <a:bodyPr>
            <a:normAutofit lnSpcReduction="10000"/>
          </a:bodyPr>
          <a:lstStyle/>
          <a:p>
            <a:r>
              <a:rPr lang="sr-Cyrl-RS" dirty="0"/>
              <a:t>П</a:t>
            </a:r>
            <a:r>
              <a:rPr lang="sr-Cyrl-RS" dirty="0">
                <a:effectLst/>
              </a:rPr>
              <a:t>роменљива је </a:t>
            </a:r>
            <a:r>
              <a:rPr lang="sr-Cyrl-RS" b="1" dirty="0">
                <a:solidFill>
                  <a:srgbClr val="C00000"/>
                </a:solidFill>
                <a:effectLst/>
              </a:rPr>
              <a:t>место у меморији рачунара у коме се у једном тренутку времена чува само један податак </a:t>
            </a:r>
            <a:r>
              <a:rPr lang="sr-Cyrl-RS" dirty="0">
                <a:effectLst/>
              </a:rPr>
              <a:t>(број, стринг, вредност </a:t>
            </a:r>
            <a:r>
              <a:rPr lang="sr-Cyrl-RS" b="1" i="1" dirty="0">
                <a:effectLst/>
              </a:rPr>
              <a:t>Тачно</a:t>
            </a:r>
            <a:r>
              <a:rPr lang="sr-Cyrl-RS" dirty="0">
                <a:effectLst/>
              </a:rPr>
              <a:t> или </a:t>
            </a:r>
            <a:r>
              <a:rPr lang="sr-Cyrl-RS" b="1" i="1" dirty="0">
                <a:effectLst/>
              </a:rPr>
              <a:t>Нетачно</a:t>
            </a:r>
            <a:r>
              <a:rPr lang="sr-Cyrl-RS" dirty="0">
                <a:effectLst/>
              </a:rPr>
              <a:t>). </a:t>
            </a:r>
          </a:p>
          <a:p>
            <a:endParaRPr lang="sr-Cyrl-RS" dirty="0"/>
          </a:p>
          <a:p>
            <a:r>
              <a:rPr lang="ru-RU" dirty="0"/>
              <a:t>Оне нису од велике користи када желимо да сачувамо већи број података (оцене, називе производа, цене и сл.). </a:t>
            </a:r>
            <a:br>
              <a:rPr lang="ru-RU" dirty="0">
                <a:effectLst/>
              </a:rPr>
            </a:br>
            <a:endParaRPr lang="sr-Latn-R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712" y="1636642"/>
            <a:ext cx="2221782" cy="3899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6925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57642-5BF8-4B1E-8CE8-5393A53F7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Листа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130B5-EAF1-475D-A76C-40A5F799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У реалности, потреба да сачувамо већи број података заиста је честа и захтева примену другачије врсте променљивих.</a:t>
            </a:r>
          </a:p>
          <a:p>
            <a:r>
              <a:rPr lang="ru-RU" dirty="0"/>
              <a:t>Зато нам Пајтон нуди </a:t>
            </a:r>
            <a:r>
              <a:rPr lang="ru-RU" sz="4000" b="1" dirty="0">
                <a:solidFill>
                  <a:srgbClr val="FF0000"/>
                </a:solidFill>
              </a:rPr>
              <a:t>листе</a:t>
            </a:r>
            <a:r>
              <a:rPr lang="ru-RU" dirty="0"/>
              <a:t>.</a:t>
            </a:r>
          </a:p>
          <a:p>
            <a:r>
              <a:rPr lang="ru-RU" b="1" dirty="0">
                <a:solidFill>
                  <a:srgbClr val="FF0000"/>
                </a:solidFill>
              </a:rPr>
              <a:t>Листе – збирке података </a:t>
            </a:r>
            <a:r>
              <a:rPr lang="ru-RU" dirty="0"/>
              <a:t>чији су елементи </a:t>
            </a:r>
            <a:r>
              <a:rPr lang="ru-RU" b="1" dirty="0"/>
              <a:t>нумерисани</a:t>
            </a:r>
            <a:r>
              <a:rPr lang="ru-RU" dirty="0"/>
              <a:t> и које можемо да </a:t>
            </a:r>
            <a:r>
              <a:rPr lang="ru-RU" b="1" dirty="0"/>
              <a:t>уређујемо</a:t>
            </a:r>
            <a:r>
              <a:rPr lang="ru-RU" dirty="0"/>
              <a:t>. </a:t>
            </a:r>
          </a:p>
          <a:p>
            <a:r>
              <a:rPr lang="ru-RU" dirty="0"/>
              <a:t>Оне могу да садрже више истих елемената;</a:t>
            </a:r>
          </a:p>
          <a:p>
            <a:pPr marL="0" indent="0">
              <a:buNone/>
            </a:pPr>
            <a:br>
              <a:rPr lang="ru-RU" dirty="0">
                <a:effectLst/>
              </a:rPr>
            </a:br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B2349F-AF83-4E66-941B-D9C931132FB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1553" y="4894729"/>
            <a:ext cx="9472843" cy="877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285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247459" y="0"/>
            <a:ext cx="4810125" cy="4810125"/>
            <a:chOff x="7247459" y="0"/>
            <a:chExt cx="4810125" cy="4810125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BCA7E3BE-39E7-143A-B939-63C4FFA2AC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47459" y="0"/>
              <a:ext cx="4810125" cy="4810125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4DCAC43-11B7-0FA4-FE0D-C18E462EA9DC}"/>
                </a:ext>
              </a:extLst>
            </p:cNvPr>
            <p:cNvSpPr txBox="1"/>
            <p:nvPr/>
          </p:nvSpPr>
          <p:spPr>
            <a:xfrm>
              <a:off x="7859781" y="2937194"/>
              <a:ext cx="57150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Cyrl-RS" sz="5000" dirty="0"/>
                <a:t>0</a:t>
              </a:r>
              <a:endParaRPr lang="en-GB" sz="5000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119B70F-28F1-78A8-FDB9-BD46C6464FB1}"/>
                </a:ext>
              </a:extLst>
            </p:cNvPr>
            <p:cNvSpPr txBox="1"/>
            <p:nvPr/>
          </p:nvSpPr>
          <p:spPr>
            <a:xfrm>
              <a:off x="9055167" y="3027009"/>
              <a:ext cx="57150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Cyrl-RS" sz="5000" dirty="0"/>
                <a:t>1</a:t>
              </a:r>
              <a:endParaRPr lang="en-GB" sz="5000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1EDAE56-D603-C466-8630-A99C38145033}"/>
                </a:ext>
              </a:extLst>
            </p:cNvPr>
            <p:cNvSpPr txBox="1"/>
            <p:nvPr/>
          </p:nvSpPr>
          <p:spPr>
            <a:xfrm>
              <a:off x="10313051" y="3174774"/>
              <a:ext cx="57150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Cyrl-RS" sz="5000" dirty="0"/>
                <a:t>2</a:t>
              </a:r>
              <a:endParaRPr lang="en-GB" sz="5000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9AB45C2-3811-59F2-838C-F8B806A95B9F}"/>
                </a:ext>
              </a:extLst>
            </p:cNvPr>
            <p:cNvSpPr txBox="1"/>
            <p:nvPr/>
          </p:nvSpPr>
          <p:spPr>
            <a:xfrm>
              <a:off x="9069453" y="1974175"/>
              <a:ext cx="57150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Cyrl-RS" sz="5000" dirty="0"/>
                <a:t>3</a:t>
              </a:r>
              <a:endParaRPr lang="en-GB" sz="5000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1E59562-DE51-F24D-7BE5-005AA1688964}"/>
                </a:ext>
              </a:extLst>
            </p:cNvPr>
            <p:cNvSpPr txBox="1"/>
            <p:nvPr/>
          </p:nvSpPr>
          <p:spPr>
            <a:xfrm>
              <a:off x="10313051" y="2013494"/>
              <a:ext cx="57150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Cyrl-RS" sz="5000" dirty="0"/>
                <a:t>4</a:t>
              </a:r>
              <a:endParaRPr lang="en-GB" sz="5000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A189505-0DF1-D272-6475-5C6A433E53B5}"/>
                </a:ext>
              </a:extLst>
            </p:cNvPr>
            <p:cNvSpPr txBox="1"/>
            <p:nvPr/>
          </p:nvSpPr>
          <p:spPr>
            <a:xfrm>
              <a:off x="10224022" y="852214"/>
              <a:ext cx="57150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Cyrl-RS" sz="5000" dirty="0"/>
                <a:t>5</a:t>
              </a:r>
              <a:endParaRPr lang="en-GB" sz="500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F757642-5BF8-4B1E-8CE8-5393A53F7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Листа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130B5-EAF1-475D-A76C-40A5F799E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930" y="1282148"/>
            <a:ext cx="7116418" cy="4894815"/>
          </a:xfrm>
        </p:spPr>
        <p:txBody>
          <a:bodyPr>
            <a:normAutofit/>
          </a:bodyPr>
          <a:lstStyle/>
          <a:p>
            <a:r>
              <a:rPr lang="ru-RU" dirty="0"/>
              <a:t>Листу можемо да посматрамо као </a:t>
            </a:r>
            <a:r>
              <a:rPr lang="ru-RU" b="1" dirty="0">
                <a:solidFill>
                  <a:srgbClr val="FF0000"/>
                </a:solidFill>
              </a:rPr>
              <a:t>„полицу” </a:t>
            </a:r>
            <a:r>
              <a:rPr lang="ru-RU" dirty="0"/>
              <a:t>на којој се налази велики број </a:t>
            </a:r>
            <a:r>
              <a:rPr lang="ru-RU" b="1" dirty="0">
                <a:solidFill>
                  <a:srgbClr val="FF0000"/>
                </a:solidFill>
              </a:rPr>
              <a:t>„кутија”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/>
              <a:t>У свакој од „кутија” чува се по један податак (број, стринг...). Појединачни чланови листе називају се елементи. </a:t>
            </a:r>
            <a:endParaRPr lang="en-US" dirty="0"/>
          </a:p>
          <a:p>
            <a:r>
              <a:rPr lang="ru-RU" dirty="0"/>
              <a:t>Елементи листе обележени су бројевима од 0 надаље, у складу са њиховом позицијом у листи.</a:t>
            </a:r>
          </a:p>
          <a:p>
            <a:pPr marL="0" indent="0">
              <a:buNone/>
            </a:pPr>
            <a:br>
              <a:rPr lang="ru-RU" dirty="0">
                <a:effectLst/>
              </a:rPr>
            </a:br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B2349F-AF83-4E66-941B-D9C931132FB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39929" y="5701794"/>
            <a:ext cx="9820679" cy="90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35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AA804-FC07-4838-93D4-FC20B4330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Приступање елементима листе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6E03B-D8E6-4417-8F76-31FE1813D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Листу </a:t>
            </a:r>
            <a:r>
              <a:rPr lang="ru-RU" b="1" dirty="0"/>
              <a:t>padezi </a:t>
            </a:r>
            <a:r>
              <a:rPr lang="ru-RU" dirty="0"/>
              <a:t>која садржи седам стрингова – </a:t>
            </a:r>
            <a:r>
              <a:rPr lang="ru-RU" b="1" dirty="0"/>
              <a:t>номинатив, генитив, датив, акузатив, вокатив, инструментал, локатив</a:t>
            </a:r>
            <a:r>
              <a:rPr lang="ru-RU" dirty="0"/>
              <a:t> дефинишемо тако што </a:t>
            </a:r>
            <a:r>
              <a:rPr lang="ru-RU" b="1" dirty="0">
                <a:solidFill>
                  <a:srgbClr val="FF0000"/>
                </a:solidFill>
              </a:rPr>
              <a:t>између угластих заграда наводимо све њене елементе раздвојене зарезом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sr-Latn-R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7E476F-B399-4AB1-97A2-65AB7B000A8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4265" y="4000499"/>
            <a:ext cx="10114365" cy="139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446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50BC2-4F96-40BF-A60F-49F22302B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68793"/>
          </a:xfrm>
        </p:spPr>
        <p:txBody>
          <a:bodyPr>
            <a:normAutofit fontScale="90000"/>
          </a:bodyPr>
          <a:lstStyle/>
          <a:p>
            <a:r>
              <a:rPr lang="ru-RU" dirty="0"/>
              <a:t>Елементима листе приступа се на основу њихове </a:t>
            </a:r>
            <a:r>
              <a:rPr lang="ru-RU" b="1" dirty="0">
                <a:solidFill>
                  <a:srgbClr val="0070C0"/>
                </a:solidFill>
              </a:rPr>
              <a:t>позиције тј. индекса</a:t>
            </a:r>
            <a:r>
              <a:rPr lang="ru-RU" dirty="0"/>
              <a:t>. </a:t>
            </a:r>
            <a:br>
              <a:rPr lang="en-US" dirty="0"/>
            </a:br>
            <a:r>
              <a:rPr lang="ru-RU" dirty="0"/>
              <a:t>Бројање креће од нуле.</a:t>
            </a:r>
            <a:br>
              <a:rPr lang="en-US" dirty="0"/>
            </a:br>
            <a:endParaRPr lang="sr-Latn-R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984876-481E-46C9-9C5A-21C733B967D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900688"/>
            <a:ext cx="12399537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460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50BC2-4F96-40BF-A60F-49F22302B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68793"/>
          </a:xfrm>
        </p:spPr>
        <p:txBody>
          <a:bodyPr>
            <a:normAutofit/>
          </a:bodyPr>
          <a:lstStyle/>
          <a:p>
            <a:br>
              <a:rPr lang="en-US" dirty="0"/>
            </a:br>
            <a:r>
              <a:rPr lang="ru-RU" dirty="0">
                <a:solidFill>
                  <a:srgbClr val="0070C0"/>
                </a:solidFill>
              </a:rPr>
              <a:t>Бројање </a:t>
            </a:r>
            <a:r>
              <a:rPr lang="sr-Cyrl-RS" dirty="0">
                <a:solidFill>
                  <a:srgbClr val="0070C0"/>
                </a:solidFill>
              </a:rPr>
              <a:t>позиција уназад </a:t>
            </a:r>
            <a:r>
              <a:rPr lang="ru-RU" dirty="0">
                <a:solidFill>
                  <a:srgbClr val="0070C0"/>
                </a:solidFill>
              </a:rPr>
              <a:t>од -1</a:t>
            </a:r>
            <a:br>
              <a:rPr lang="en-US" dirty="0"/>
            </a:br>
            <a:endParaRPr lang="sr-Latn-R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4A3F0E8-BE9A-4235-A952-B6BDDF644FF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9503" y="3071811"/>
            <a:ext cx="11145930" cy="1352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625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60114-36CD-4144-A976-A2B8F9BBC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Приступање елементима листе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6A13A-E211-4AAD-8964-6BBE5E441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Појединачном елементу листе приступамо на основу његове позиције (индекса) у листи: </a:t>
            </a:r>
          </a:p>
          <a:p>
            <a:r>
              <a:rPr lang="ru-RU" sz="3600" b="1" dirty="0">
                <a:solidFill>
                  <a:srgbClr val="FF0000"/>
                </a:solidFill>
              </a:rPr>
              <a:t>padezi[1]</a:t>
            </a:r>
            <a:r>
              <a:rPr lang="ru-RU" dirty="0"/>
              <a:t>, где број </a:t>
            </a:r>
            <a:r>
              <a:rPr lang="ru-RU" sz="3600" b="1" dirty="0">
                <a:solidFill>
                  <a:srgbClr val="FF0000"/>
                </a:solidFill>
              </a:rPr>
              <a:t>1</a:t>
            </a:r>
            <a:r>
              <a:rPr lang="ru-RU" dirty="0"/>
              <a:t> означава </a:t>
            </a:r>
            <a:r>
              <a:rPr lang="ru-RU" sz="3600" b="1" dirty="0">
                <a:solidFill>
                  <a:srgbClr val="FF0000"/>
                </a:solidFill>
              </a:rPr>
              <a:t>други елемент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/>
              <a:t>у листи, односно ниску генитив 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(не заборавимо да се у Пајтону позиција елемената у листи броји од нуле)</a:t>
            </a:r>
          </a:p>
          <a:p>
            <a:r>
              <a:rPr lang="ru-RU" dirty="0"/>
              <a:t>Када желимо да прикажемо елементе листе отпозади, последњем елементу приступамо наводећи </a:t>
            </a:r>
            <a:r>
              <a:rPr lang="ru-RU" b="1" dirty="0"/>
              <a:t>padezi[-1]</a:t>
            </a:r>
            <a:r>
              <a:rPr lang="ru-RU" dirty="0"/>
              <a:t>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775952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60114-36CD-4144-A976-A2B8F9BBC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Приступање елементима листе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6A13A-E211-4AAD-8964-6BBE5E441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Наредбом </a:t>
            </a:r>
            <a:r>
              <a:rPr lang="ru-RU" sz="3600" b="1" dirty="0">
                <a:solidFill>
                  <a:srgbClr val="FF0000"/>
                </a:solidFill>
              </a:rPr>
              <a:t>padezi[а,b]</a:t>
            </a:r>
            <a:r>
              <a:rPr lang="ru-RU" sz="3600" dirty="0">
                <a:solidFill>
                  <a:srgbClr val="FF0000"/>
                </a:solidFill>
              </a:rPr>
              <a:t> </a:t>
            </a:r>
            <a:r>
              <a:rPr lang="ru-RU" dirty="0"/>
              <a:t>приступамо елементима листе који се налазе између позиција </a:t>
            </a:r>
            <a:r>
              <a:rPr lang="ru-RU" sz="3200" b="1" dirty="0">
                <a:solidFill>
                  <a:srgbClr val="FF0000"/>
                </a:solidFill>
              </a:rPr>
              <a:t>а</a:t>
            </a:r>
            <a:r>
              <a:rPr lang="ru-RU" sz="3200" dirty="0">
                <a:solidFill>
                  <a:srgbClr val="FF0000"/>
                </a:solidFill>
              </a:rPr>
              <a:t> и </a:t>
            </a:r>
            <a:r>
              <a:rPr lang="ru-RU" sz="3200" b="1" dirty="0">
                <a:solidFill>
                  <a:srgbClr val="FF0000"/>
                </a:solidFill>
              </a:rPr>
              <a:t>b</a:t>
            </a:r>
            <a:r>
              <a:rPr lang="ru-RU" dirty="0"/>
              <a:t>, где је позиција </a:t>
            </a:r>
            <a:r>
              <a:rPr lang="ru-RU" b="1" dirty="0"/>
              <a:t>а </a:t>
            </a:r>
            <a:r>
              <a:rPr lang="ru-RU" dirty="0"/>
              <a:t>укључена у интервал, а позиција </a:t>
            </a:r>
            <a:r>
              <a:rPr lang="ru-RU" b="1" dirty="0"/>
              <a:t>b </a:t>
            </a:r>
            <a:r>
              <a:rPr lang="ru-RU" dirty="0"/>
              <a:t>није </a:t>
            </a:r>
            <a:endParaRPr lang="en-US" dirty="0"/>
          </a:p>
          <a:p>
            <a:r>
              <a:rPr lang="ru-RU" dirty="0"/>
              <a:t>(</a:t>
            </a:r>
            <a:r>
              <a:rPr lang="ru-RU" b="1" dirty="0"/>
              <a:t>padezi[2,5]</a:t>
            </a:r>
            <a:r>
              <a:rPr lang="ru-RU" dirty="0"/>
              <a:t> враћа елементе на позицијама </a:t>
            </a:r>
            <a:r>
              <a:rPr lang="ru-RU" b="1" dirty="0"/>
              <a:t>2, 3 и 4</a:t>
            </a:r>
            <a:r>
              <a:rPr lang="ru-RU" dirty="0"/>
              <a:t>, тј. стрингове </a:t>
            </a:r>
            <a:r>
              <a:rPr lang="ru-RU" b="1" dirty="0"/>
              <a:t>датив, акузатив и вокатив</a:t>
            </a:r>
            <a:r>
              <a:rPr lang="ru-RU" dirty="0"/>
              <a:t>).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38199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162</Words>
  <Application>Microsoft Office PowerPoint</Application>
  <PresentationFormat>Widescreen</PresentationFormat>
  <Paragraphs>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Колекције података - листе </vt:lpstr>
      <vt:lpstr>Да се подсетимо: </vt:lpstr>
      <vt:lpstr>Листа</vt:lpstr>
      <vt:lpstr>Листа</vt:lpstr>
      <vt:lpstr>Приступање елементима листе</vt:lpstr>
      <vt:lpstr>Елементима листе приступа се на основу њихове позиције тј. индекса.  Бројање креће од нуле. </vt:lpstr>
      <vt:lpstr> Бројање позиција уназад од -1 </vt:lpstr>
      <vt:lpstr>Приступање елементима листе</vt:lpstr>
      <vt:lpstr>Приступање елементима листе</vt:lpstr>
      <vt:lpstr>Једноставан програм који приказује назив четвртог падежа могао би да има облик: </vt:lpstr>
      <vt:lpstr>Додавање и уклањање елемената листе, дужина листе </vt:lpstr>
      <vt:lpstr>Додавање и уклањање елемената листе, дужина листе </vt:lpstr>
      <vt:lpstr>При раду са листама, добро је знати и следеће наредбе: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Nastavnik</dc:creator>
  <cp:lastModifiedBy>Andjela Bljetmen</cp:lastModifiedBy>
  <cp:revision>12</cp:revision>
  <dcterms:created xsi:type="dcterms:W3CDTF">2021-05-23T11:24:43Z</dcterms:created>
  <dcterms:modified xsi:type="dcterms:W3CDTF">2024-04-08T17:47:33Z</dcterms:modified>
</cp:coreProperties>
</file>