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81" r:id="rId4"/>
    <p:sldId id="283" r:id="rId5"/>
    <p:sldId id="284" r:id="rId6"/>
    <p:sldId id="285" r:id="rId7"/>
    <p:sldId id="286" r:id="rId8"/>
    <p:sldId id="291" r:id="rId9"/>
    <p:sldId id="292" r:id="rId10"/>
    <p:sldId id="293" r:id="rId11"/>
    <p:sldId id="294" r:id="rId12"/>
    <p:sldId id="289" r:id="rId13"/>
    <p:sldId id="287" r:id="rId14"/>
    <p:sldId id="295" r:id="rId15"/>
    <p:sldId id="299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Prvi%20dokument%20u%20wordu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W</a:t>
            </a:r>
            <a:r>
              <a:rPr lang="sr-Latn-CS" sz="6600" dirty="0"/>
              <a:t>О</a:t>
            </a:r>
            <a:r>
              <a:rPr lang="en-US" sz="6600" dirty="0"/>
              <a:t>RD 2010</a:t>
            </a:r>
            <a:endParaRPr lang="sr-Latn-R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CS" sz="4400" dirty="0"/>
              <a:t> </a:t>
            </a:r>
            <a:r>
              <a:rPr lang="sr-Latn-CS" sz="5400" b="1" dirty="0">
                <a:solidFill>
                  <a:srgbClr val="C00000"/>
                </a:solidFill>
              </a:rPr>
              <a:t>ПРОГРАМ ЗА ОБРАДУ ТЕКСТА</a:t>
            </a:r>
            <a:endParaRPr lang="en-US" sz="5400" b="1" dirty="0">
              <a:solidFill>
                <a:srgbClr val="C00000"/>
              </a:solidFill>
            </a:endParaRPr>
          </a:p>
          <a:p>
            <a:pPr algn="ctr"/>
            <a:r>
              <a:rPr lang="sr-Cyrl-RS" sz="4400" dirty="0"/>
              <a:t>К</a:t>
            </a:r>
            <a:r>
              <a:rPr lang="sr-Latn-CS" sz="4400" dirty="0"/>
              <a:t>реира</a:t>
            </a:r>
            <a:r>
              <a:rPr lang="sr-Cyrl-RS" sz="4400" dirty="0"/>
              <a:t>ње </a:t>
            </a:r>
            <a:r>
              <a:rPr lang="sr-Latn-CS" sz="4400" dirty="0"/>
              <a:t>различит</a:t>
            </a:r>
            <a:r>
              <a:rPr lang="sr-Cyrl-RS" sz="4400" dirty="0"/>
              <a:t>их</a:t>
            </a:r>
            <a:r>
              <a:rPr lang="sr-Latn-CS" sz="4400" dirty="0"/>
              <a:t> типов</a:t>
            </a:r>
            <a:r>
              <a:rPr lang="sr-Cyrl-RS" sz="4400" dirty="0"/>
              <a:t>а </a:t>
            </a:r>
            <a:r>
              <a:rPr lang="sr-Latn-CS" sz="4400" dirty="0"/>
              <a:t>докумената као што су </a:t>
            </a:r>
            <a:endParaRPr lang="en-US" sz="4400" dirty="0"/>
          </a:p>
          <a:p>
            <a:pPr marL="0" indent="0" algn="ctr">
              <a:buNone/>
            </a:pPr>
            <a:r>
              <a:rPr lang="sr-Latn-CS" sz="4400" dirty="0"/>
              <a:t>писма, новине, флајер</a:t>
            </a:r>
            <a:r>
              <a:rPr lang="sr-Cyrl-RS" sz="4400" dirty="0"/>
              <a:t>и...</a:t>
            </a:r>
            <a:endParaRPr lang="sr-Latn-CS" sz="44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7690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53" t="12456" r="37100" b="33275"/>
          <a:stretch/>
        </p:blipFill>
        <p:spPr bwMode="auto">
          <a:xfrm>
            <a:off x="209550" y="244474"/>
            <a:ext cx="9514098" cy="60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2600" y="609600"/>
            <a:ext cx="3780048" cy="2495549"/>
          </a:xfrm>
          <a:solidFill>
            <a:schemeClr val="bg1"/>
          </a:solidFill>
          <a:ln w="152400">
            <a:solidFill>
              <a:srgbClr val="FF0000"/>
            </a:solidFill>
          </a:ln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sr-Latn-RS" sz="10000" dirty="0">
                <a:solidFill>
                  <a:srgbClr val="002060"/>
                </a:solidFill>
              </a:rPr>
              <a:t>1. </a:t>
            </a:r>
            <a:r>
              <a:rPr lang="sr-Latn-RS" sz="9500" dirty="0">
                <a:solidFill>
                  <a:srgbClr val="002060"/>
                </a:solidFill>
              </a:rPr>
              <a:t>Izaberi </a:t>
            </a:r>
            <a:r>
              <a:rPr lang="sr-Latn-RS" sz="9500" b="1" dirty="0">
                <a:solidFill>
                  <a:srgbClr val="FF0000"/>
                </a:solidFill>
              </a:rPr>
              <a:t>fasciklu – folder</a:t>
            </a:r>
            <a:r>
              <a:rPr lang="sr-Latn-RS" sz="9500" dirty="0">
                <a:solidFill>
                  <a:srgbClr val="FF0000"/>
                </a:solidFill>
              </a:rPr>
              <a:t> </a:t>
            </a:r>
            <a:r>
              <a:rPr lang="sr-Latn-RS" sz="9500" dirty="0">
                <a:solidFill>
                  <a:srgbClr val="002060"/>
                </a:solidFill>
              </a:rPr>
              <a:t>gde će se sačuvati dokument</a:t>
            </a:r>
          </a:p>
          <a:p>
            <a:pPr marL="0" lvl="0" indent="0">
              <a:buNone/>
            </a:pPr>
            <a:endParaRPr lang="sr-Latn-RS" sz="9500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sr-Latn-RS" sz="9600" dirty="0">
              <a:solidFill>
                <a:srgbClr val="FFFF00"/>
              </a:solidFill>
            </a:endParaRPr>
          </a:p>
          <a:p>
            <a:pPr lvl="0"/>
            <a:endParaRPr lang="sr-Latn-RS" sz="10000" dirty="0">
              <a:solidFill>
                <a:srgbClr val="FFC000"/>
              </a:solidFill>
            </a:endParaRPr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 flipV="1">
            <a:off x="4876800" y="1219200"/>
            <a:ext cx="685800" cy="638175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0" y="1538287"/>
            <a:ext cx="3962400" cy="2652713"/>
          </a:xfrm>
          <a:solidFill>
            <a:schemeClr val="bg1"/>
          </a:solidFill>
          <a:ln w="152400">
            <a:solidFill>
              <a:srgbClr val="FF0000"/>
            </a:solidFill>
          </a:ln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sr-Latn-RS" sz="10000" dirty="0">
                <a:solidFill>
                  <a:srgbClr val="002060"/>
                </a:solidFill>
              </a:rPr>
              <a:t>2. </a:t>
            </a:r>
            <a:r>
              <a:rPr lang="sr-Latn-RS" sz="9500" dirty="0">
                <a:solidFill>
                  <a:srgbClr val="002060"/>
                </a:solidFill>
              </a:rPr>
              <a:t>u polje </a:t>
            </a:r>
            <a:r>
              <a:rPr lang="sr-Latn-RS" sz="9500" b="1" dirty="0">
                <a:solidFill>
                  <a:srgbClr val="FF0000"/>
                </a:solidFill>
              </a:rPr>
              <a:t>FILE NAME </a:t>
            </a:r>
            <a:r>
              <a:rPr lang="sr-Latn-RS" sz="9500" dirty="0">
                <a:solidFill>
                  <a:srgbClr val="002060"/>
                </a:solidFill>
              </a:rPr>
              <a:t>unesi ime pod kojim će se sačuvati dokument</a:t>
            </a:r>
          </a:p>
          <a:p>
            <a:pPr marL="0" lvl="0" indent="0">
              <a:buNone/>
            </a:pPr>
            <a:endParaRPr lang="sr-Latn-RS" sz="9500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sr-Latn-RS" sz="9600" dirty="0">
              <a:solidFill>
                <a:srgbClr val="FFFF00"/>
              </a:solidFill>
            </a:endParaRPr>
          </a:p>
          <a:p>
            <a:pPr lvl="0"/>
            <a:endParaRPr lang="sr-Latn-RS" sz="100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838200"/>
            <a:ext cx="4191000" cy="381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5"/>
          <p:cNvSpPr/>
          <p:nvPr/>
        </p:nvSpPr>
        <p:spPr>
          <a:xfrm>
            <a:off x="775599" y="4267200"/>
            <a:ext cx="4191000" cy="381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620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4800"/>
            <a:ext cx="5029200" cy="5821363"/>
          </a:xfrm>
        </p:spPr>
        <p:txBody>
          <a:bodyPr>
            <a:normAutofit/>
          </a:bodyPr>
          <a:lstStyle/>
          <a:p>
            <a:r>
              <a:rPr lang="en-US" sz="4400" dirty="0" err="1"/>
              <a:t>Pregledajte</a:t>
            </a:r>
            <a:r>
              <a:rPr lang="en-US" sz="4400" dirty="0"/>
              <a:t> </a:t>
            </a:r>
            <a:r>
              <a:rPr lang="en-US" sz="4400" dirty="0" err="1"/>
              <a:t>spisak</a:t>
            </a:r>
            <a:r>
              <a:rPr lang="en-US" sz="4400" dirty="0"/>
              <a:t> </a:t>
            </a:r>
            <a:r>
              <a:rPr lang="en-US" sz="4400" dirty="0" err="1"/>
              <a:t>fontova</a:t>
            </a:r>
            <a:r>
              <a:rPr lang="en-US" sz="4400" dirty="0"/>
              <a:t> </a:t>
            </a:r>
          </a:p>
          <a:p>
            <a:r>
              <a:rPr lang="en-US" sz="4400" dirty="0" err="1"/>
              <a:t>Izaberite</a:t>
            </a:r>
            <a:r>
              <a:rPr lang="en-US" sz="4400" dirty="0"/>
              <a:t> font Arial</a:t>
            </a:r>
          </a:p>
          <a:p>
            <a:r>
              <a:rPr lang="en-US" sz="4400" dirty="0"/>
              <a:t>Font – size  20</a:t>
            </a:r>
          </a:p>
          <a:p>
            <a:r>
              <a:rPr lang="en-US" sz="4400" dirty="0" err="1"/>
              <a:t>Ukucajte</a:t>
            </a:r>
            <a:r>
              <a:rPr lang="en-US" sz="4400" dirty="0"/>
              <a:t> </a:t>
            </a:r>
            <a:r>
              <a:rPr lang="en-US" sz="4400" dirty="0" err="1"/>
              <a:t>svoje</a:t>
            </a:r>
            <a:r>
              <a:rPr lang="en-US" sz="4400" dirty="0"/>
              <a:t> </a:t>
            </a:r>
            <a:r>
              <a:rPr lang="en-US" sz="4400" dirty="0" err="1"/>
              <a:t>ime</a:t>
            </a:r>
            <a:r>
              <a:rPr lang="en-US" sz="4400" dirty="0"/>
              <a:t> i </a:t>
            </a:r>
            <a:r>
              <a:rPr lang="en-US" sz="4400" dirty="0" err="1"/>
              <a:t>prezime</a:t>
            </a:r>
            <a:r>
              <a:rPr lang="en-US" sz="4400" dirty="0"/>
              <a:t> </a:t>
            </a:r>
            <a:endParaRPr lang="sr-Latn-R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99" y="228600"/>
            <a:ext cx="3536439" cy="575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844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30213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002060"/>
                </a:solidFill>
              </a:rPr>
              <a:t>K0PIRANJE</a:t>
            </a:r>
            <a:r>
              <a:rPr lang="sr-Latn-R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TEXT</a:t>
            </a:r>
            <a:br>
              <a:rPr lang="sr-Latn-RS" b="1" dirty="0">
                <a:solidFill>
                  <a:srgbClr val="002060"/>
                </a:solidFill>
              </a:rPr>
            </a:br>
            <a:r>
              <a:rPr lang="sr-Latn-RS" b="1" dirty="0">
                <a:solidFill>
                  <a:srgbClr val="002060"/>
                </a:solidFill>
              </a:rPr>
              <a:t>IZV0DI SE U 2 K0RAKA</a:t>
            </a:r>
          </a:p>
        </p:txBody>
      </p:sp>
      <p:sp>
        <p:nvSpPr>
          <p:cNvPr id="4100" name="Title 1"/>
          <p:cNvSpPr txBox="1">
            <a:spLocks/>
          </p:cNvSpPr>
          <p:nvPr/>
        </p:nvSpPr>
        <p:spPr bwMode="auto">
          <a:xfrm>
            <a:off x="762000" y="2157413"/>
            <a:ext cx="5180013" cy="147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r-Latn-RS" sz="10000" b="1" dirty="0">
                <a:solidFill>
                  <a:srgbClr val="002060"/>
                </a:solidFill>
              </a:rPr>
              <a:t>1. CO</a:t>
            </a:r>
            <a:r>
              <a:rPr lang="en-US" sz="10000" b="1" dirty="0">
                <a:solidFill>
                  <a:srgbClr val="002060"/>
                </a:solidFill>
              </a:rPr>
              <a:t>PY</a:t>
            </a:r>
            <a:endParaRPr lang="sr-Latn-RS" sz="10000" b="1" dirty="0">
              <a:solidFill>
                <a:srgbClr val="002060"/>
              </a:solidFill>
            </a:endParaRPr>
          </a:p>
        </p:txBody>
      </p:sp>
      <p:sp>
        <p:nvSpPr>
          <p:cNvPr id="4101" name="Title 1"/>
          <p:cNvSpPr txBox="1">
            <a:spLocks/>
          </p:cNvSpPr>
          <p:nvPr/>
        </p:nvSpPr>
        <p:spPr bwMode="auto">
          <a:xfrm>
            <a:off x="914400" y="3962400"/>
            <a:ext cx="5410200" cy="147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r-Latn-RS" sz="10000" b="1" dirty="0">
                <a:solidFill>
                  <a:srgbClr val="002060"/>
                </a:solidFill>
              </a:rPr>
              <a:t>2. PASTE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39380" r="70778" b="17706"/>
          <a:stretch/>
        </p:blipFill>
        <p:spPr bwMode="auto">
          <a:xfrm>
            <a:off x="6647371" y="3962400"/>
            <a:ext cx="1570008" cy="160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7" t="53101" r="33750" b="26516"/>
          <a:stretch/>
        </p:blipFill>
        <p:spPr bwMode="auto">
          <a:xfrm>
            <a:off x="5562600" y="2222740"/>
            <a:ext cx="3234262" cy="110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03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943600"/>
          </a:xfrm>
        </p:spPr>
        <p:txBody>
          <a:bodyPr>
            <a:normAutofit fontScale="700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100" dirty="0" err="1"/>
              <a:t>Prevucite</a:t>
            </a:r>
            <a:r>
              <a:rPr lang="en-US" sz="5100" dirty="0"/>
              <a:t> </a:t>
            </a:r>
            <a:r>
              <a:rPr lang="en-US" sz="5100" dirty="0" err="1"/>
              <a:t>misem</a:t>
            </a:r>
            <a:r>
              <a:rPr lang="en-US" sz="5100" dirty="0"/>
              <a:t> </a:t>
            </a:r>
            <a:r>
              <a:rPr lang="en-US" sz="5100" dirty="0" err="1"/>
              <a:t>preko</a:t>
            </a:r>
            <a:r>
              <a:rPr lang="en-US" sz="5100" dirty="0"/>
              <a:t> </a:t>
            </a:r>
            <a:r>
              <a:rPr lang="en-US" sz="5100" dirty="0" err="1"/>
              <a:t>teksta</a:t>
            </a:r>
            <a:r>
              <a:rPr lang="en-US" sz="5100" dirty="0"/>
              <a:t> da </a:t>
            </a:r>
            <a:r>
              <a:rPr lang="en-US" sz="5100" dirty="0" err="1"/>
              <a:t>ga</a:t>
            </a:r>
            <a:r>
              <a:rPr lang="en-US" sz="5100" dirty="0"/>
              <a:t> </a:t>
            </a:r>
            <a:r>
              <a:rPr lang="en-US" sz="5100" dirty="0" err="1"/>
              <a:t>oznacite</a:t>
            </a:r>
            <a:endParaRPr lang="en-US" sz="5100" dirty="0"/>
          </a:p>
          <a:p>
            <a:pPr marL="914400" indent="-914400">
              <a:buFont typeface="+mj-lt"/>
              <a:buAutoNum type="arabicPeriod"/>
            </a:pPr>
            <a:r>
              <a:rPr lang="en-US" sz="5100" dirty="0" err="1"/>
              <a:t>Pritisnite</a:t>
            </a:r>
            <a:r>
              <a:rPr lang="en-US" sz="5100" dirty="0"/>
              <a:t> </a:t>
            </a:r>
            <a:r>
              <a:rPr lang="en-US" sz="7700" b="1" dirty="0">
                <a:solidFill>
                  <a:srgbClr val="FF0000"/>
                </a:solidFill>
              </a:rPr>
              <a:t>copy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600" dirty="0" err="1"/>
              <a:t>Pritisnite</a:t>
            </a:r>
            <a:r>
              <a:rPr lang="en-US" sz="4600" dirty="0"/>
              <a:t> </a:t>
            </a:r>
            <a:r>
              <a:rPr lang="en-US" sz="4600" dirty="0">
                <a:solidFill>
                  <a:srgbClr val="FF0000"/>
                </a:solidFill>
              </a:rPr>
              <a:t>ENTER</a:t>
            </a:r>
            <a:r>
              <a:rPr lang="en-US" sz="4600" dirty="0"/>
              <a:t> </a:t>
            </a:r>
            <a:r>
              <a:rPr lang="en-US" sz="4600" dirty="0" err="1"/>
              <a:t>za</a:t>
            </a:r>
            <a:r>
              <a:rPr lang="en-US" sz="4600" dirty="0"/>
              <a:t> </a:t>
            </a:r>
            <a:r>
              <a:rPr lang="en-US" sz="4600" dirty="0" err="1"/>
              <a:t>novi</a:t>
            </a:r>
            <a:r>
              <a:rPr lang="en-US" sz="4600" dirty="0"/>
              <a:t> red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600" dirty="0" err="1"/>
              <a:t>Pritisnite</a:t>
            </a:r>
            <a:r>
              <a:rPr lang="en-US" sz="4600" dirty="0"/>
              <a:t> </a:t>
            </a:r>
            <a:r>
              <a:rPr lang="en-US" sz="8600" b="1" dirty="0">
                <a:solidFill>
                  <a:srgbClr val="FF0000"/>
                </a:solidFill>
              </a:rPr>
              <a:t>Paste</a:t>
            </a:r>
            <a:endParaRPr lang="en-US" sz="8600" b="1" dirty="0"/>
          </a:p>
          <a:p>
            <a:pPr marL="914400" indent="-914400">
              <a:buFont typeface="+mj-lt"/>
              <a:buAutoNum type="arabicPeriod"/>
            </a:pPr>
            <a:r>
              <a:rPr lang="en-US" sz="4800" dirty="0" err="1"/>
              <a:t>Ponovite</a:t>
            </a:r>
            <a:r>
              <a:rPr lang="en-US" sz="4800" dirty="0"/>
              <a:t> </a:t>
            </a:r>
            <a:r>
              <a:rPr lang="en-US" sz="4800" dirty="0" err="1"/>
              <a:t>ovo</a:t>
            </a:r>
            <a:r>
              <a:rPr lang="en-US" sz="4800" dirty="0"/>
              <a:t> 10 </a:t>
            </a:r>
            <a:r>
              <a:rPr lang="en-US" sz="4800" dirty="0" err="1"/>
              <a:t>puta</a:t>
            </a:r>
            <a:endParaRPr lang="en-US" sz="4800" dirty="0"/>
          </a:p>
          <a:p>
            <a:pPr marL="914400" indent="-914400">
              <a:buFont typeface="+mj-lt"/>
              <a:buAutoNum type="arabicPeriod"/>
            </a:pPr>
            <a:r>
              <a:rPr lang="en-US" sz="4800" dirty="0" err="1"/>
              <a:t>Svakom</a:t>
            </a:r>
            <a:r>
              <a:rPr lang="en-US" sz="4800" dirty="0"/>
              <a:t> </a:t>
            </a:r>
            <a:r>
              <a:rPr lang="en-US" sz="4800" dirty="0" err="1"/>
              <a:t>redu</a:t>
            </a:r>
            <a:r>
              <a:rPr lang="en-US" sz="4800" dirty="0"/>
              <a:t> </a:t>
            </a:r>
            <a:r>
              <a:rPr lang="en-US" sz="4800" dirty="0" err="1"/>
              <a:t>postavite</a:t>
            </a:r>
            <a:r>
              <a:rPr lang="en-US" sz="4800" dirty="0"/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drugi</a:t>
            </a:r>
            <a:r>
              <a:rPr lang="en-US" sz="4800" b="1" dirty="0">
                <a:solidFill>
                  <a:srgbClr val="00B050"/>
                </a:solidFill>
              </a:rPr>
              <a:t> font </a:t>
            </a:r>
            <a:r>
              <a:rPr lang="en-US" sz="4800" dirty="0"/>
              <a:t>I </a:t>
            </a:r>
            <a:r>
              <a:rPr lang="en-US" sz="4800" b="1" dirty="0" err="1">
                <a:solidFill>
                  <a:srgbClr val="00B0F0"/>
                </a:solidFill>
              </a:rPr>
              <a:t>boju</a:t>
            </a:r>
            <a:endParaRPr lang="en-US" sz="4800" b="1" dirty="0">
              <a:solidFill>
                <a:srgbClr val="00B0F0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/>
              <a:t>Ispr</a:t>
            </a:r>
            <a:r>
              <a:rPr lang="en-US" sz="4400" dirty="0" err="1"/>
              <a:t>obajte</a:t>
            </a:r>
            <a:r>
              <a:rPr lang="en-US" sz="4400" dirty="0"/>
              <a:t> </a:t>
            </a:r>
            <a:r>
              <a:rPr lang="en-US" sz="4400" dirty="0" err="1"/>
              <a:t>opcije</a:t>
            </a:r>
            <a:r>
              <a:rPr lang="en-US" sz="4400" dirty="0"/>
              <a:t> </a:t>
            </a:r>
            <a:r>
              <a:rPr lang="en-US" sz="4400" b="1" dirty="0"/>
              <a:t>bold, italic underline </a:t>
            </a:r>
            <a:r>
              <a:rPr lang="en-US" sz="4400" dirty="0"/>
              <a:t>I </a:t>
            </a:r>
            <a:r>
              <a:rPr lang="en-US" sz="4400" dirty="0" err="1"/>
              <a:t>boja</a:t>
            </a:r>
            <a:endParaRPr lang="en-US" sz="4400" dirty="0"/>
          </a:p>
          <a:p>
            <a:pPr marL="914400" indent="-914400">
              <a:buFont typeface="+mj-lt"/>
              <a:buAutoNum type="arabicPeriod"/>
            </a:pPr>
            <a:r>
              <a:rPr lang="en-US" sz="4400" dirty="0" err="1">
                <a:hlinkClick r:id="rId2" action="ppaction://hlinkfile"/>
              </a:rPr>
              <a:t>tekst</a:t>
            </a: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val="90439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143B-9E66-4D41-977F-83A69865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248400"/>
          </a:xfrm>
        </p:spPr>
        <p:txBody>
          <a:bodyPr>
            <a:normAutofit/>
          </a:bodyPr>
          <a:lstStyle/>
          <a:p>
            <a:r>
              <a:rPr lang="sr-Latn-RS" sz="4800" b="1" u="sng" dirty="0"/>
              <a:t>Захтеви за ф</a:t>
            </a:r>
            <a:r>
              <a:rPr lang="sr-Cyrl-CS" sz="4800" b="1" u="sng" dirty="0"/>
              <a:t>орматирање текста:</a:t>
            </a:r>
            <a:endParaRPr lang="sr-Latn-RS" sz="4800" dirty="0"/>
          </a:p>
          <a:p>
            <a:pPr lvl="0"/>
            <a:r>
              <a:rPr lang="sr-Latn-RS" sz="4800" dirty="0"/>
              <a:t>Селектуј први ред и п</a:t>
            </a:r>
            <a:r>
              <a:rPr lang="sr-Cyrl-CS" sz="4800" dirty="0"/>
              <a:t>остави да слова буду црвена и подебљана (</a:t>
            </a:r>
            <a:r>
              <a:rPr lang="en-US" sz="4800" dirty="0"/>
              <a:t>b</a:t>
            </a:r>
            <a:r>
              <a:rPr lang="sr-Cyrl-CS" sz="4800" dirty="0"/>
              <a:t>о</a:t>
            </a:r>
            <a:r>
              <a:rPr lang="en-US" sz="4800" dirty="0" err="1"/>
              <a:t>ld</a:t>
            </a:r>
            <a:r>
              <a:rPr lang="sr-Cyrl-CS" sz="4800" dirty="0"/>
              <a:t>)</a:t>
            </a:r>
            <a:endParaRPr lang="sr-Latn-RS" sz="4800" dirty="0"/>
          </a:p>
          <a:p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71473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143B-9E66-4D41-977F-83A69865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248400"/>
          </a:xfrm>
        </p:spPr>
        <p:txBody>
          <a:bodyPr>
            <a:normAutofit/>
          </a:bodyPr>
          <a:lstStyle/>
          <a:p>
            <a:pPr lvl="0"/>
            <a:r>
              <a:rPr lang="sr-Latn-RS" sz="4800" dirty="0"/>
              <a:t>Изабери други ред и изабери </a:t>
            </a:r>
          </a:p>
          <a:p>
            <a:r>
              <a:rPr lang="sr-Latn-RS" sz="4800" dirty="0"/>
              <a:t>ф</a:t>
            </a:r>
            <a:r>
              <a:rPr lang="sr-Cyrl-CS" sz="4800" dirty="0"/>
              <a:t>онт:</a:t>
            </a:r>
            <a:r>
              <a:rPr lang="en-US" sz="4800" b="1" dirty="0"/>
              <a:t>Verdana</a:t>
            </a:r>
            <a:endParaRPr lang="sr-Latn-RS" sz="4800" dirty="0"/>
          </a:p>
          <a:p>
            <a:r>
              <a:rPr lang="sr-Cyrl-CS" sz="4800" dirty="0"/>
              <a:t>величина: </a:t>
            </a:r>
            <a:r>
              <a:rPr lang="en-US" sz="4800" b="1" dirty="0"/>
              <a:t>14</a:t>
            </a:r>
            <a:endParaRPr lang="sr-Latn-RS" sz="4800" dirty="0"/>
          </a:p>
          <a:p>
            <a:r>
              <a:rPr lang="sr-Latn-RS" sz="4800" dirty="0"/>
              <a:t>б</a:t>
            </a:r>
            <a:r>
              <a:rPr lang="sr-Cyrl-CS" sz="4800" dirty="0"/>
              <a:t>оја текста: </a:t>
            </a:r>
            <a:r>
              <a:rPr lang="sr-Cyrl-CS" sz="4800" b="1" dirty="0"/>
              <a:t>зелена</a:t>
            </a:r>
            <a:endParaRPr lang="sr-Latn-RS" sz="4800" dirty="0"/>
          </a:p>
          <a:p>
            <a:r>
              <a:rPr lang="sr-Cyrl-CS" sz="4800" dirty="0"/>
              <a:t>опција </a:t>
            </a:r>
            <a:r>
              <a:rPr lang="en-US" sz="4800" b="1" dirty="0"/>
              <a:t>italic </a:t>
            </a:r>
            <a:r>
              <a:rPr lang="sr-Latn-RS" sz="4800" dirty="0"/>
              <a:t>(искошена слова)</a:t>
            </a:r>
          </a:p>
          <a:p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63425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143B-9E66-4D41-977F-83A69865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248400"/>
          </a:xfrm>
        </p:spPr>
        <p:txBody>
          <a:bodyPr>
            <a:normAutofit/>
          </a:bodyPr>
          <a:lstStyle/>
          <a:p>
            <a:pPr lvl="0"/>
            <a:r>
              <a:rPr lang="sr-Latn-RS" sz="4800" dirty="0"/>
              <a:t>Изабери трећи ред и изабери </a:t>
            </a:r>
          </a:p>
          <a:p>
            <a:r>
              <a:rPr lang="sr-Latn-RS" sz="4800" dirty="0"/>
              <a:t>ф</a:t>
            </a:r>
            <a:r>
              <a:rPr lang="sr-Cyrl-CS" sz="4800" dirty="0"/>
              <a:t>онт: </a:t>
            </a:r>
            <a:r>
              <a:rPr lang="en-US" sz="4800" b="1" dirty="0"/>
              <a:t>Calibri</a:t>
            </a:r>
            <a:endParaRPr lang="sr-Latn-RS" sz="4800" dirty="0"/>
          </a:p>
          <a:p>
            <a:r>
              <a:rPr lang="sr-Cyrl-CS" sz="4800" dirty="0"/>
              <a:t>величина: </a:t>
            </a:r>
            <a:r>
              <a:rPr lang="en-US" sz="4800" b="1" dirty="0"/>
              <a:t>16</a:t>
            </a:r>
            <a:endParaRPr lang="sr-Latn-RS" sz="4800" dirty="0"/>
          </a:p>
          <a:p>
            <a:r>
              <a:rPr lang="sr-Latn-RS" sz="4800" dirty="0"/>
              <a:t>б</a:t>
            </a:r>
            <a:r>
              <a:rPr lang="sr-Cyrl-CS" sz="4800" dirty="0"/>
              <a:t>оја текста: </a:t>
            </a:r>
            <a:r>
              <a:rPr lang="sr-Latn-RS" sz="4800" b="1" dirty="0"/>
              <a:t>плава</a:t>
            </a:r>
            <a:endParaRPr lang="sr-Latn-RS" sz="4800" dirty="0"/>
          </a:p>
          <a:p>
            <a:r>
              <a:rPr lang="sr-Cyrl-CS" sz="4800" dirty="0"/>
              <a:t>опција </a:t>
            </a:r>
            <a:r>
              <a:rPr lang="en-US" sz="4800" b="1" dirty="0"/>
              <a:t>underline </a:t>
            </a:r>
            <a:r>
              <a:rPr lang="sr-Latn-RS" sz="4800" b="1" dirty="0"/>
              <a:t>(</a:t>
            </a:r>
            <a:r>
              <a:rPr lang="sr-Latn-RS" sz="4800" dirty="0"/>
              <a:t>п</a:t>
            </a:r>
            <a:r>
              <a:rPr lang="en-US" sz="4800" dirty="0"/>
              <a:t>o</a:t>
            </a:r>
            <a:r>
              <a:rPr lang="sr-Latn-RS" sz="4800" dirty="0"/>
              <a:t>двучен</a:t>
            </a:r>
            <a:r>
              <a:rPr lang="en-US" sz="4800" dirty="0"/>
              <a:t>o</a:t>
            </a:r>
            <a:r>
              <a:rPr lang="sr-Latn-RS" sz="4800" dirty="0"/>
              <a:t>)</a:t>
            </a:r>
          </a:p>
          <a:p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23591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143B-9E66-4D41-977F-83A69865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2484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sz="4800" dirty="0"/>
              <a:t>Изабери четврти ред и изабери </a:t>
            </a:r>
          </a:p>
          <a:p>
            <a:r>
              <a:rPr lang="sr-Latn-RS" sz="4800" dirty="0"/>
              <a:t>ф</a:t>
            </a:r>
            <a:r>
              <a:rPr lang="sr-Cyrl-CS" sz="4800" dirty="0"/>
              <a:t>онт: </a:t>
            </a:r>
            <a:r>
              <a:rPr lang="en-US" sz="4800" b="1" dirty="0"/>
              <a:t>Cambria</a:t>
            </a:r>
            <a:endParaRPr lang="sr-Latn-RS" sz="4800" dirty="0"/>
          </a:p>
          <a:p>
            <a:r>
              <a:rPr lang="sr-Cyrl-CS" sz="4800" dirty="0"/>
              <a:t>величина: </a:t>
            </a:r>
            <a:r>
              <a:rPr lang="en-US" sz="4800" b="1" dirty="0"/>
              <a:t>11</a:t>
            </a:r>
            <a:endParaRPr lang="sr-Latn-RS" sz="4800" dirty="0"/>
          </a:p>
          <a:p>
            <a:r>
              <a:rPr lang="sr-Latn-RS" sz="4800" dirty="0"/>
              <a:t>б</a:t>
            </a:r>
            <a:r>
              <a:rPr lang="sr-Cyrl-CS" sz="4800" dirty="0"/>
              <a:t>оја текста: </a:t>
            </a:r>
            <a:r>
              <a:rPr lang="sr-Latn-RS" sz="4800" b="1" dirty="0"/>
              <a:t>наранџаста</a:t>
            </a:r>
            <a:endParaRPr lang="sr-Latn-RS" sz="4800" dirty="0"/>
          </a:p>
          <a:p>
            <a:r>
              <a:rPr lang="sr-Cyrl-CS" sz="4800" dirty="0"/>
              <a:t>опција </a:t>
            </a:r>
            <a:r>
              <a:rPr lang="sr-Latn-RS" sz="4800" b="1" dirty="0"/>
              <a:t>underline (</a:t>
            </a:r>
            <a:r>
              <a:rPr lang="sr-Latn-RS" sz="4800" dirty="0"/>
              <a:t>пoдвученo таласастом плавом линијом)</a:t>
            </a:r>
          </a:p>
          <a:p>
            <a:r>
              <a:rPr lang="sr-Latn-RS" sz="4800" b="1" dirty="0"/>
              <a:t>Сенчење </a:t>
            </a:r>
            <a:r>
              <a:rPr lang="sr-Latn-RS" sz="4800" dirty="0"/>
              <a:t>плавoм бoјoм</a:t>
            </a:r>
          </a:p>
          <a:p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062340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143B-9E66-4D41-977F-83A69865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2484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sz="4800" dirty="0"/>
              <a:t>Изабери пети ред и изабери </a:t>
            </a:r>
          </a:p>
          <a:p>
            <a:r>
              <a:rPr lang="sr-Latn-RS" sz="4800" dirty="0"/>
              <a:t>ф</a:t>
            </a:r>
            <a:r>
              <a:rPr lang="sr-Cyrl-CS" sz="4800" dirty="0"/>
              <a:t>онт: </a:t>
            </a:r>
            <a:r>
              <a:rPr lang="en-US" sz="4800" b="1" dirty="0"/>
              <a:t>Times New Roman</a:t>
            </a:r>
            <a:endParaRPr lang="sr-Latn-RS" sz="4800" dirty="0"/>
          </a:p>
          <a:p>
            <a:r>
              <a:rPr lang="sr-Cyrl-CS" sz="4800" dirty="0"/>
              <a:t>величина: </a:t>
            </a:r>
            <a:r>
              <a:rPr lang="en-US" sz="4800" b="1" dirty="0"/>
              <a:t>16</a:t>
            </a:r>
            <a:endParaRPr lang="sr-Latn-RS" sz="4800" dirty="0"/>
          </a:p>
          <a:p>
            <a:r>
              <a:rPr lang="sr-Latn-RS" sz="4800" dirty="0"/>
              <a:t>б</a:t>
            </a:r>
            <a:r>
              <a:rPr lang="sr-Cyrl-CS" sz="4800" dirty="0"/>
              <a:t>оја текста: </a:t>
            </a:r>
            <a:r>
              <a:rPr lang="sr-Latn-RS" sz="4800" b="1" dirty="0"/>
              <a:t>црвена</a:t>
            </a:r>
            <a:endParaRPr lang="sr-Latn-RS" sz="4800" dirty="0"/>
          </a:p>
          <a:p>
            <a:r>
              <a:rPr lang="sr-Cyrl-CS" sz="4800" dirty="0"/>
              <a:t>опција </a:t>
            </a:r>
            <a:r>
              <a:rPr lang="en-US" sz="4800" b="1" dirty="0"/>
              <a:t>bold </a:t>
            </a:r>
            <a:r>
              <a:rPr lang="sr-Latn-RS" sz="4800" dirty="0"/>
              <a:t>(подебљана слова)</a:t>
            </a:r>
          </a:p>
          <a:p>
            <a:r>
              <a:rPr lang="sr-Latn-RS" sz="4800" b="1" dirty="0"/>
              <a:t>Сенчење жут</a:t>
            </a:r>
            <a:r>
              <a:rPr lang="en-US" sz="4800" dirty="0"/>
              <a:t>o</a:t>
            </a:r>
            <a:r>
              <a:rPr lang="sr-Latn-RS" sz="4800" dirty="0"/>
              <a:t>м б</a:t>
            </a:r>
            <a:r>
              <a:rPr lang="en-US" sz="4800" dirty="0"/>
              <a:t>o</a:t>
            </a:r>
            <a:r>
              <a:rPr lang="sr-Latn-RS" sz="4800" dirty="0"/>
              <a:t>ј</a:t>
            </a:r>
            <a:r>
              <a:rPr lang="en-US" sz="4800" dirty="0"/>
              <a:t>o</a:t>
            </a:r>
            <a:r>
              <a:rPr lang="sr-Latn-RS" sz="4800" dirty="0"/>
              <a:t>м</a:t>
            </a:r>
            <a:endParaRPr lang="en-US" sz="4800" dirty="0"/>
          </a:p>
          <a:p>
            <a:r>
              <a:rPr lang="en-US" dirty="0"/>
              <a:t>O</a:t>
            </a:r>
            <a:r>
              <a:rPr lang="sr-Latn-RS" dirty="0"/>
              <a:t>стале ред</a:t>
            </a:r>
            <a:r>
              <a:rPr lang="sr-Cyrl-CS" dirty="0"/>
              <a:t>ове форматирај по избору </a:t>
            </a:r>
            <a:endParaRPr lang="sr-Latn-RS" dirty="0"/>
          </a:p>
          <a:p>
            <a:endParaRPr lang="sr-Latn-RS" sz="4800" dirty="0"/>
          </a:p>
          <a:p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50793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RIBBON</a:t>
            </a:r>
            <a:endParaRPr lang="sr-Latn-R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СИСТЕМ ТРАКА СА КАРТИЦАМА</a:t>
            </a:r>
            <a:r>
              <a:rPr lang="sr-Latn-CS" dirty="0"/>
              <a:t> </a:t>
            </a:r>
            <a:endParaRPr lang="sr-Cyrl-RS" dirty="0"/>
          </a:p>
          <a:p>
            <a:r>
              <a:rPr lang="en-US" b="1" dirty="0"/>
              <a:t>Ribbon </a:t>
            </a:r>
            <a:r>
              <a:rPr lang="sr-Cyrl-RS" b="1" dirty="0"/>
              <a:t>-</a:t>
            </a:r>
            <a:r>
              <a:rPr lang="sr-Latn-CS" dirty="0"/>
              <a:t> Трака садржи све команде које </a:t>
            </a:r>
            <a:r>
              <a:rPr lang="sr-Cyrl-RS" dirty="0"/>
              <a:t>су</a:t>
            </a:r>
            <a:r>
              <a:rPr lang="sr-Latn-CS" dirty="0"/>
              <a:t> потребн</a:t>
            </a:r>
            <a:r>
              <a:rPr lang="sr-Cyrl-RS" dirty="0"/>
              <a:t>е</a:t>
            </a:r>
            <a:r>
              <a:rPr lang="sr-Latn-CS" dirty="0"/>
              <a:t> ради обављања уобичајених задатака. </a:t>
            </a:r>
            <a:endParaRPr lang="sr-Cyrl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899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0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RS"/>
          </a:p>
        </p:txBody>
      </p:sp>
      <p:grpSp>
        <p:nvGrpSpPr>
          <p:cNvPr id="12" name="Group 11"/>
          <p:cNvGrpSpPr/>
          <p:nvPr/>
        </p:nvGrpSpPr>
        <p:grpSpPr>
          <a:xfrm>
            <a:off x="255915" y="394543"/>
            <a:ext cx="8534402" cy="5764113"/>
            <a:chOff x="228598" y="533400"/>
            <a:chExt cx="8534402" cy="576411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79" b="55249"/>
            <a:stretch/>
          </p:blipFill>
          <p:spPr bwMode="auto">
            <a:xfrm>
              <a:off x="228598" y="533400"/>
              <a:ext cx="8417491" cy="548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133600" y="1219200"/>
              <a:ext cx="6629400" cy="507831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r-Cyrl-RS" dirty="0"/>
                <a:t>   </a:t>
              </a:r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Cyrl-RS" dirty="0"/>
            </a:p>
            <a:p>
              <a:endParaRPr lang="sr-Latn-R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66800" y="849510"/>
            <a:ext cx="5186582" cy="461665"/>
            <a:chOff x="1066800" y="849510"/>
            <a:chExt cx="5186582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138582" y="849510"/>
              <a:ext cx="4114800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r-Cyrl-RS" sz="2400" dirty="0"/>
                <a:t>Чување д</a:t>
              </a:r>
              <a:r>
                <a:rPr lang="sr-Latn-RS" sz="2400" dirty="0"/>
                <a:t>o</a:t>
              </a:r>
              <a:r>
                <a:rPr lang="sr-Cyrl-RS" sz="2400" dirty="0"/>
                <a:t>кумената</a:t>
              </a:r>
              <a:endParaRPr lang="sr-Latn-RS" sz="2400" dirty="0"/>
            </a:p>
          </p:txBody>
        </p:sp>
        <p:cxnSp>
          <p:nvCxnSpPr>
            <p:cNvPr id="14" name="Straight Arrow Connector 13"/>
            <p:cNvCxnSpPr>
              <a:stCxn id="5" idx="1"/>
            </p:cNvCxnSpPr>
            <p:nvPr/>
          </p:nvCxnSpPr>
          <p:spPr>
            <a:xfrm flipH="1">
              <a:off x="1066800" y="1080343"/>
              <a:ext cx="1071782" cy="6265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281023" y="1369367"/>
            <a:ext cx="7531629" cy="461665"/>
            <a:chOff x="1281023" y="1369367"/>
            <a:chExt cx="7531629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138582" y="1369367"/>
              <a:ext cx="6674070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r-Cyrl-RS" sz="2400" dirty="0"/>
                <a:t>Чување д</a:t>
              </a:r>
              <a:r>
                <a:rPr lang="sr-Latn-RS" sz="2400" dirty="0"/>
                <a:t>o</a:t>
              </a:r>
              <a:r>
                <a:rPr lang="sr-Cyrl-RS" sz="2400" dirty="0"/>
                <a:t>кумената п</a:t>
              </a:r>
              <a:r>
                <a:rPr lang="sr-Latn-RS" sz="2400" dirty="0"/>
                <a:t>o</a:t>
              </a:r>
              <a:r>
                <a:rPr lang="sr-Cyrl-RS" sz="2400" dirty="0"/>
                <a:t>д другим имен</a:t>
              </a:r>
              <a:r>
                <a:rPr lang="sr-Latn-RS" sz="2400" dirty="0"/>
                <a:t>o</a:t>
              </a:r>
              <a:r>
                <a:rPr lang="sr-Cyrl-RS" sz="2400" dirty="0"/>
                <a:t>м</a:t>
              </a:r>
              <a:endParaRPr lang="sr-Latn-RS" sz="2400" dirty="0"/>
            </a:p>
          </p:txBody>
        </p:sp>
        <p:cxnSp>
          <p:nvCxnSpPr>
            <p:cNvPr id="16" name="Straight Arrow Connector 15"/>
            <p:cNvCxnSpPr>
              <a:stCxn id="7" idx="1"/>
            </p:cNvCxnSpPr>
            <p:nvPr/>
          </p:nvCxnSpPr>
          <p:spPr>
            <a:xfrm flipH="1" flipV="1">
              <a:off x="1281023" y="1500392"/>
              <a:ext cx="857559" cy="9980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73911" y="1978967"/>
            <a:ext cx="7678329" cy="461665"/>
            <a:chOff x="1173911" y="1978967"/>
            <a:chExt cx="7678329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2178170" y="1978967"/>
              <a:ext cx="6674070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r-Cyrl-RS" sz="2400" dirty="0"/>
                <a:t> </a:t>
              </a:r>
              <a:r>
                <a:rPr lang="sr-Latn-RS" sz="2400" dirty="0"/>
                <a:t>o</a:t>
              </a:r>
              <a:r>
                <a:rPr lang="sr-Cyrl-RS" sz="2400" dirty="0"/>
                <a:t>тварање п</a:t>
              </a:r>
              <a:r>
                <a:rPr lang="sr-Latn-RS" sz="2400" dirty="0"/>
                <a:t>o</a:t>
              </a:r>
              <a:r>
                <a:rPr lang="sr-Cyrl-RS" sz="2400" dirty="0"/>
                <a:t>ст</a:t>
              </a:r>
              <a:r>
                <a:rPr lang="sr-Latn-RS" sz="2400" dirty="0"/>
                <a:t>o</a:t>
              </a:r>
              <a:r>
                <a:rPr lang="sr-Cyrl-RS" sz="2400" dirty="0"/>
                <a:t>јећих д</a:t>
              </a:r>
              <a:r>
                <a:rPr lang="sr-Latn-RS" sz="2400" dirty="0"/>
                <a:t>o</a:t>
              </a:r>
              <a:r>
                <a:rPr lang="sr-Cyrl-RS" sz="2400" dirty="0"/>
                <a:t>кумената</a:t>
              </a:r>
              <a:endParaRPr lang="sr-Latn-RS" sz="2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1173911" y="2120057"/>
              <a:ext cx="96467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008522" y="3886200"/>
            <a:ext cx="7765980" cy="461665"/>
            <a:chOff x="1008522" y="3886200"/>
            <a:chExt cx="776598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100432" y="3886200"/>
              <a:ext cx="6674070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r-Cyrl-RS" sz="2400" dirty="0"/>
                <a:t> штампање д</a:t>
              </a:r>
              <a:r>
                <a:rPr lang="sr-Latn-RS" sz="2400" dirty="0"/>
                <a:t>o</a:t>
              </a:r>
              <a:r>
                <a:rPr lang="sr-Cyrl-RS" sz="2400" dirty="0"/>
                <a:t>кумената</a:t>
              </a:r>
              <a:endParaRPr lang="sr-Latn-RS" sz="24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008522" y="4054375"/>
              <a:ext cx="1071782" cy="6265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03850" y="-4313"/>
            <a:ext cx="319541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MENI FILE</a:t>
            </a:r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val="16434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808"/>
          <a:stretch/>
        </p:blipFill>
        <p:spPr bwMode="auto">
          <a:xfrm>
            <a:off x="154536" y="1371600"/>
            <a:ext cx="8991600" cy="524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2225" b="87958"/>
          <a:stretch/>
        </p:blipFill>
        <p:spPr bwMode="auto">
          <a:xfrm>
            <a:off x="472273" y="1981200"/>
            <a:ext cx="236220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9" r="77754" b="87320"/>
          <a:stretch/>
        </p:blipFill>
        <p:spPr bwMode="auto">
          <a:xfrm>
            <a:off x="4572926" y="1981200"/>
            <a:ext cx="3656674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4" t="1664" r="65875" b="87060"/>
          <a:stretch/>
        </p:blipFill>
        <p:spPr bwMode="auto">
          <a:xfrm>
            <a:off x="2209800" y="4267200"/>
            <a:ext cx="3610384" cy="2362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RIBON HOME</a:t>
            </a:r>
          </a:p>
        </p:txBody>
      </p:sp>
    </p:spTree>
    <p:extLst>
      <p:ext uri="{BB962C8B-B14F-4D97-AF65-F5344CB8AC3E}">
        <p14:creationId xmlns:p14="http://schemas.microsoft.com/office/powerpoint/2010/main" val="215719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2225" b="87958"/>
          <a:stretch/>
        </p:blipFill>
        <p:spPr bwMode="auto">
          <a:xfrm>
            <a:off x="1295400" y="1828800"/>
            <a:ext cx="609600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dirty="0"/>
              <a:t>RIBON HOME</a:t>
            </a:r>
            <a:r>
              <a:rPr lang="en-US" sz="3600" dirty="0"/>
              <a:t> </a:t>
            </a:r>
            <a:r>
              <a:rPr lang="en-US" sz="3600" dirty="0" err="1"/>
              <a:t>komande</a:t>
            </a:r>
            <a:r>
              <a:rPr lang="en-US" sz="3600" dirty="0"/>
              <a:t> Clipboard</a:t>
            </a:r>
            <a:endParaRPr lang="sr-Latn-R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34778" y="1103516"/>
            <a:ext cx="1442021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2800" dirty="0"/>
              <a:t>UNDO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1104900"/>
            <a:ext cx="14859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2800" dirty="0"/>
              <a:t>SAVE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1474506"/>
            <a:ext cx="209550" cy="430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57600" y="1485900"/>
            <a:ext cx="76200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8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/>
              <a:t>RIBON HOME</a:t>
            </a:r>
            <a:r>
              <a:rPr lang="en-US" dirty="0"/>
              <a:t> </a:t>
            </a:r>
            <a:r>
              <a:rPr lang="en-US" dirty="0" err="1"/>
              <a:t>komande</a:t>
            </a:r>
            <a:r>
              <a:rPr lang="en-US" dirty="0"/>
              <a:t> FONT</a:t>
            </a:r>
            <a:endParaRPr lang="sr-Latn-R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9" r="77754" b="87320"/>
          <a:stretch/>
        </p:blipFill>
        <p:spPr bwMode="auto">
          <a:xfrm>
            <a:off x="1027383" y="2133600"/>
            <a:ext cx="7089234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1605897"/>
            <a:ext cx="8763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FONT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1624769"/>
            <a:ext cx="1219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FONT</a:t>
            </a:r>
            <a:r>
              <a:rPr lang="sr-Cyrl-RS" dirty="0"/>
              <a:t> </a:t>
            </a:r>
            <a:r>
              <a:rPr lang="sr-Latn-RS" dirty="0"/>
              <a:t>SIZE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474732"/>
            <a:ext cx="8763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BOLD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5486400"/>
            <a:ext cx="8763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ITALIC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9312" y="5498068"/>
            <a:ext cx="132548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UNDERLINE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38400" y="1971140"/>
            <a:ext cx="114300" cy="1534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14800" y="1971140"/>
            <a:ext cx="114300" cy="1534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09700" y="4648200"/>
            <a:ext cx="1143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095500" y="4647344"/>
            <a:ext cx="1143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864800" y="4652481"/>
            <a:ext cx="335600" cy="8339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89704" y="5454134"/>
            <a:ext cx="99189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TEKST U INDEXU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4495800" y="4696415"/>
            <a:ext cx="80244" cy="757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27038" y="5454134"/>
            <a:ext cx="1371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TEKST U EXPONENTU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844728" y="4652481"/>
            <a:ext cx="1014660" cy="8800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81681" y="4324178"/>
            <a:ext cx="1066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BOJA TEKSTA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7391400" y="4620216"/>
            <a:ext cx="590281" cy="350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17537" y="5152510"/>
            <a:ext cx="113094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SENČENJE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598638" y="4698647"/>
            <a:ext cx="1318899" cy="6385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45017" y="5513280"/>
            <a:ext cx="117252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TE</a:t>
            </a:r>
            <a:r>
              <a:rPr lang="en-US" dirty="0"/>
              <a:t>X</a:t>
            </a:r>
            <a:r>
              <a:rPr lang="sr-Latn-RS" dirty="0"/>
              <a:t>T </a:t>
            </a:r>
            <a:r>
              <a:rPr lang="en-US" dirty="0"/>
              <a:t>EFFECTS</a:t>
            </a:r>
            <a:endParaRPr lang="sr-Latn-R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932630" y="4696415"/>
            <a:ext cx="1014660" cy="8800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04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dirty="0"/>
              <a:t>RIBON HOME</a:t>
            </a:r>
            <a:r>
              <a:rPr lang="en-US" sz="3600" dirty="0"/>
              <a:t> – </a:t>
            </a:r>
            <a:r>
              <a:rPr lang="en-US" sz="3600" dirty="0" err="1"/>
              <a:t>komande</a:t>
            </a:r>
            <a:r>
              <a:rPr lang="en-US" sz="3600" dirty="0"/>
              <a:t> Paragraph</a:t>
            </a:r>
            <a:endParaRPr lang="sr-Latn-RS" sz="3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4" t="1664" r="65875" b="87060"/>
          <a:stretch/>
        </p:blipFill>
        <p:spPr bwMode="auto">
          <a:xfrm>
            <a:off x="1000855" y="1600200"/>
            <a:ext cx="7142289" cy="4762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762179"/>
            <a:ext cx="916643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ALIGN LEFT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95400" y="5109682"/>
            <a:ext cx="342188" cy="6524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7588" y="5780722"/>
            <a:ext cx="916643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ALIGN CENTER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47188" y="4953000"/>
            <a:ext cx="171094" cy="827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05509" y="5780723"/>
            <a:ext cx="79969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ALIGN RIGHT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63830" y="4953000"/>
            <a:ext cx="1" cy="8091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6039178"/>
            <a:ext cx="1066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ALIGN JUSTIFY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87321" y="4929117"/>
            <a:ext cx="1" cy="1110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0855" y="1542544"/>
            <a:ext cx="141742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NUMBERING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1695247" y="1911876"/>
            <a:ext cx="14322" cy="1212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01139" y="1738367"/>
            <a:ext cx="110855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BULLETS</a:t>
            </a: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flipH="1">
            <a:off x="2705509" y="2107699"/>
            <a:ext cx="249910" cy="1212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5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7696200" cy="55927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b="1" dirty="0">
                <a:solidFill>
                  <a:srgbClr val="002060"/>
                </a:solidFill>
              </a:rPr>
              <a:t>POKRENUTI PROGRAM ZA KUCANJE TEKSTA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b="1" dirty="0">
                <a:solidFill>
                  <a:srgbClr val="002060"/>
                </a:solidFill>
              </a:rPr>
              <a:t>PRITISNUTI KOMANDU </a:t>
            </a:r>
            <a:r>
              <a:rPr lang="sr-Latn-RS" sz="6000" b="1" dirty="0">
                <a:solidFill>
                  <a:srgbClr val="FF0000"/>
                </a:solidFill>
              </a:rPr>
              <a:t>FILE –SAVE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b="1" dirty="0">
                <a:solidFill>
                  <a:srgbClr val="002060"/>
                </a:solidFill>
              </a:rPr>
              <a:t>U PROZORU KOJI SE OTVORI IZABRATI </a:t>
            </a:r>
            <a:r>
              <a:rPr lang="sr-Latn-RS" sz="4400" b="1" dirty="0">
                <a:solidFill>
                  <a:srgbClr val="FF0000"/>
                </a:solidFill>
              </a:rPr>
              <a:t>FOLDER GDE SE ČUVA </a:t>
            </a:r>
            <a:r>
              <a:rPr lang="sr-Latn-RS" b="1" dirty="0">
                <a:solidFill>
                  <a:srgbClr val="002060"/>
                </a:solidFill>
              </a:rPr>
              <a:t>I </a:t>
            </a:r>
            <a:r>
              <a:rPr lang="sr-Latn-RS" sz="4800" b="1" dirty="0">
                <a:solidFill>
                  <a:srgbClr val="FF0000"/>
                </a:solidFill>
              </a:rPr>
              <a:t>IME DOKUMENTA</a:t>
            </a:r>
            <a:r>
              <a:rPr lang="sr-Latn-RS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2060"/>
                </a:solidFill>
              </a:rPr>
              <a:t>Sacuvati</a:t>
            </a:r>
            <a:r>
              <a:rPr lang="en-US" b="1" dirty="0">
                <a:solidFill>
                  <a:srgbClr val="002060"/>
                </a:solidFill>
              </a:rPr>
              <a:t> u 5-2 p</a:t>
            </a:r>
            <a:r>
              <a:rPr lang="sr-Latn-RS" b="1" dirty="0">
                <a:solidFill>
                  <a:srgbClr val="002060"/>
                </a:solidFill>
              </a:rPr>
              <a:t>o</a:t>
            </a:r>
            <a:r>
              <a:rPr lang="en-US" b="1" dirty="0">
                <a:solidFill>
                  <a:srgbClr val="002060"/>
                </a:solidFill>
              </a:rPr>
              <a:t>d </a:t>
            </a:r>
            <a:r>
              <a:rPr lang="en-US" b="1" dirty="0" err="1">
                <a:solidFill>
                  <a:srgbClr val="002060"/>
                </a:solidFill>
              </a:rPr>
              <a:t>imen</a:t>
            </a:r>
            <a:r>
              <a:rPr lang="sr-Latn-RS" b="1" dirty="0">
                <a:solidFill>
                  <a:srgbClr val="002060"/>
                </a:solidFill>
              </a:rPr>
              <a:t>o</a:t>
            </a:r>
            <a:r>
              <a:rPr lang="en-US" b="1" dirty="0">
                <a:solidFill>
                  <a:srgbClr val="002060"/>
                </a:solidFill>
              </a:rPr>
              <a:t>m </a:t>
            </a:r>
            <a:r>
              <a:rPr lang="en-US" sz="3600" b="1" dirty="0" err="1">
                <a:solidFill>
                  <a:srgbClr val="00B050"/>
                </a:solidFill>
              </a:rPr>
              <a:t>Prvi</a:t>
            </a:r>
            <a:r>
              <a:rPr lang="en-US" sz="3600" b="1" dirty="0">
                <a:solidFill>
                  <a:srgbClr val="00B050"/>
                </a:solidFill>
              </a:rPr>
              <a:t> d</a:t>
            </a:r>
            <a:r>
              <a:rPr lang="sr-Latn-RS" sz="3600" b="1" dirty="0">
                <a:solidFill>
                  <a:srgbClr val="00B050"/>
                </a:solidFill>
              </a:rPr>
              <a:t>o</a:t>
            </a:r>
            <a:r>
              <a:rPr lang="en-US" sz="3600" b="1" dirty="0" err="1">
                <a:solidFill>
                  <a:srgbClr val="00B050"/>
                </a:solidFill>
              </a:rPr>
              <a:t>kument</a:t>
            </a:r>
            <a:endParaRPr lang="sr-Latn-RS" sz="3600" b="1" dirty="0">
              <a:solidFill>
                <a:srgbClr val="00B050"/>
              </a:solidFill>
            </a:endParaRPr>
          </a:p>
          <a:p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14890"/>
            <a:ext cx="990600" cy="100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20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78334" b="54259"/>
          <a:stretch/>
        </p:blipFill>
        <p:spPr bwMode="auto">
          <a:xfrm>
            <a:off x="228600" y="57150"/>
            <a:ext cx="8153400" cy="968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550" y="990600"/>
            <a:ext cx="2438400" cy="685800"/>
          </a:xfrm>
          <a:prstGeom prst="rect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373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375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WОRD 2010</vt:lpstr>
      <vt:lpstr>RIBBON</vt:lpstr>
      <vt:lpstr>PowerPoint Presentation</vt:lpstr>
      <vt:lpstr>RIBON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K0PIRANJE TEXT IZV0DI SE U 2 K0RAKA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RIBON HOME</dc:title>
  <dc:creator>Violeta</dc:creator>
  <cp:lastModifiedBy>Violeta</cp:lastModifiedBy>
  <cp:revision>48</cp:revision>
  <dcterms:created xsi:type="dcterms:W3CDTF">2006-08-16T00:00:00Z</dcterms:created>
  <dcterms:modified xsi:type="dcterms:W3CDTF">2022-12-07T11:44:04Z</dcterms:modified>
</cp:coreProperties>
</file>