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91" r:id="rId4"/>
    <p:sldId id="290" r:id="rId5"/>
    <p:sldId id="280" r:id="rId6"/>
    <p:sldId id="262" r:id="rId7"/>
    <p:sldId id="261" r:id="rId8"/>
    <p:sldId id="281" r:id="rId9"/>
    <p:sldId id="293" r:id="rId10"/>
    <p:sldId id="273" r:id="rId11"/>
    <p:sldId id="264" r:id="rId12"/>
    <p:sldId id="294" r:id="rId13"/>
    <p:sldId id="288" r:id="rId14"/>
    <p:sldId id="295" r:id="rId15"/>
    <p:sldId id="267" r:id="rId16"/>
    <p:sldId id="276" r:id="rId17"/>
    <p:sldId id="275" r:id="rId18"/>
    <p:sldId id="263" r:id="rId19"/>
    <p:sldId id="296" r:id="rId20"/>
    <p:sldId id="284" r:id="rId21"/>
    <p:sldId id="297" r:id="rId22"/>
    <p:sldId id="285" r:id="rId23"/>
    <p:sldId id="286" r:id="rId2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FFFF"/>
    <a:srgbClr val="0000CC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7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CFF0-C0A6-4024-9982-61C6A4844493}" type="datetimeFigureOut">
              <a:rPr lang="sr-Latn-RS" smtClean="0"/>
              <a:pPr/>
              <a:t>27.5.2022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13C0C-1B16-44CB-91CD-E18DB02462A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53590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CFF0-C0A6-4024-9982-61C6A4844493}" type="datetimeFigureOut">
              <a:rPr lang="sr-Latn-RS" smtClean="0"/>
              <a:pPr/>
              <a:t>27.5.2022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13C0C-1B16-44CB-91CD-E18DB02462A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75683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CFF0-C0A6-4024-9982-61C6A4844493}" type="datetimeFigureOut">
              <a:rPr lang="sr-Latn-RS" smtClean="0"/>
              <a:pPr/>
              <a:t>27.5.2022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13C0C-1B16-44CB-91CD-E18DB02462A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09584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CFF0-C0A6-4024-9982-61C6A4844493}" type="datetimeFigureOut">
              <a:rPr lang="sr-Latn-RS" smtClean="0"/>
              <a:pPr/>
              <a:t>27.5.2022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13C0C-1B16-44CB-91CD-E18DB02462A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8670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CFF0-C0A6-4024-9982-61C6A4844493}" type="datetimeFigureOut">
              <a:rPr lang="sr-Latn-RS" smtClean="0"/>
              <a:pPr/>
              <a:t>27.5.2022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13C0C-1B16-44CB-91CD-E18DB02462A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90317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CFF0-C0A6-4024-9982-61C6A4844493}" type="datetimeFigureOut">
              <a:rPr lang="sr-Latn-RS" smtClean="0"/>
              <a:pPr/>
              <a:t>27.5.2022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13C0C-1B16-44CB-91CD-E18DB02462A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49907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CFF0-C0A6-4024-9982-61C6A4844493}" type="datetimeFigureOut">
              <a:rPr lang="sr-Latn-RS" smtClean="0"/>
              <a:pPr/>
              <a:t>27.5.2022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13C0C-1B16-44CB-91CD-E18DB02462A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72565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CFF0-C0A6-4024-9982-61C6A4844493}" type="datetimeFigureOut">
              <a:rPr lang="sr-Latn-RS" smtClean="0"/>
              <a:pPr/>
              <a:t>27.5.2022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13C0C-1B16-44CB-91CD-E18DB02462A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20644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CFF0-C0A6-4024-9982-61C6A4844493}" type="datetimeFigureOut">
              <a:rPr lang="sr-Latn-RS" smtClean="0"/>
              <a:pPr/>
              <a:t>27.5.2022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13C0C-1B16-44CB-91CD-E18DB02462A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14036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CFF0-C0A6-4024-9982-61C6A4844493}" type="datetimeFigureOut">
              <a:rPr lang="sr-Latn-RS" smtClean="0"/>
              <a:pPr/>
              <a:t>27.5.2022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13C0C-1B16-44CB-91CD-E18DB02462A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4127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CFF0-C0A6-4024-9982-61C6A4844493}" type="datetimeFigureOut">
              <a:rPr lang="sr-Latn-RS" smtClean="0"/>
              <a:pPr/>
              <a:t>27.5.2022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13C0C-1B16-44CB-91CD-E18DB02462A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28269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4CFF0-C0A6-4024-9982-61C6A4844493}" type="datetimeFigureOut">
              <a:rPr lang="sr-Latn-RS" smtClean="0"/>
              <a:pPr/>
              <a:t>27.5.2022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13C0C-1B16-44CB-91CD-E18DB02462A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57851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b="1" dirty="0"/>
              <a:t>Стринг</a:t>
            </a:r>
            <a:r>
              <a:rPr lang="sr-Latn-RS" b="1" dirty="0"/>
              <a:t>о</a:t>
            </a:r>
            <a:r>
              <a:rPr lang="sr-Cyrl-RS" b="1" dirty="0"/>
              <a:t>ви или Ниске у Пајт</a:t>
            </a:r>
            <a:r>
              <a:rPr lang="sr-Latn-RS" b="1" dirty="0"/>
              <a:t>о</a:t>
            </a:r>
            <a:r>
              <a:rPr lang="sr-Cyrl-RS" b="1" dirty="0"/>
              <a:t>ну</a:t>
            </a:r>
            <a:endParaRPr lang="sr-Latn-R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89770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pPr lvl="0"/>
            <a:r>
              <a:rPr lang="sr-Latn-RS" dirty="0"/>
              <a:t>О</a:t>
            </a:r>
            <a:r>
              <a:rPr lang="sr-Cyrl-RS" dirty="0"/>
              <a:t>перације са нискама:</a:t>
            </a:r>
            <a:br>
              <a:rPr lang="sr-Cyrl-RS" dirty="0"/>
            </a:br>
            <a:r>
              <a:rPr lang="sr-Cyrl-RS" dirty="0"/>
              <a:t>Над</a:t>
            </a:r>
            <a:r>
              <a:rPr lang="sr-Latn-RS" dirty="0"/>
              <a:t>о</a:t>
            </a:r>
            <a:r>
              <a:rPr lang="sr-Cyrl-RS" dirty="0"/>
              <a:t>везивање или спајање</a:t>
            </a:r>
            <a:r>
              <a:rPr lang="sr-Latn-RS" dirty="0"/>
              <a:t> </a:t>
            </a:r>
            <a:r>
              <a:rPr lang="sr-Latn-RS" sz="6000" b="1" dirty="0">
                <a:solidFill>
                  <a:srgbClr val="C00000"/>
                </a:solidFill>
              </a:rPr>
              <a:t>о</a:t>
            </a:r>
            <a:r>
              <a:rPr lang="sr-Cyrl-RS" sz="6000" b="1" dirty="0">
                <a:solidFill>
                  <a:srgbClr val="C00000"/>
                </a:solidFill>
              </a:rPr>
              <a:t>перат</a:t>
            </a:r>
            <a:r>
              <a:rPr lang="sr-Latn-RS" sz="6000" b="1" dirty="0">
                <a:solidFill>
                  <a:srgbClr val="C00000"/>
                </a:solidFill>
              </a:rPr>
              <a:t>о</a:t>
            </a:r>
            <a:r>
              <a:rPr lang="sr-Cyrl-RS" sz="6000" b="1" dirty="0">
                <a:solidFill>
                  <a:srgbClr val="C00000"/>
                </a:solidFill>
              </a:rPr>
              <a:t>р *</a:t>
            </a:r>
            <a:endParaRPr lang="sr-Latn-R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420888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 Који од наредних израза крију у себи исправно записан назив воћа?</a:t>
            </a:r>
          </a:p>
          <a:p>
            <a:pPr marL="514350" indent="-514350">
              <a:buAutoNum type="alphaUcPeriod"/>
            </a:pPr>
            <a:r>
              <a:rPr lang="ru-RU" dirty="0"/>
              <a:t>"ba" + "na" * 2</a:t>
            </a:r>
          </a:p>
          <a:p>
            <a:pPr marL="0" indent="0">
              <a:buNone/>
            </a:pPr>
            <a:br>
              <a:rPr lang="ru-RU" dirty="0"/>
            </a:br>
            <a:r>
              <a:rPr lang="ru-RU" dirty="0"/>
              <a:t>B. "a" + "na" * 2 + "s "</a:t>
            </a:r>
          </a:p>
          <a:p>
            <a:pPr marL="0" indent="0">
              <a:buNone/>
            </a:pPr>
            <a:br>
              <a:rPr lang="ru-RU" dirty="0"/>
            </a:br>
            <a:r>
              <a:rPr lang="ru-RU" dirty="0"/>
              <a:t>C. "ba" * 2 + "na "</a:t>
            </a:r>
          </a:p>
          <a:p>
            <a:pPr marL="0" indent="0">
              <a:buNone/>
            </a:pPr>
            <a:br>
              <a:rPr lang="ru-RU" dirty="0"/>
            </a:br>
            <a:r>
              <a:rPr lang="ru-RU" dirty="0"/>
              <a:t>D. "an" * 2 + "nas"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562876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sr-Cyrl-RS" b="1" dirty="0"/>
              <a:t>Издвајање дел</a:t>
            </a:r>
            <a:r>
              <a:rPr lang="sr-Latn-RS" b="1" dirty="0"/>
              <a:t>о</a:t>
            </a:r>
            <a:r>
              <a:rPr lang="sr-Cyrl-RS" b="1" dirty="0"/>
              <a:t>ва ниске 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lnSpcReduction="10000"/>
          </a:bodyPr>
          <a:lstStyle/>
          <a:p>
            <a:endParaRPr lang="sr-Latn-RS" dirty="0"/>
          </a:p>
          <a:p>
            <a:endParaRPr lang="sr-Latn-RS" dirty="0"/>
          </a:p>
          <a:p>
            <a:r>
              <a:rPr lang="sr-Latn-RS" dirty="0"/>
              <a:t>Карактери у ниски имају своје </a:t>
            </a:r>
            <a:r>
              <a:rPr lang="sr-Latn-RS" sz="3600" b="1" dirty="0">
                <a:solidFill>
                  <a:srgbClr val="7030A0"/>
                </a:solidFill>
              </a:rPr>
              <a:t>редне бројеве тј. позиције</a:t>
            </a:r>
            <a:r>
              <a:rPr lang="sr-Latn-RS" dirty="0"/>
              <a:t>. </a:t>
            </a:r>
          </a:p>
          <a:p>
            <a:r>
              <a:rPr lang="sr-Latn-RS" dirty="0"/>
              <a:t>Први карактер се налази на позицији 0, други на позицији 1 и тако даље. </a:t>
            </a:r>
          </a:p>
          <a:p>
            <a:r>
              <a:rPr lang="sr-Latn-RS" dirty="0"/>
              <a:t>На пример, карактери у ниски</a:t>
            </a:r>
            <a:r>
              <a:rPr lang="sr-Latn-RS" b="1" dirty="0"/>
              <a:t> </a:t>
            </a:r>
          </a:p>
          <a:p>
            <a:pPr marL="0" indent="0">
              <a:buNone/>
            </a:pPr>
            <a:r>
              <a:rPr lang="en-US" b="1" dirty="0" err="1">
                <a:solidFill>
                  <a:srgbClr val="C00000"/>
                </a:solidFill>
              </a:rPr>
              <a:t>tekst</a:t>
            </a:r>
            <a:r>
              <a:rPr lang="sr-Cyrl-RS" b="1" dirty="0">
                <a:solidFill>
                  <a:srgbClr val="C00000"/>
                </a:solidFill>
              </a:rPr>
              <a:t>=</a:t>
            </a:r>
            <a:r>
              <a:rPr lang="sr-Latn-RS" b="1" dirty="0">
                <a:solidFill>
                  <a:srgbClr val="C00000"/>
                </a:solidFill>
              </a:rPr>
              <a:t> "</a:t>
            </a:r>
            <a:r>
              <a:rPr lang="en-GB" b="1" dirty="0">
                <a:solidFill>
                  <a:srgbClr val="C00000"/>
                </a:solidFill>
              </a:rPr>
              <a:t>Python</a:t>
            </a:r>
            <a:r>
              <a:rPr lang="sr-Latn-RS" b="1" dirty="0">
                <a:solidFill>
                  <a:srgbClr val="C00000"/>
                </a:solidFill>
              </a:rPr>
              <a:t>"</a:t>
            </a:r>
            <a:r>
              <a:rPr lang="sr-Latn-RS" dirty="0">
                <a:solidFill>
                  <a:srgbClr val="C00000"/>
                </a:solidFill>
              </a:rPr>
              <a:t> </a:t>
            </a:r>
            <a:r>
              <a:rPr lang="sr-Latn-RS" dirty="0"/>
              <a:t>се броје на следећи начин.</a:t>
            </a:r>
          </a:p>
          <a:p>
            <a:endParaRPr lang="sr-Latn-R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900602"/>
              </p:ext>
            </p:extLst>
          </p:nvPr>
        </p:nvGraphicFramePr>
        <p:xfrm>
          <a:off x="1187624" y="1268760"/>
          <a:ext cx="3190506" cy="12285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1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1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17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17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17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17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0</a:t>
                      </a:r>
                      <a:endParaRPr lang="sr-Latn-RS" sz="28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76200" marR="76200" marT="76200" marB="7620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1</a:t>
                      </a:r>
                      <a:endParaRPr lang="sr-Latn-RS" sz="28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76200" marR="76200" marT="76200" marB="7620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2</a:t>
                      </a:r>
                      <a:endParaRPr lang="sr-Latn-RS" sz="28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76200" marR="76200" marT="76200" marB="7620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3</a:t>
                      </a:r>
                      <a:endParaRPr lang="sr-Latn-RS" sz="28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76200" marR="76200" marT="76200" marB="7620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4</a:t>
                      </a:r>
                      <a:endParaRPr lang="sr-Latn-RS" sz="28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76200" marR="76200" marT="76200" marB="7620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5</a:t>
                      </a:r>
                      <a:endParaRPr lang="sr-Latn-RS" sz="28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76200" marR="76200" marT="76200" marB="7620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5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endParaRPr lang="sr-Latn-RS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y</a:t>
                      </a:r>
                      <a:endParaRPr lang="sr-Latn-RS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lang="sr-Latn-RS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endParaRPr lang="sr-Latn-RS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sr-Latn-RS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sr-Latn-RS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2960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4ABA5-09A2-482C-8745-0D70184E9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BABDC-0A61-4F9A-BDAD-3CF32F59A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Први карактер стринга </a:t>
            </a:r>
            <a:r>
              <a:rPr lang="en-US" b="1" dirty="0" err="1">
                <a:solidFill>
                  <a:srgbClr val="C00000"/>
                </a:solidFill>
              </a:rPr>
              <a:t>tekst</a:t>
            </a:r>
            <a:r>
              <a:rPr lang="ru-RU" b="1" dirty="0"/>
              <a:t> има индекс 0, а не 1. Веома важно је да имаш на уму да у програмирању бројање обично почиње од 0, а не од 1;</a:t>
            </a:r>
            <a:endParaRPr lang="ru-RU" dirty="0"/>
          </a:p>
          <a:p>
            <a:r>
              <a:rPr lang="ru-RU" b="1" dirty="0"/>
              <a:t>Негативни индекси указују на издвајање карактера стринга отпозади.</a:t>
            </a:r>
            <a:endParaRPr lang="ru-RU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711222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lvl="0"/>
            <a:r>
              <a:rPr lang="sr-Cyrl-RS" b="1" dirty="0"/>
              <a:t>Издвајање дел</a:t>
            </a:r>
            <a:r>
              <a:rPr lang="sr-Latn-RS" b="1" dirty="0"/>
              <a:t>о</a:t>
            </a:r>
            <a:r>
              <a:rPr lang="sr-Cyrl-RS" b="1" dirty="0"/>
              <a:t>ва ниске 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256584"/>
          </a:xfrm>
        </p:spPr>
        <p:txBody>
          <a:bodyPr>
            <a:normAutofit fontScale="47500" lnSpcReduction="20000"/>
          </a:bodyPr>
          <a:lstStyle/>
          <a:p>
            <a:endParaRPr lang="sr-Latn-RS" dirty="0"/>
          </a:p>
          <a:p>
            <a:endParaRPr lang="sr-Latn-RS" dirty="0"/>
          </a:p>
          <a:p>
            <a:pPr lvl="0"/>
            <a:endParaRPr lang="en-GB" b="1" dirty="0">
              <a:solidFill>
                <a:srgbClr val="7030A0"/>
              </a:solidFill>
            </a:endParaRPr>
          </a:p>
          <a:p>
            <a:pPr lvl="0"/>
            <a:endParaRPr lang="en-GB" b="1" dirty="0">
              <a:solidFill>
                <a:srgbClr val="7030A0"/>
              </a:solidFill>
            </a:endParaRPr>
          </a:p>
          <a:p>
            <a:pPr lvl="0"/>
            <a:r>
              <a:rPr lang="sr-Latn-RS" sz="5100" b="1" dirty="0">
                <a:solidFill>
                  <a:srgbClr val="7030A0"/>
                </a:solidFill>
              </a:rPr>
              <a:t>Могуће је издвојити појединачни карактер из ниске</a:t>
            </a:r>
            <a:r>
              <a:rPr lang="sr-Latn-RS" sz="5100" dirty="0"/>
              <a:t>. </a:t>
            </a:r>
          </a:p>
          <a:p>
            <a:pPr lvl="0"/>
            <a:r>
              <a:rPr lang="sr-Cyrl-RS" sz="5100" dirty="0">
                <a:solidFill>
                  <a:srgbClr val="00B050"/>
                </a:solidFill>
              </a:rPr>
              <a:t>За издвајање п</a:t>
            </a:r>
            <a:r>
              <a:rPr lang="sr-Latn-RS" sz="5100" dirty="0">
                <a:solidFill>
                  <a:srgbClr val="00B050"/>
                </a:solidFill>
              </a:rPr>
              <a:t>о</a:t>
            </a:r>
            <a:r>
              <a:rPr lang="sr-Cyrl-RS" sz="5100" dirty="0">
                <a:solidFill>
                  <a:srgbClr val="00B050"/>
                </a:solidFill>
              </a:rPr>
              <a:t>јединачних карактера из ниске у Пајт</a:t>
            </a:r>
            <a:r>
              <a:rPr lang="sr-Latn-RS" sz="5100" dirty="0">
                <a:solidFill>
                  <a:srgbClr val="00B050"/>
                </a:solidFill>
              </a:rPr>
              <a:t>о</a:t>
            </a:r>
            <a:r>
              <a:rPr lang="sr-Cyrl-RS" sz="5100" dirty="0">
                <a:solidFill>
                  <a:srgbClr val="00B050"/>
                </a:solidFill>
              </a:rPr>
              <a:t>ну к</a:t>
            </a:r>
            <a:r>
              <a:rPr lang="sr-Latn-RS" sz="5100" dirty="0">
                <a:solidFill>
                  <a:srgbClr val="00B050"/>
                </a:solidFill>
              </a:rPr>
              <a:t>о</a:t>
            </a:r>
            <a:r>
              <a:rPr lang="sr-Cyrl-RS" sz="5100" dirty="0">
                <a:solidFill>
                  <a:srgbClr val="00B050"/>
                </a:solidFill>
              </a:rPr>
              <a:t>ристим</a:t>
            </a:r>
            <a:r>
              <a:rPr lang="sr-Latn-RS" sz="5100" b="1" dirty="0">
                <a:solidFill>
                  <a:srgbClr val="00B050"/>
                </a:solidFill>
              </a:rPr>
              <a:t>о</a:t>
            </a:r>
            <a:r>
              <a:rPr lang="sr-Cyrl-RS" sz="5100" b="1" dirty="0">
                <a:solidFill>
                  <a:srgbClr val="00B050"/>
                </a:solidFill>
              </a:rPr>
              <a:t> угласте заграде</a:t>
            </a:r>
            <a:r>
              <a:rPr lang="en-US" sz="5100" b="1" dirty="0">
                <a:solidFill>
                  <a:srgbClr val="00B050"/>
                </a:solidFill>
              </a:rPr>
              <a:t> []</a:t>
            </a:r>
            <a:endParaRPr lang="sr-Cyrl-RS" sz="5100" b="1" dirty="0">
              <a:solidFill>
                <a:srgbClr val="00B050"/>
              </a:solidFill>
            </a:endParaRPr>
          </a:p>
          <a:p>
            <a:pPr marL="0" lvl="0" indent="0"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pPr marL="0" lvl="0" indent="0">
              <a:buNone/>
            </a:pPr>
            <a:r>
              <a:rPr lang="en-US" sz="5100" b="1" dirty="0" err="1">
                <a:solidFill>
                  <a:srgbClr val="C00000"/>
                </a:solidFill>
              </a:rPr>
              <a:t>tekst</a:t>
            </a:r>
            <a:r>
              <a:rPr lang="sr-Cyrl-RS" sz="5100" b="1" dirty="0">
                <a:solidFill>
                  <a:srgbClr val="C00000"/>
                </a:solidFill>
              </a:rPr>
              <a:t>=</a:t>
            </a:r>
            <a:r>
              <a:rPr lang="sr-Latn-RS" sz="5100" b="1" dirty="0">
                <a:solidFill>
                  <a:srgbClr val="C00000"/>
                </a:solidFill>
              </a:rPr>
              <a:t>“</a:t>
            </a:r>
            <a:r>
              <a:rPr lang="en-GB" sz="5100" b="1" dirty="0">
                <a:solidFill>
                  <a:srgbClr val="C00000"/>
                </a:solidFill>
              </a:rPr>
              <a:t>Python”</a:t>
            </a:r>
            <a:endParaRPr lang="sr-Latn-RS" sz="5100" dirty="0"/>
          </a:p>
          <a:p>
            <a:r>
              <a:rPr lang="sr-Latn-RS" sz="5100" b="1" dirty="0">
                <a:solidFill>
                  <a:srgbClr val="7030A0"/>
                </a:solidFill>
              </a:rPr>
              <a:t>карактер </a:t>
            </a:r>
            <a:r>
              <a:rPr lang="en-GB" sz="5100" b="1" dirty="0">
                <a:solidFill>
                  <a:srgbClr val="7030A0"/>
                </a:solidFill>
              </a:rPr>
              <a:t>P</a:t>
            </a:r>
            <a:r>
              <a:rPr lang="sr-Latn-RS" sz="5100" b="1" dirty="0">
                <a:solidFill>
                  <a:srgbClr val="7030A0"/>
                </a:solidFill>
              </a:rPr>
              <a:t> може добити изразом tekst[0] </a:t>
            </a:r>
            <a:r>
              <a:rPr lang="sr-Latn-RS" sz="4000" b="1" dirty="0">
                <a:solidFill>
                  <a:srgbClr val="7030A0"/>
                </a:solidFill>
              </a:rPr>
              <a:t> </a:t>
            </a:r>
          </a:p>
          <a:p>
            <a:r>
              <a:rPr lang="en-US" sz="5100" b="1" dirty="0" err="1">
                <a:solidFill>
                  <a:srgbClr val="00B050"/>
                </a:solidFill>
              </a:rPr>
              <a:t>tekst</a:t>
            </a:r>
            <a:r>
              <a:rPr lang="sr-Latn-RS" sz="5100" b="1" dirty="0">
                <a:solidFill>
                  <a:srgbClr val="00B050"/>
                </a:solidFill>
              </a:rPr>
              <a:t>[0]</a:t>
            </a:r>
            <a:r>
              <a:rPr lang="sr-Cyrl-RS" sz="5100" b="1" dirty="0">
                <a:solidFill>
                  <a:srgbClr val="00B050"/>
                </a:solidFill>
              </a:rPr>
              <a:t> - </a:t>
            </a:r>
            <a:r>
              <a:rPr lang="en-US" sz="5100" b="1" dirty="0">
                <a:solidFill>
                  <a:srgbClr val="00FFFF"/>
                </a:solidFill>
              </a:rPr>
              <a:t>P</a:t>
            </a:r>
            <a:r>
              <a:rPr lang="en-US" sz="5100" b="1" dirty="0">
                <a:solidFill>
                  <a:srgbClr val="00B050"/>
                </a:solidFill>
              </a:rPr>
              <a:t> </a:t>
            </a:r>
            <a:r>
              <a:rPr lang="sr-Cyrl-RS" sz="5100" b="1" dirty="0">
                <a:solidFill>
                  <a:srgbClr val="00B050"/>
                </a:solidFill>
              </a:rPr>
              <a:t>први карактер у ниски  </a:t>
            </a:r>
            <a:r>
              <a:rPr lang="en-US" sz="5100" b="1" dirty="0" err="1">
                <a:solidFill>
                  <a:srgbClr val="00B050"/>
                </a:solidFill>
              </a:rPr>
              <a:t>tekst</a:t>
            </a:r>
            <a:endParaRPr lang="sr-Latn-RS" sz="5100" b="1" dirty="0">
              <a:solidFill>
                <a:srgbClr val="00B050"/>
              </a:solidFill>
            </a:endParaRPr>
          </a:p>
          <a:p>
            <a:r>
              <a:rPr lang="en-US" sz="5100" b="1" dirty="0" err="1">
                <a:solidFill>
                  <a:srgbClr val="FF6600"/>
                </a:solidFill>
              </a:rPr>
              <a:t>tekst</a:t>
            </a:r>
            <a:r>
              <a:rPr lang="en-US" sz="5100" b="1" dirty="0">
                <a:solidFill>
                  <a:srgbClr val="FF6600"/>
                </a:solidFill>
              </a:rPr>
              <a:t> </a:t>
            </a:r>
            <a:r>
              <a:rPr lang="sr-Latn-RS" sz="5100" b="1" dirty="0">
                <a:solidFill>
                  <a:srgbClr val="FF6600"/>
                </a:solidFill>
              </a:rPr>
              <a:t>[1]</a:t>
            </a:r>
            <a:r>
              <a:rPr lang="sr-Cyrl-RS" sz="5100" b="1" dirty="0">
                <a:solidFill>
                  <a:srgbClr val="FF6600"/>
                </a:solidFill>
              </a:rPr>
              <a:t> - </a:t>
            </a:r>
            <a:r>
              <a:rPr lang="en-GB" sz="5100" b="1" dirty="0">
                <a:solidFill>
                  <a:srgbClr val="00FFFF"/>
                </a:solidFill>
              </a:rPr>
              <a:t>y</a:t>
            </a:r>
            <a:r>
              <a:rPr lang="sr-Cyrl-RS" sz="5100" b="1" dirty="0">
                <a:solidFill>
                  <a:srgbClr val="FF6600"/>
                </a:solidFill>
              </a:rPr>
              <a:t> други карактер у ниски  </a:t>
            </a:r>
            <a:r>
              <a:rPr lang="en-US" sz="5100" b="1" dirty="0" err="1">
                <a:solidFill>
                  <a:srgbClr val="FF6600"/>
                </a:solidFill>
              </a:rPr>
              <a:t>tekst</a:t>
            </a:r>
            <a:endParaRPr lang="sr-Latn-RS" sz="5100" b="1" dirty="0">
              <a:solidFill>
                <a:srgbClr val="FF6600"/>
              </a:solidFill>
            </a:endParaRPr>
          </a:p>
          <a:p>
            <a:r>
              <a:rPr lang="sr-Latn-RS" sz="5100" b="1" dirty="0">
                <a:solidFill>
                  <a:srgbClr val="C00000"/>
                </a:solidFill>
              </a:rPr>
              <a:t>tekst[2]</a:t>
            </a:r>
            <a:r>
              <a:rPr lang="sr-Cyrl-RS" sz="5100" b="1" dirty="0">
                <a:solidFill>
                  <a:srgbClr val="C00000"/>
                </a:solidFill>
              </a:rPr>
              <a:t> - </a:t>
            </a:r>
            <a:r>
              <a:rPr lang="en-US" sz="5100" b="1" dirty="0">
                <a:solidFill>
                  <a:srgbClr val="00FFFF"/>
                </a:solidFill>
              </a:rPr>
              <a:t>t </a:t>
            </a:r>
            <a:r>
              <a:rPr lang="sr-Cyrl-RS" sz="5100" b="1" dirty="0">
                <a:solidFill>
                  <a:srgbClr val="C00000"/>
                </a:solidFill>
              </a:rPr>
              <a:t>трећи карактер у ниски  </a:t>
            </a:r>
            <a:r>
              <a:rPr lang="en-US" sz="5100" b="1" dirty="0" err="1">
                <a:solidFill>
                  <a:srgbClr val="C00000"/>
                </a:solidFill>
              </a:rPr>
              <a:t>tekst</a:t>
            </a:r>
            <a:endParaRPr lang="sr-Latn-RS" sz="5100" b="1" dirty="0">
              <a:solidFill>
                <a:srgbClr val="C00000"/>
              </a:solidFill>
            </a:endParaRPr>
          </a:p>
          <a:p>
            <a:r>
              <a:rPr lang="sr-Latn-RS" sz="5100" b="1" dirty="0">
                <a:solidFill>
                  <a:srgbClr val="CC0099"/>
                </a:solidFill>
              </a:rPr>
              <a:t>tekst[</a:t>
            </a:r>
            <a:r>
              <a:rPr lang="sr-Cyrl-RS" sz="5100" b="1" dirty="0">
                <a:solidFill>
                  <a:srgbClr val="CC0099"/>
                </a:solidFill>
              </a:rPr>
              <a:t>-1</a:t>
            </a:r>
            <a:r>
              <a:rPr lang="sr-Latn-RS" sz="5100" b="1" dirty="0">
                <a:solidFill>
                  <a:srgbClr val="CC0099"/>
                </a:solidFill>
              </a:rPr>
              <a:t>]</a:t>
            </a:r>
            <a:r>
              <a:rPr lang="sr-Cyrl-RS" sz="5100" b="1" dirty="0">
                <a:solidFill>
                  <a:srgbClr val="CC0099"/>
                </a:solidFill>
              </a:rPr>
              <a:t> - </a:t>
            </a:r>
            <a:r>
              <a:rPr lang="en-US" sz="5100" b="1" dirty="0">
                <a:solidFill>
                  <a:srgbClr val="00FFFF"/>
                </a:solidFill>
              </a:rPr>
              <a:t>n</a:t>
            </a:r>
            <a:r>
              <a:rPr lang="en-US" sz="5100" b="1" dirty="0">
                <a:solidFill>
                  <a:srgbClr val="CC0099"/>
                </a:solidFill>
              </a:rPr>
              <a:t> </a:t>
            </a:r>
            <a:r>
              <a:rPr lang="sr-Cyrl-RS" sz="5100" b="1" dirty="0">
                <a:solidFill>
                  <a:srgbClr val="CC0099"/>
                </a:solidFill>
              </a:rPr>
              <a:t>п</a:t>
            </a:r>
            <a:r>
              <a:rPr lang="sr-Latn-RS" sz="5100" b="1" dirty="0">
                <a:solidFill>
                  <a:srgbClr val="CC0099"/>
                </a:solidFill>
              </a:rPr>
              <a:t>о</a:t>
            </a:r>
            <a:r>
              <a:rPr lang="sr-Cyrl-RS" sz="5100" b="1" dirty="0">
                <a:solidFill>
                  <a:srgbClr val="CC0099"/>
                </a:solidFill>
              </a:rPr>
              <a:t>следњи карактер у ниски  </a:t>
            </a:r>
            <a:r>
              <a:rPr lang="en-US" sz="5100" b="1" dirty="0" err="1">
                <a:solidFill>
                  <a:srgbClr val="CC0099"/>
                </a:solidFill>
              </a:rPr>
              <a:t>tekst</a:t>
            </a:r>
            <a:endParaRPr lang="sr-Latn-RS" sz="5100" b="1" dirty="0">
              <a:solidFill>
                <a:srgbClr val="CC0099"/>
              </a:solidFill>
            </a:endParaRPr>
          </a:p>
          <a:p>
            <a:r>
              <a:rPr lang="sr-Latn-RS" sz="5100" b="1" dirty="0">
                <a:solidFill>
                  <a:srgbClr val="0000CC"/>
                </a:solidFill>
              </a:rPr>
              <a:t>ime[</a:t>
            </a:r>
            <a:r>
              <a:rPr lang="sr-Cyrl-RS" sz="5100" b="1" dirty="0">
                <a:solidFill>
                  <a:srgbClr val="0000CC"/>
                </a:solidFill>
              </a:rPr>
              <a:t>-2</a:t>
            </a:r>
            <a:r>
              <a:rPr lang="sr-Latn-RS" sz="5100" b="1" dirty="0">
                <a:solidFill>
                  <a:srgbClr val="0000CC"/>
                </a:solidFill>
              </a:rPr>
              <a:t>]</a:t>
            </a:r>
            <a:r>
              <a:rPr lang="sr-Cyrl-RS" sz="5100" b="1" dirty="0">
                <a:solidFill>
                  <a:srgbClr val="0000CC"/>
                </a:solidFill>
              </a:rPr>
              <a:t> - </a:t>
            </a:r>
            <a:r>
              <a:rPr lang="en-US" sz="5100" b="1" dirty="0">
                <a:solidFill>
                  <a:srgbClr val="00FFFF"/>
                </a:solidFill>
              </a:rPr>
              <a:t>o</a:t>
            </a:r>
            <a:r>
              <a:rPr lang="en-US" sz="5100" b="1" dirty="0">
                <a:solidFill>
                  <a:srgbClr val="0000CC"/>
                </a:solidFill>
              </a:rPr>
              <a:t> </a:t>
            </a:r>
            <a:r>
              <a:rPr lang="sr-Cyrl-RS" sz="5100" b="1" dirty="0">
                <a:solidFill>
                  <a:srgbClr val="0000CC"/>
                </a:solidFill>
              </a:rPr>
              <a:t>други </a:t>
            </a:r>
            <a:r>
              <a:rPr lang="sr-Latn-RS" sz="5100" b="1" dirty="0">
                <a:solidFill>
                  <a:srgbClr val="0000CC"/>
                </a:solidFill>
              </a:rPr>
              <a:t>о</a:t>
            </a:r>
            <a:r>
              <a:rPr lang="sr-Cyrl-RS" sz="5100" b="1" dirty="0">
                <a:solidFill>
                  <a:srgbClr val="0000CC"/>
                </a:solidFill>
              </a:rPr>
              <a:t>тп</a:t>
            </a:r>
            <a:r>
              <a:rPr lang="sr-Latn-RS" sz="5100" b="1" dirty="0">
                <a:solidFill>
                  <a:srgbClr val="0000CC"/>
                </a:solidFill>
              </a:rPr>
              <a:t>о</a:t>
            </a:r>
            <a:r>
              <a:rPr lang="sr-Cyrl-RS" sz="5100" b="1" dirty="0">
                <a:solidFill>
                  <a:srgbClr val="0000CC"/>
                </a:solidFill>
              </a:rPr>
              <a:t>зади карактер у ниски  </a:t>
            </a:r>
            <a:r>
              <a:rPr lang="en-US" sz="5100" b="1" dirty="0" err="1">
                <a:solidFill>
                  <a:srgbClr val="0000CC"/>
                </a:solidFill>
              </a:rPr>
              <a:t>tekst</a:t>
            </a:r>
            <a:endParaRPr lang="sr-Latn-RS" sz="5100" b="1" dirty="0">
              <a:solidFill>
                <a:srgbClr val="0000CC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900602"/>
              </p:ext>
            </p:extLst>
          </p:nvPr>
        </p:nvGraphicFramePr>
        <p:xfrm>
          <a:off x="1259632" y="1052736"/>
          <a:ext cx="3190506" cy="12285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1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1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17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17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17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17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0</a:t>
                      </a:r>
                      <a:endParaRPr lang="sr-Latn-RS" sz="28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76200" marR="76200" marT="76200" marB="7620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1</a:t>
                      </a:r>
                      <a:endParaRPr lang="sr-Latn-RS" sz="28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76200" marR="76200" marT="76200" marB="7620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2</a:t>
                      </a:r>
                      <a:endParaRPr lang="sr-Latn-RS" sz="28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76200" marR="76200" marT="76200" marB="7620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3</a:t>
                      </a:r>
                      <a:endParaRPr lang="sr-Latn-RS" sz="28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76200" marR="76200" marT="76200" marB="7620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4</a:t>
                      </a:r>
                      <a:endParaRPr lang="sr-Latn-RS" sz="28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76200" marR="76200" marT="76200" marB="7620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5</a:t>
                      </a:r>
                      <a:endParaRPr lang="sr-Latn-RS" sz="28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76200" marR="76200" marT="76200" marB="7620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5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endParaRPr lang="sr-Latn-RS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y</a:t>
                      </a:r>
                      <a:endParaRPr lang="sr-Latn-RS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lang="sr-Latn-RS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endParaRPr lang="sr-Latn-RS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sr-Latn-RS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sr-Latn-RS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2960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9805D-3A7A-4FCA-8A47-220E0425E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Издвајање дела стринга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BDE47-6790-49E9-88DA-92F1D1FDD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Приликом издвајања делова стринга потребно је да наведемо опсег позиција карактера које издвајамо </a:t>
            </a:r>
            <a:r>
              <a:rPr lang="ru-RU" b="1" dirty="0"/>
              <a:t>(m,n)</a:t>
            </a:r>
          </a:p>
          <a:p>
            <a:r>
              <a:rPr lang="ru-RU" dirty="0"/>
              <a:t> Треба да имамо на уму да наведени опсег</a:t>
            </a:r>
            <a:br>
              <a:rPr lang="ru-RU" dirty="0"/>
            </a:br>
            <a:r>
              <a:rPr lang="ru-RU" dirty="0"/>
              <a:t>подразумева позиције карактера </a:t>
            </a:r>
          </a:p>
          <a:p>
            <a:pPr marL="0" indent="0">
              <a:buNone/>
            </a:pPr>
            <a:r>
              <a:rPr lang="ru-RU" dirty="0"/>
              <a:t>      од </a:t>
            </a:r>
            <a:r>
              <a:rPr lang="ru-RU" b="1" dirty="0"/>
              <a:t>m </a:t>
            </a:r>
            <a:r>
              <a:rPr lang="ru-RU" dirty="0"/>
              <a:t>до </a:t>
            </a:r>
            <a:r>
              <a:rPr lang="ru-RU" b="1" dirty="0"/>
              <a:t>n-1</a:t>
            </a:r>
            <a:r>
              <a:rPr lang="ru-RU" dirty="0"/>
              <a:t>.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277984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0096"/>
              </p:ext>
            </p:extLst>
          </p:nvPr>
        </p:nvGraphicFramePr>
        <p:xfrm>
          <a:off x="518723" y="404664"/>
          <a:ext cx="8228695" cy="8834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5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2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32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32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32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32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32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327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327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1327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1327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5984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sr-Cyrl-RS" sz="2000" dirty="0">
                          <a:effectLst/>
                        </a:rPr>
                        <a:t>П</a:t>
                      </a:r>
                      <a:r>
                        <a:rPr lang="sr-Latn-RS" sz="2000" dirty="0">
                          <a:effectLst/>
                        </a:rPr>
                        <a:t>о</a:t>
                      </a:r>
                      <a:r>
                        <a:rPr lang="sr-Cyrl-RS" sz="2000" dirty="0">
                          <a:effectLst/>
                        </a:rPr>
                        <a:t>зиција (индекс)</a:t>
                      </a:r>
                      <a:endParaRPr lang="sr-Latn-RS" sz="20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97402" marR="974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sr-Cyrl-RS" sz="2000" dirty="0">
                          <a:effectLst/>
                        </a:rPr>
                        <a:t>0</a:t>
                      </a:r>
                      <a:endParaRPr lang="sr-Latn-RS" sz="20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97402" marR="974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sr-Cyrl-RS" sz="2000" dirty="0">
                          <a:effectLst/>
                        </a:rPr>
                        <a:t>1</a:t>
                      </a:r>
                      <a:endParaRPr lang="sr-Latn-RS" sz="20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97402" marR="974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sr-Cyrl-RS" sz="2000" dirty="0">
                          <a:effectLst/>
                        </a:rPr>
                        <a:t>2</a:t>
                      </a:r>
                      <a:endParaRPr lang="sr-Latn-RS" sz="20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97402" marR="974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sr-Cyrl-RS" sz="2000" dirty="0">
                          <a:effectLst/>
                        </a:rPr>
                        <a:t>3</a:t>
                      </a:r>
                      <a:endParaRPr lang="sr-Latn-RS" sz="20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97402" marR="974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sr-Cyrl-RS" sz="2000" dirty="0">
                          <a:effectLst/>
                        </a:rPr>
                        <a:t>4</a:t>
                      </a:r>
                      <a:endParaRPr lang="sr-Latn-RS" sz="20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97402" marR="974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sr-Cyrl-RS" sz="2000" dirty="0">
                          <a:effectLst/>
                        </a:rPr>
                        <a:t>5</a:t>
                      </a:r>
                      <a:endParaRPr lang="sr-Latn-RS" sz="20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97402" marR="974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sr-Cyrl-RS" sz="2000" dirty="0">
                          <a:effectLst/>
                        </a:rPr>
                        <a:t>6</a:t>
                      </a:r>
                      <a:endParaRPr lang="sr-Latn-RS" sz="20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97402" marR="974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sr-Cyrl-RS" sz="2000" dirty="0">
                          <a:effectLst/>
                        </a:rPr>
                        <a:t>7</a:t>
                      </a:r>
                      <a:endParaRPr lang="sr-Latn-RS" sz="20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97402" marR="974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sr-Cyrl-RS" sz="2000" dirty="0">
                          <a:effectLst/>
                        </a:rPr>
                        <a:t>8</a:t>
                      </a:r>
                      <a:endParaRPr lang="sr-Latn-RS" sz="20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97402" marR="974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sr-Cyrl-RS" sz="2000" dirty="0">
                          <a:effectLst/>
                        </a:rPr>
                        <a:t>9</a:t>
                      </a:r>
                      <a:endParaRPr lang="sr-Latn-RS" sz="20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97402" marR="97402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297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sr-Cyrl-RS" sz="2000">
                          <a:effectLst/>
                        </a:rPr>
                        <a:t>карактери</a:t>
                      </a:r>
                      <a:endParaRPr lang="sr-Latn-RS" sz="2000">
                        <a:effectLst/>
                        <a:latin typeface="Calibri"/>
                        <a:ea typeface="SimSun"/>
                      </a:endParaRPr>
                    </a:p>
                  </a:txBody>
                  <a:tcPr marL="97402" marR="974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a</a:t>
                      </a:r>
                      <a:endParaRPr lang="sr-Latn-RS" sz="2000" b="1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97402" marR="974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b</a:t>
                      </a:r>
                      <a:endParaRPr lang="sr-Latn-RS" sz="2000" b="1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97402" marR="974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c</a:t>
                      </a:r>
                      <a:endParaRPr lang="sr-Latn-RS" sz="2000" b="1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97402" marR="974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d</a:t>
                      </a:r>
                      <a:endParaRPr lang="sr-Latn-RS" sz="2000" b="1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97402" marR="974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e</a:t>
                      </a:r>
                      <a:endParaRPr lang="sr-Latn-RS" sz="2000" b="1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97402" marR="974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sr-Latn-RS" sz="2000" b="1" dirty="0">
                          <a:effectLst/>
                        </a:rPr>
                        <a:t>f</a:t>
                      </a:r>
                      <a:endParaRPr lang="sr-Latn-RS" sz="2000" b="1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97402" marR="974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sr-Latn-RS" sz="2000" b="1" dirty="0">
                          <a:effectLst/>
                        </a:rPr>
                        <a:t>g</a:t>
                      </a:r>
                      <a:endParaRPr lang="sr-Latn-RS" sz="2000" b="1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97402" marR="974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sr-Latn-RS" sz="2000" b="1" dirty="0">
                          <a:effectLst/>
                        </a:rPr>
                        <a:t>h</a:t>
                      </a:r>
                      <a:endParaRPr lang="sr-Latn-RS" sz="2000" b="1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97402" marR="974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sr-Latn-RS" sz="2000" b="1" dirty="0">
                          <a:effectLst/>
                        </a:rPr>
                        <a:t>i</a:t>
                      </a:r>
                      <a:endParaRPr lang="sr-Latn-RS" sz="2000" b="1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97402" marR="974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sr-Latn-RS" sz="2000" b="1" dirty="0">
                          <a:effectLst/>
                        </a:rPr>
                        <a:t>j</a:t>
                      </a:r>
                      <a:endParaRPr lang="sr-Latn-RS" sz="2000" b="1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97402" marR="97402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39552" y="1196752"/>
            <a:ext cx="8352928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4400" b="1" dirty="0">
                <a:solidFill>
                  <a:srgbClr val="C00000"/>
                </a:solidFill>
              </a:rPr>
              <a:t>s=“abcdefghij“</a:t>
            </a:r>
            <a:endParaRPr lang="sr-Cyrl-RS" sz="4400" b="1" dirty="0">
              <a:solidFill>
                <a:srgbClr val="C00000"/>
              </a:solidFill>
            </a:endParaRPr>
          </a:p>
          <a:p>
            <a:endParaRPr lang="sr-Latn-RS" sz="1400" dirty="0"/>
          </a:p>
          <a:p>
            <a:r>
              <a:rPr lang="sr-Latn-RS" sz="3200" b="1" dirty="0"/>
              <a:t>s[2:5]</a:t>
            </a:r>
            <a:r>
              <a:rPr lang="sr-Latn-RS" dirty="0"/>
              <a:t> – издваја карактере од друге позиције до четврте:</a:t>
            </a:r>
            <a:r>
              <a:rPr lang="sr-Latn-RS" b="1" dirty="0"/>
              <a:t> </a:t>
            </a:r>
            <a:r>
              <a:rPr lang="sr-Latn-RS" sz="2800" b="1" dirty="0"/>
              <a:t>c d e</a:t>
            </a:r>
            <a:endParaRPr lang="sr-Cyrl-RS" sz="2800" b="1" dirty="0"/>
          </a:p>
          <a:p>
            <a:endParaRPr lang="sr-Latn-RS" sz="1400" dirty="0"/>
          </a:p>
          <a:p>
            <a:r>
              <a:rPr lang="sr-Latn-RS" sz="3200" b="1" dirty="0"/>
              <a:t>s[ :5] </a:t>
            </a:r>
            <a:r>
              <a:rPr lang="sr-Latn-RS" dirty="0"/>
              <a:t>– </a:t>
            </a:r>
            <a:r>
              <a:rPr lang="sr-Latn-RS" dirty="0">
                <a:solidFill>
                  <a:schemeClr val="bg1"/>
                </a:solidFill>
              </a:rPr>
              <a:t>издваја првих пет карактера: </a:t>
            </a:r>
            <a:r>
              <a:rPr lang="sr-Latn-RS" sz="2800" b="1" dirty="0">
                <a:solidFill>
                  <a:schemeClr val="bg1"/>
                </a:solidFill>
              </a:rPr>
              <a:t>a b c d e</a:t>
            </a:r>
            <a:endParaRPr lang="sr-Cyrl-RS" sz="2800" b="1" dirty="0">
              <a:solidFill>
                <a:schemeClr val="bg1"/>
              </a:solidFill>
            </a:endParaRPr>
          </a:p>
          <a:p>
            <a:endParaRPr lang="sr-Latn-RS" sz="1400" dirty="0"/>
          </a:p>
          <a:p>
            <a:r>
              <a:rPr lang="sr-Latn-RS" sz="3200" b="1" dirty="0"/>
              <a:t>s[5: ] </a:t>
            </a:r>
            <a:r>
              <a:rPr lang="sr-Latn-RS" dirty="0"/>
              <a:t>– </a:t>
            </a:r>
            <a:r>
              <a:rPr lang="sr-Latn-RS" dirty="0">
                <a:solidFill>
                  <a:schemeClr val="bg1"/>
                </a:solidFill>
              </a:rPr>
              <a:t>издваја карактере од позиције 5 па до краја: </a:t>
            </a:r>
            <a:r>
              <a:rPr lang="sr-Latn-RS" sz="2800" b="1" dirty="0">
                <a:solidFill>
                  <a:schemeClr val="bg1"/>
                </a:solidFill>
              </a:rPr>
              <a:t>f g h i j</a:t>
            </a:r>
            <a:endParaRPr lang="sr-Cyrl-RS" sz="2800" b="1" dirty="0">
              <a:solidFill>
                <a:schemeClr val="bg1"/>
              </a:solidFill>
            </a:endParaRPr>
          </a:p>
          <a:p>
            <a:endParaRPr lang="sr-Latn-RS" sz="1400" dirty="0"/>
          </a:p>
          <a:p>
            <a:r>
              <a:rPr lang="sr-Latn-RS" sz="3200" b="1" dirty="0"/>
              <a:t>s[-2: ]</a:t>
            </a:r>
            <a:r>
              <a:rPr lang="sr-Latn-RS" sz="3200" dirty="0"/>
              <a:t> </a:t>
            </a:r>
            <a:r>
              <a:rPr lang="sr-Latn-RS" dirty="0"/>
              <a:t>– </a:t>
            </a:r>
            <a:r>
              <a:rPr lang="sr-Latn-RS" dirty="0">
                <a:solidFill>
                  <a:schemeClr val="bg1"/>
                </a:solidFill>
              </a:rPr>
              <a:t>последња два карактера у стрингу: </a:t>
            </a:r>
            <a:r>
              <a:rPr lang="sr-Latn-RS" sz="2800" b="1" dirty="0">
                <a:solidFill>
                  <a:schemeClr val="bg1"/>
                </a:solidFill>
              </a:rPr>
              <a:t>i j</a:t>
            </a:r>
            <a:endParaRPr lang="sr-Cyrl-RS" sz="2800" b="1" dirty="0">
              <a:solidFill>
                <a:schemeClr val="bg1"/>
              </a:solidFill>
            </a:endParaRPr>
          </a:p>
          <a:p>
            <a:endParaRPr lang="sr-Latn-RS" sz="1400" dirty="0"/>
          </a:p>
          <a:p>
            <a:r>
              <a:rPr lang="sr-Latn-RS" sz="3200" b="1" dirty="0"/>
              <a:t>s[ : ] </a:t>
            </a:r>
            <a:r>
              <a:rPr lang="sr-Latn-RS" dirty="0"/>
              <a:t>– </a:t>
            </a:r>
            <a:r>
              <a:rPr lang="sr-Latn-RS" dirty="0">
                <a:solidFill>
                  <a:schemeClr val="bg1"/>
                </a:solidFill>
              </a:rPr>
              <a:t>цео стринг: </a:t>
            </a:r>
            <a:r>
              <a:rPr lang="sr-Latn-RS" sz="2800" b="1" dirty="0">
                <a:solidFill>
                  <a:schemeClr val="bg1"/>
                </a:solidFill>
              </a:rPr>
              <a:t>a b c d e f g h i j</a:t>
            </a:r>
            <a:endParaRPr lang="sr-Cyrl-RS" sz="2800" b="1" dirty="0">
              <a:solidFill>
                <a:schemeClr val="bg1"/>
              </a:solidFill>
            </a:endParaRPr>
          </a:p>
          <a:p>
            <a:endParaRPr lang="sr-Latn-RS" sz="1400" dirty="0"/>
          </a:p>
          <a:p>
            <a:r>
              <a:rPr lang="sr-Latn-RS" sz="3200" b="1" dirty="0"/>
              <a:t>s[1:7:2]</a:t>
            </a:r>
            <a:r>
              <a:rPr lang="sr-Latn-RS" sz="3200" dirty="0"/>
              <a:t> </a:t>
            </a:r>
            <a:r>
              <a:rPr lang="sr-Latn-RS" dirty="0"/>
              <a:t>– </a:t>
            </a:r>
            <a:r>
              <a:rPr lang="sr-Latn-RS" dirty="0">
                <a:solidFill>
                  <a:schemeClr val="bg1"/>
                </a:solidFill>
              </a:rPr>
              <a:t>издваја сваки други карактер од индекса 1 до 6:</a:t>
            </a:r>
            <a:r>
              <a:rPr lang="sr-Latn-RS" b="1" dirty="0">
                <a:solidFill>
                  <a:schemeClr val="bg1"/>
                </a:solidFill>
              </a:rPr>
              <a:t> </a:t>
            </a:r>
            <a:r>
              <a:rPr lang="sr-Latn-RS" sz="2800" b="1" dirty="0">
                <a:solidFill>
                  <a:schemeClr val="bg1"/>
                </a:solidFill>
              </a:rPr>
              <a:t>b d f</a:t>
            </a:r>
            <a:endParaRPr lang="sr-Cyrl-RS" sz="2800" b="1" dirty="0">
              <a:solidFill>
                <a:schemeClr val="bg1"/>
              </a:solidFill>
            </a:endParaRPr>
          </a:p>
          <a:p>
            <a:endParaRPr lang="sr-Latn-RS" dirty="0"/>
          </a:p>
          <a:p>
            <a:r>
              <a:rPr lang="sr-Latn-RS" sz="3200" b="1" dirty="0"/>
              <a:t>s[ : :-1] </a:t>
            </a:r>
            <a:r>
              <a:rPr lang="sr-Latn-RS" dirty="0"/>
              <a:t>– </a:t>
            </a:r>
            <a:r>
              <a:rPr lang="sr-Latn-RS" dirty="0">
                <a:solidFill>
                  <a:schemeClr val="bg1"/>
                </a:solidFill>
              </a:rPr>
              <a:t>издваја цео стринг у обрнутом редоследу</a:t>
            </a:r>
            <a:r>
              <a:rPr lang="sr-Latn-RS" sz="2800" dirty="0">
                <a:solidFill>
                  <a:schemeClr val="bg1"/>
                </a:solidFill>
              </a:rPr>
              <a:t>: </a:t>
            </a:r>
            <a:r>
              <a:rPr lang="sr-Latn-RS" sz="2800" b="1" dirty="0">
                <a:solidFill>
                  <a:schemeClr val="bg1"/>
                </a:solidFill>
              </a:rPr>
              <a:t>j i h g f e d c b a</a:t>
            </a:r>
            <a:r>
              <a:rPr lang="sr-Latn-RS" sz="28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3104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7794950"/>
              </p:ext>
            </p:extLst>
          </p:nvPr>
        </p:nvGraphicFramePr>
        <p:xfrm>
          <a:off x="518723" y="404664"/>
          <a:ext cx="8228695" cy="8834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5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2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32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32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32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32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32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327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327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1327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1327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5984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sr-Cyrl-RS" sz="2000" dirty="0">
                          <a:effectLst/>
                        </a:rPr>
                        <a:t>П</a:t>
                      </a:r>
                      <a:r>
                        <a:rPr lang="sr-Latn-RS" sz="2000" dirty="0">
                          <a:effectLst/>
                        </a:rPr>
                        <a:t>о</a:t>
                      </a:r>
                      <a:r>
                        <a:rPr lang="sr-Cyrl-RS" sz="2000" dirty="0">
                          <a:effectLst/>
                        </a:rPr>
                        <a:t>зиција (индекс)</a:t>
                      </a:r>
                      <a:endParaRPr lang="sr-Latn-RS" sz="20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97402" marR="974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sr-Cyrl-RS" sz="2000" dirty="0">
                          <a:effectLst/>
                        </a:rPr>
                        <a:t>0</a:t>
                      </a:r>
                      <a:endParaRPr lang="sr-Latn-RS" sz="20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97402" marR="974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sr-Cyrl-RS" sz="2000" dirty="0">
                          <a:effectLst/>
                        </a:rPr>
                        <a:t>1</a:t>
                      </a:r>
                      <a:endParaRPr lang="sr-Latn-RS" sz="20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97402" marR="974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sr-Cyrl-RS" sz="2000" dirty="0">
                          <a:effectLst/>
                        </a:rPr>
                        <a:t>2</a:t>
                      </a:r>
                      <a:endParaRPr lang="sr-Latn-RS" sz="20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97402" marR="974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sr-Cyrl-RS" sz="2000" dirty="0">
                          <a:effectLst/>
                        </a:rPr>
                        <a:t>3</a:t>
                      </a:r>
                      <a:endParaRPr lang="sr-Latn-RS" sz="20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97402" marR="974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sr-Cyrl-RS" sz="2000" dirty="0">
                          <a:effectLst/>
                        </a:rPr>
                        <a:t>4</a:t>
                      </a:r>
                      <a:endParaRPr lang="sr-Latn-RS" sz="20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97402" marR="974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sr-Cyrl-RS" sz="2000" dirty="0">
                          <a:effectLst/>
                        </a:rPr>
                        <a:t>5</a:t>
                      </a:r>
                      <a:endParaRPr lang="sr-Latn-RS" sz="20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97402" marR="974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sr-Cyrl-RS" sz="2000" dirty="0">
                          <a:effectLst/>
                        </a:rPr>
                        <a:t>6</a:t>
                      </a:r>
                      <a:endParaRPr lang="sr-Latn-RS" sz="20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97402" marR="974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sr-Cyrl-RS" sz="2000" dirty="0">
                          <a:effectLst/>
                        </a:rPr>
                        <a:t>7</a:t>
                      </a:r>
                      <a:endParaRPr lang="sr-Latn-RS" sz="20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97402" marR="974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sr-Cyrl-RS" sz="2000">
                          <a:effectLst/>
                        </a:rPr>
                        <a:t>8</a:t>
                      </a:r>
                      <a:endParaRPr lang="sr-Latn-RS" sz="2000">
                        <a:effectLst/>
                        <a:latin typeface="Calibri"/>
                        <a:ea typeface="SimSun"/>
                      </a:endParaRPr>
                    </a:p>
                  </a:txBody>
                  <a:tcPr marL="97402" marR="974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sr-Cyrl-RS" sz="2000" dirty="0">
                          <a:effectLst/>
                        </a:rPr>
                        <a:t>9</a:t>
                      </a:r>
                      <a:endParaRPr lang="sr-Latn-RS" sz="20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97402" marR="97402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297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sr-Cyrl-RS" sz="2000">
                          <a:effectLst/>
                        </a:rPr>
                        <a:t>карактери</a:t>
                      </a:r>
                      <a:endParaRPr lang="sr-Latn-RS" sz="2000">
                        <a:effectLst/>
                        <a:latin typeface="Calibri"/>
                        <a:ea typeface="SimSun"/>
                      </a:endParaRPr>
                    </a:p>
                  </a:txBody>
                  <a:tcPr marL="97402" marR="974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a</a:t>
                      </a:r>
                      <a:endParaRPr lang="sr-Latn-RS" sz="2000" b="1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97402" marR="974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b</a:t>
                      </a:r>
                      <a:endParaRPr lang="sr-Latn-RS" sz="2000" b="1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97402" marR="974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c</a:t>
                      </a:r>
                      <a:endParaRPr lang="sr-Latn-RS" sz="2000" b="1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97402" marR="974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d</a:t>
                      </a:r>
                      <a:endParaRPr lang="sr-Latn-RS" sz="2000" b="1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97402" marR="974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e</a:t>
                      </a:r>
                      <a:endParaRPr lang="sr-Latn-RS" sz="2000" b="1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97402" marR="974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sr-Latn-RS" sz="2000" b="1" dirty="0">
                          <a:effectLst/>
                        </a:rPr>
                        <a:t>f</a:t>
                      </a:r>
                      <a:endParaRPr lang="sr-Latn-RS" sz="2000" b="1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97402" marR="974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sr-Latn-RS" sz="2000" b="1" dirty="0">
                          <a:effectLst/>
                        </a:rPr>
                        <a:t>g</a:t>
                      </a:r>
                      <a:endParaRPr lang="sr-Latn-RS" sz="2000" b="1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97402" marR="974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sr-Latn-RS" sz="2000" b="1" dirty="0">
                          <a:effectLst/>
                        </a:rPr>
                        <a:t>h</a:t>
                      </a:r>
                      <a:endParaRPr lang="sr-Latn-RS" sz="2000" b="1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97402" marR="974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sr-Latn-RS" sz="2000" b="1" dirty="0">
                          <a:effectLst/>
                        </a:rPr>
                        <a:t>i</a:t>
                      </a:r>
                      <a:endParaRPr lang="sr-Latn-RS" sz="2000" b="1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97402" marR="974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sr-Latn-RS" sz="2000" b="1" dirty="0">
                          <a:effectLst/>
                        </a:rPr>
                        <a:t>j</a:t>
                      </a:r>
                      <a:endParaRPr lang="sr-Latn-RS" sz="2000" b="1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97402" marR="97402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39552" y="1196752"/>
            <a:ext cx="8064896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4400" b="1" dirty="0">
                <a:solidFill>
                  <a:srgbClr val="C00000"/>
                </a:solidFill>
              </a:rPr>
              <a:t>s=“abcdefghij“</a:t>
            </a:r>
            <a:endParaRPr lang="sr-Cyrl-RS" sz="4400" b="1" dirty="0">
              <a:solidFill>
                <a:srgbClr val="C00000"/>
              </a:solidFill>
            </a:endParaRPr>
          </a:p>
          <a:p>
            <a:endParaRPr lang="sr-Latn-RS" sz="1400" dirty="0"/>
          </a:p>
          <a:p>
            <a:r>
              <a:rPr lang="sr-Latn-RS" sz="3200" b="1" dirty="0"/>
              <a:t>s[2:5]</a:t>
            </a:r>
            <a:r>
              <a:rPr lang="sr-Latn-RS" dirty="0"/>
              <a:t> – издваја карактере од друге позиције до четврте:</a:t>
            </a:r>
            <a:r>
              <a:rPr lang="sr-Latn-RS" b="1" dirty="0"/>
              <a:t>  </a:t>
            </a:r>
            <a:r>
              <a:rPr lang="sr-Latn-RS" sz="2800" b="1" dirty="0"/>
              <a:t>c d e</a:t>
            </a:r>
            <a:endParaRPr lang="sr-Cyrl-RS" sz="2800" b="1" dirty="0"/>
          </a:p>
          <a:p>
            <a:endParaRPr lang="sr-Latn-RS" sz="1400" dirty="0"/>
          </a:p>
          <a:p>
            <a:r>
              <a:rPr lang="sr-Latn-RS" sz="3200" b="1" dirty="0"/>
              <a:t>s[ :5] </a:t>
            </a:r>
            <a:r>
              <a:rPr lang="sr-Latn-RS" dirty="0"/>
              <a:t>– издваја првих пет карактера:  </a:t>
            </a:r>
            <a:r>
              <a:rPr lang="sr-Latn-RS" sz="2800" b="1" dirty="0"/>
              <a:t>a b c d e</a:t>
            </a:r>
            <a:endParaRPr lang="sr-Cyrl-RS" sz="2800" b="1" dirty="0"/>
          </a:p>
          <a:p>
            <a:endParaRPr lang="sr-Latn-RS" sz="1400" dirty="0"/>
          </a:p>
          <a:p>
            <a:r>
              <a:rPr lang="sr-Latn-RS" sz="3200" b="1" dirty="0"/>
              <a:t>s[5: ] </a:t>
            </a:r>
            <a:r>
              <a:rPr lang="sr-Latn-RS" dirty="0"/>
              <a:t>– издваја карактере од позиције 5 па до краја:  </a:t>
            </a:r>
            <a:r>
              <a:rPr lang="sr-Latn-RS" sz="2800" b="1" dirty="0"/>
              <a:t>f g h i j</a:t>
            </a:r>
            <a:endParaRPr lang="sr-Cyrl-RS" sz="2800" b="1" dirty="0"/>
          </a:p>
          <a:p>
            <a:endParaRPr lang="sr-Latn-RS" sz="1400" dirty="0"/>
          </a:p>
          <a:p>
            <a:r>
              <a:rPr lang="sr-Latn-RS" sz="3200" b="1" dirty="0"/>
              <a:t>s[-2: ]</a:t>
            </a:r>
            <a:r>
              <a:rPr lang="sr-Latn-RS" sz="3200" dirty="0"/>
              <a:t> </a:t>
            </a:r>
            <a:r>
              <a:rPr lang="sr-Latn-RS" dirty="0"/>
              <a:t>– последња два карактера у стрингу:  </a:t>
            </a:r>
            <a:r>
              <a:rPr lang="sr-Latn-RS" sz="2800" b="1" dirty="0"/>
              <a:t>i j</a:t>
            </a:r>
            <a:endParaRPr lang="sr-Cyrl-RS" sz="2800" b="1" dirty="0"/>
          </a:p>
          <a:p>
            <a:endParaRPr lang="sr-Latn-RS" sz="1400" dirty="0"/>
          </a:p>
          <a:p>
            <a:r>
              <a:rPr lang="sr-Latn-RS" sz="3200" b="1" dirty="0"/>
              <a:t>s[ : ] </a:t>
            </a:r>
            <a:r>
              <a:rPr lang="sr-Latn-RS" dirty="0"/>
              <a:t>– цео стринг:  </a:t>
            </a:r>
            <a:r>
              <a:rPr lang="sr-Latn-RS" sz="2800" b="1" dirty="0"/>
              <a:t>a b c d e f g h i j</a:t>
            </a:r>
            <a:endParaRPr lang="sr-Cyrl-RS" sz="2800" b="1" dirty="0"/>
          </a:p>
          <a:p>
            <a:endParaRPr lang="sr-Latn-RS" sz="1400" dirty="0"/>
          </a:p>
          <a:p>
            <a:r>
              <a:rPr lang="sr-Latn-RS" sz="3200" b="1" dirty="0"/>
              <a:t>s[1:7:2]</a:t>
            </a:r>
            <a:r>
              <a:rPr lang="sr-Latn-RS" sz="3200" dirty="0"/>
              <a:t> </a:t>
            </a:r>
            <a:r>
              <a:rPr lang="sr-Latn-RS" dirty="0"/>
              <a:t>– издваја сваки други карактер од индекса 1 до 6:</a:t>
            </a:r>
            <a:r>
              <a:rPr lang="sr-Latn-RS" b="1" dirty="0"/>
              <a:t>   </a:t>
            </a:r>
            <a:r>
              <a:rPr lang="sr-Latn-RS" sz="2800" b="1" dirty="0"/>
              <a:t>b d f</a:t>
            </a:r>
            <a:endParaRPr lang="sr-Cyrl-RS" sz="2800" b="1" dirty="0"/>
          </a:p>
          <a:p>
            <a:endParaRPr lang="sr-Latn-RS" dirty="0"/>
          </a:p>
          <a:p>
            <a:r>
              <a:rPr lang="sr-Latn-RS" sz="3200" b="1" dirty="0"/>
              <a:t>s[ : :-1] </a:t>
            </a:r>
            <a:r>
              <a:rPr lang="sr-Latn-RS" dirty="0"/>
              <a:t>– издваја цео стринг у обрнутом редоследу</a:t>
            </a:r>
            <a:r>
              <a:rPr lang="sr-Latn-RS" sz="2800" dirty="0"/>
              <a:t>:  </a:t>
            </a:r>
            <a:r>
              <a:rPr lang="sr-Latn-RS" sz="2800" b="1" dirty="0"/>
              <a:t>j i h g f e d c b a</a:t>
            </a:r>
            <a:r>
              <a:rPr lang="sr-Latn-R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2921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sr-Cyrl-RS" b="1" dirty="0"/>
              <a:t>1. Реши задатак </a:t>
            </a:r>
            <a:br>
              <a:rPr lang="sr-Cyrl-RS" b="1" dirty="0"/>
            </a:br>
            <a:r>
              <a:rPr lang="sr-Cyrl-RS" b="1" dirty="0"/>
              <a:t>(које тврђење је тачно)</a:t>
            </a:r>
            <a:r>
              <a:rPr lang="sr-Cyrl-RS" dirty="0"/>
              <a:t>: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r-Latn-RS" b="1" dirty="0"/>
              <a:t>Дат је стринг s = "У Пајтону је програмирање забавно!"</a:t>
            </a:r>
            <a:endParaRPr lang="sr-Latn-RS" dirty="0"/>
          </a:p>
          <a:p>
            <a:endParaRPr lang="sr-Latn-R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4C0BDA-F30D-4092-89B6-07E97D78F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636912"/>
            <a:ext cx="7859900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213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sr-Cyrl-RS" b="1" dirty="0"/>
              <a:t>Дужина ниске 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C00000"/>
                </a:solidFill>
              </a:rPr>
              <a:t>L</a:t>
            </a:r>
            <a:r>
              <a:rPr lang="sr-Cyrl-RS" sz="4000" b="1" dirty="0">
                <a:solidFill>
                  <a:srgbClr val="C00000"/>
                </a:solidFill>
              </a:rPr>
              <a:t>en</a:t>
            </a:r>
            <a:r>
              <a:rPr lang="sr-Latn-RS" sz="4000" b="1" dirty="0">
                <a:solidFill>
                  <a:srgbClr val="C00000"/>
                </a:solidFill>
              </a:rPr>
              <a:t>()</a:t>
            </a:r>
            <a:r>
              <a:rPr lang="sr-Cyrl-RS" b="1" dirty="0"/>
              <a:t> </a:t>
            </a:r>
            <a:r>
              <a:rPr lang="sr-Cyrl-RS" dirty="0"/>
              <a:t>функција која нам враћа дужину ниске тј. број њених карактера </a:t>
            </a:r>
          </a:p>
          <a:p>
            <a:pPr marL="0" indent="0">
              <a:buNone/>
            </a:pPr>
            <a:endParaRPr lang="sr-Cyrl-RS" b="1" dirty="0"/>
          </a:p>
          <a:p>
            <a:r>
              <a:rPr lang="sr-Cyrl-RS" b="1" dirty="0"/>
              <a:t>len("Zdravo") је једнак</a:t>
            </a:r>
            <a:r>
              <a:rPr lang="sr-Latn-RS" b="1" dirty="0"/>
              <a:t>о</a:t>
            </a:r>
            <a:r>
              <a:rPr lang="sr-Cyrl-RS" b="1" dirty="0"/>
              <a:t> 6</a:t>
            </a:r>
            <a:r>
              <a:rPr lang="sr-Cyrl-RS" dirty="0"/>
              <a:t>, јер ниска </a:t>
            </a:r>
            <a:r>
              <a:rPr lang="sr-Cyrl-RS" b="1" dirty="0"/>
              <a:t>"Zdravo" </a:t>
            </a:r>
            <a:r>
              <a:rPr lang="sr-Cyrl-RS" dirty="0"/>
              <a:t>има 6 карактера</a:t>
            </a:r>
            <a:endParaRPr lang="sr-Latn-RS" dirty="0"/>
          </a:p>
          <a:p>
            <a:r>
              <a:rPr lang="sr-Cyrl-RS" b="1" dirty="0"/>
              <a:t>len("</a:t>
            </a:r>
            <a:r>
              <a:rPr lang="en-US" b="1" dirty="0"/>
              <a:t>P</a:t>
            </a:r>
            <a:r>
              <a:rPr lang="sr-Cyrl-RS" b="1" dirty="0"/>
              <a:t>o</a:t>
            </a:r>
            <a:r>
              <a:rPr lang="en-US" b="1" dirty="0"/>
              <a:t>p</a:t>
            </a:r>
            <a:r>
              <a:rPr lang="sr-Cyrl-RS" b="1" dirty="0"/>
              <a:t>o</a:t>
            </a:r>
            <a:r>
              <a:rPr lang="en-US" b="1" dirty="0" err="1"/>
              <a:t>katepetl</a:t>
            </a:r>
            <a:r>
              <a:rPr lang="sr-Cyrl-RS" b="1" dirty="0"/>
              <a:t>") = ?</a:t>
            </a:r>
            <a:endParaRPr lang="sr-Latn-RS" dirty="0"/>
          </a:p>
          <a:p>
            <a:r>
              <a:rPr lang="sr-Cyrl-RS" b="1" dirty="0"/>
              <a:t>len("Супер Мариo 3</a:t>
            </a:r>
            <a:r>
              <a:rPr lang="en-GB" b="1" dirty="0"/>
              <a:t>!</a:t>
            </a:r>
            <a:r>
              <a:rPr lang="sr-Cyrl-RS" b="1" dirty="0"/>
              <a:t>") = ?</a:t>
            </a:r>
            <a:endParaRPr lang="sr-Latn-RS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837560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38583-A75C-4955-94BB-D68CA0CCD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37F9D-1985-4741-A77A-2C6783BAA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61AF7F-A7B1-42A8-82AB-DB30DE516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1" y="1600200"/>
            <a:ext cx="8047279" cy="29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244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Поред бројева, рачунари су веома добри и </a:t>
            </a:r>
            <a:r>
              <a:rPr lang="sr-Latn-RS" b="1" dirty="0">
                <a:solidFill>
                  <a:srgbClr val="C00000"/>
                </a:solidFill>
              </a:rPr>
              <a:t>у раду са текстом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r-Latn-RS" b="1" dirty="0">
                <a:solidFill>
                  <a:srgbClr val="7030A0"/>
                </a:solidFill>
              </a:rPr>
              <a:t>Текст се састоји од</a:t>
            </a:r>
          </a:p>
          <a:p>
            <a:r>
              <a:rPr lang="sr-Latn-RS" b="1" dirty="0">
                <a:solidFill>
                  <a:srgbClr val="7030A0"/>
                </a:solidFill>
              </a:rPr>
              <a:t> </a:t>
            </a:r>
            <a:r>
              <a:rPr lang="sr-Latn-RS" b="1" dirty="0">
                <a:solidFill>
                  <a:srgbClr val="FF6600"/>
                </a:solidFill>
              </a:rPr>
              <a:t>слова</a:t>
            </a:r>
            <a:r>
              <a:rPr lang="sr-Latn-RS" b="1" dirty="0">
                <a:solidFill>
                  <a:srgbClr val="7030A0"/>
                </a:solidFill>
              </a:rPr>
              <a:t> (малих и великих), </a:t>
            </a:r>
          </a:p>
          <a:p>
            <a:r>
              <a:rPr lang="sr-Latn-RS" b="1" dirty="0">
                <a:solidFill>
                  <a:srgbClr val="FF6600"/>
                </a:solidFill>
              </a:rPr>
              <a:t>цифара, </a:t>
            </a:r>
          </a:p>
          <a:p>
            <a:r>
              <a:rPr lang="sr-Latn-RS" b="1" dirty="0">
                <a:solidFill>
                  <a:srgbClr val="FF6600"/>
                </a:solidFill>
              </a:rPr>
              <a:t>размака, </a:t>
            </a:r>
          </a:p>
          <a:p>
            <a:r>
              <a:rPr lang="sr-Latn-RS" b="1" dirty="0">
                <a:solidFill>
                  <a:srgbClr val="FF6600"/>
                </a:solidFill>
              </a:rPr>
              <a:t>интерпункцијских знакова </a:t>
            </a:r>
            <a:r>
              <a:rPr lang="sr-Latn-RS" b="1" dirty="0">
                <a:solidFill>
                  <a:srgbClr val="7030A0"/>
                </a:solidFill>
              </a:rPr>
              <a:t>(на пример тачака, зареза, упитника, узвичника) и слично. </a:t>
            </a:r>
            <a:endParaRPr lang="en-US" b="1" dirty="0">
              <a:solidFill>
                <a:srgbClr val="7030A0"/>
              </a:solidFill>
            </a:endParaRPr>
          </a:p>
          <a:p>
            <a:r>
              <a:rPr lang="sr-Latn-RS" dirty="0"/>
              <a:t>Све те знакове једним именом називамо </a:t>
            </a:r>
            <a:r>
              <a:rPr lang="sr-Latn-RS" sz="4300" b="1" dirty="0">
                <a:solidFill>
                  <a:srgbClr val="00B050"/>
                </a:solidFill>
              </a:rPr>
              <a:t>КАРАКТЕРИ</a:t>
            </a:r>
            <a:r>
              <a:rPr lang="sr-Latn-R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21777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/>
              <a:t>Анализирај наредбе:</a:t>
            </a:r>
            <a:br>
              <a:rPr lang="sr-Cyrl-R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string="</a:t>
            </a:r>
            <a:r>
              <a:rPr lang="sr-Cyrl-RS" dirty="0"/>
              <a:t>Пајтон је одличан програмски језик за програмере почетнике."</a:t>
            </a:r>
          </a:p>
          <a:p>
            <a:pPr marL="0" indent="0">
              <a:buNone/>
            </a:pPr>
            <a:r>
              <a:rPr lang="en-US" dirty="0"/>
              <a:t>print(</a:t>
            </a:r>
            <a:r>
              <a:rPr lang="en-US" dirty="0" err="1"/>
              <a:t>string.lower</a:t>
            </a:r>
            <a:r>
              <a:rPr lang="en-US" dirty="0"/>
              <a:t>())</a:t>
            </a:r>
          </a:p>
          <a:p>
            <a:pPr marL="0" indent="0">
              <a:buNone/>
            </a:pPr>
            <a:r>
              <a:rPr lang="en-US" dirty="0"/>
              <a:t>print(</a:t>
            </a:r>
            <a:r>
              <a:rPr lang="en-US" dirty="0" err="1"/>
              <a:t>string.upper</a:t>
            </a:r>
            <a:r>
              <a:rPr lang="en-US" dirty="0"/>
              <a:t>())</a:t>
            </a:r>
          </a:p>
          <a:p>
            <a:pPr marL="0" indent="0">
              <a:buNone/>
            </a:pPr>
            <a:r>
              <a:rPr lang="en-US" dirty="0"/>
              <a:t>print(</a:t>
            </a:r>
            <a:r>
              <a:rPr lang="en-US" dirty="0" err="1"/>
              <a:t>string.replace</a:t>
            </a:r>
            <a:r>
              <a:rPr lang="en-US" dirty="0"/>
              <a:t>("</a:t>
            </a:r>
            <a:r>
              <a:rPr lang="sr-Cyrl-RS" dirty="0"/>
              <a:t>а","А"))</a:t>
            </a:r>
          </a:p>
          <a:p>
            <a:pPr marL="0" indent="0">
              <a:buNone/>
            </a:pPr>
            <a:r>
              <a:rPr lang="en-US" dirty="0"/>
              <a:t>print(</a:t>
            </a:r>
            <a:r>
              <a:rPr lang="en-US" dirty="0" err="1"/>
              <a:t>string.count</a:t>
            </a:r>
            <a:r>
              <a:rPr lang="en-US" dirty="0"/>
              <a:t>("</a:t>
            </a:r>
            <a:r>
              <a:rPr lang="sr-Cyrl-RS" dirty="0"/>
              <a:t>ј"))</a:t>
            </a:r>
          </a:p>
          <a:p>
            <a:pPr marL="0" indent="0">
              <a:buNone/>
            </a:pPr>
            <a:r>
              <a:rPr lang="en-US" dirty="0"/>
              <a:t>print(</a:t>
            </a:r>
            <a:r>
              <a:rPr lang="en-US" dirty="0" err="1"/>
              <a:t>string.index</a:t>
            </a:r>
            <a:r>
              <a:rPr lang="en-US" dirty="0"/>
              <a:t>("</a:t>
            </a:r>
            <a:r>
              <a:rPr lang="sr-Cyrl-RS" dirty="0"/>
              <a:t>а"))</a:t>
            </a:r>
          </a:p>
          <a:p>
            <a:pPr marL="0" indent="0">
              <a:buNone/>
            </a:pPr>
            <a:r>
              <a:rPr lang="en-US" dirty="0"/>
              <a:t>print(</a:t>
            </a:r>
            <a:r>
              <a:rPr lang="en-US" dirty="0" err="1"/>
              <a:t>string.isalpha</a:t>
            </a:r>
            <a:r>
              <a:rPr lang="en-US" dirty="0"/>
              <a:t>())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1B8D9-EFCC-435A-BFE8-96296E12E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Шта ће бити исписано када се изврши овај програм?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E7E4C-C775-43B0-8DD7-19CED6551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747853-D2DC-42DF-9BAF-1FA87178E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02" y="1600200"/>
            <a:ext cx="8251083" cy="41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0677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/>
              <a:t>Погледај резултат њиховог извршавања: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962" name="AutoShape 2" descr="http://eduka.edu.rs/pluginfile.php/19824/mod_lesson/page_contents/24501/str179.1_op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9022230" cy="3469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Шта ће бити исписано када се изврши овај програм?</a:t>
            </a:r>
            <a:endParaRPr lang="en-US" dirty="0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403" y="1958083"/>
            <a:ext cx="7671194" cy="3810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3B6E0-578B-4BFA-A569-50772383E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Стринг (ниска)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4D703-DD89-4B51-BECA-BAEFED75E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b="1" dirty="0"/>
              <a:t>T</a:t>
            </a:r>
            <a:r>
              <a:rPr lang="ru-RU" b="1" dirty="0"/>
              <a:t>ип података </a:t>
            </a:r>
            <a:r>
              <a:rPr lang="ru-RU" dirty="0"/>
              <a:t>који се састоје од карактера назива </a:t>
            </a:r>
            <a:r>
              <a:rPr lang="sr-Cyrl-RS" dirty="0"/>
              <a:t>се</a:t>
            </a:r>
            <a:r>
              <a:rPr lang="ru-RU" dirty="0"/>
              <a:t> </a:t>
            </a:r>
            <a:r>
              <a:rPr lang="ru-RU" sz="5200" b="1" dirty="0">
                <a:solidFill>
                  <a:srgbClr val="C00000"/>
                </a:solidFill>
              </a:rPr>
              <a:t>стринг</a:t>
            </a:r>
            <a:r>
              <a:rPr lang="ru-RU" dirty="0"/>
              <a:t>. </a:t>
            </a:r>
            <a:endParaRPr lang="sr-Latn-RS" dirty="0"/>
          </a:p>
          <a:p>
            <a:r>
              <a:rPr lang="ru-RU" dirty="0"/>
              <a:t>Програмери користе и назив </a:t>
            </a:r>
            <a:r>
              <a:rPr lang="ru-RU" sz="5700" dirty="0">
                <a:solidFill>
                  <a:srgbClr val="C00000"/>
                </a:solidFill>
              </a:rPr>
              <a:t>ниска </a:t>
            </a:r>
            <a:r>
              <a:rPr lang="ru-RU" sz="3600" dirty="0"/>
              <a:t>(скраћено од </a:t>
            </a:r>
            <a:r>
              <a:rPr lang="ru-RU" sz="4400" b="1" dirty="0">
                <a:solidFill>
                  <a:srgbClr val="C00000"/>
                </a:solidFill>
              </a:rPr>
              <a:t>НИ</a:t>
            </a:r>
            <a:r>
              <a:rPr lang="ru-RU" sz="4400" b="1" dirty="0"/>
              <a:t>З</a:t>
            </a:r>
            <a:r>
              <a:rPr lang="ru-RU" sz="4400" b="1" dirty="0">
                <a:solidFill>
                  <a:srgbClr val="C00000"/>
                </a:solidFill>
              </a:rPr>
              <a:t> КА</a:t>
            </a:r>
            <a:r>
              <a:rPr lang="ru-RU" sz="4400" b="1" dirty="0"/>
              <a:t>РАКТЕРА</a:t>
            </a:r>
            <a:r>
              <a:rPr lang="ru-RU" sz="3600" dirty="0">
                <a:solidFill>
                  <a:srgbClr val="C00000"/>
                </a:solidFill>
              </a:rPr>
              <a:t>)</a:t>
            </a:r>
            <a:r>
              <a:rPr lang="ru-RU" sz="3600" dirty="0"/>
              <a:t>. </a:t>
            </a:r>
            <a:endParaRPr lang="sr-Latn-RS" sz="3600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729716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3B6E0-578B-4BFA-A569-50772383E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/>
              <a:t>Три начина записивања стрингова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4D703-DD89-4B51-BECA-BAEFED75E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507288" cy="4525963"/>
          </a:xfrm>
        </p:spPr>
        <p:txBody>
          <a:bodyPr>
            <a:normAutofit/>
          </a:bodyPr>
          <a:lstStyle/>
          <a:p>
            <a:r>
              <a:rPr lang="ru-RU" sz="2800" dirty="0"/>
              <a:t>У програмском језику Пајтон постоје три начина записа стринга - дозвољено је користити </a:t>
            </a:r>
            <a:r>
              <a:rPr lang="ru-RU" sz="2800" b="1" dirty="0"/>
              <a:t>једноструке (' ')</a:t>
            </a:r>
            <a:r>
              <a:rPr lang="ru-RU" sz="2800" dirty="0"/>
              <a:t>, </a:t>
            </a:r>
            <a:r>
              <a:rPr lang="ru-RU" sz="2800" b="1" dirty="0"/>
              <a:t>двоструке и троструке наводнике.</a:t>
            </a:r>
            <a:r>
              <a:rPr lang="ru-RU" sz="2800" dirty="0"/>
              <a:t> </a:t>
            </a:r>
          </a:p>
          <a:p>
            <a:r>
              <a:rPr lang="ru-RU" sz="2800" dirty="0"/>
              <a:t>У случају троструких наводника, стринг се може записати у више редова.</a:t>
            </a:r>
          </a:p>
          <a:p>
            <a:endParaRPr lang="sr-Latn-R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5C6602-1A49-43A8-A8F2-1A05767740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886"/>
          <a:stretch/>
        </p:blipFill>
        <p:spPr>
          <a:xfrm>
            <a:off x="1572752" y="3403360"/>
            <a:ext cx="6276184" cy="339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054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Текст може бити сачуван и у променљивама. На пример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842493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sr-Cyrl-RS" b="1" dirty="0"/>
              <a:t>Учитавање ниски</a:t>
            </a:r>
            <a:br>
              <a:rPr lang="sr-Cyrl-RS" b="1" dirty="0"/>
            </a:b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r-Cyrl-RS" sz="4000" b="1" dirty="0">
                <a:solidFill>
                  <a:srgbClr val="C00000"/>
                </a:solidFill>
              </a:rPr>
              <a:t>ime = input("Unesi svoje ime: ")</a:t>
            </a:r>
          </a:p>
          <a:p>
            <a:pPr marL="0" indent="0">
              <a:buNone/>
            </a:pPr>
            <a:r>
              <a:rPr lang="sr-Cyrl-RS" sz="2800" dirty="0"/>
              <a:t>Ова наредба ће затражиће да корисник са тастатуре унесе своје име, и уписаће га у променљиву </a:t>
            </a:r>
            <a:r>
              <a:rPr lang="en-US" sz="2800" b="1" dirty="0" err="1"/>
              <a:t>ime</a:t>
            </a:r>
            <a:endParaRPr lang="sr-Cyrl-RS" sz="2800" b="1" dirty="0"/>
          </a:p>
          <a:p>
            <a:pPr marL="0" indent="0">
              <a:buNone/>
            </a:pPr>
            <a:endParaRPr lang="sr-Latn-RS" sz="4000" dirty="0"/>
          </a:p>
          <a:p>
            <a:pPr marL="0" indent="0">
              <a:buNone/>
            </a:pPr>
            <a:r>
              <a:rPr lang="sr-Cyrl-RS" sz="4000" b="1" dirty="0">
                <a:solidFill>
                  <a:srgbClr val="C00000"/>
                </a:solidFill>
              </a:rPr>
              <a:t>print("Zdravo, ti se zoveš", ime)</a:t>
            </a:r>
            <a:endParaRPr lang="sr-Latn-RS" sz="4000" b="1" dirty="0">
              <a:solidFill>
                <a:srgbClr val="C00000"/>
              </a:solidFill>
            </a:endParaRPr>
          </a:p>
          <a:p>
            <a:pPr marL="0" indent="0">
              <a:buNone/>
              <a:defRPr/>
            </a:pPr>
            <a:r>
              <a:rPr lang="sr-Cyrl-RS" sz="3300" dirty="0"/>
              <a:t>Ова наредба ће приказати најпре коментар </a:t>
            </a:r>
            <a:r>
              <a:rPr lang="en-US" sz="3300" b="1" dirty="0" err="1"/>
              <a:t>Zdrav</a:t>
            </a:r>
            <a:r>
              <a:rPr lang="sr-Cyrl-RS" sz="3300" b="1" dirty="0"/>
              <a:t>о</a:t>
            </a:r>
            <a:r>
              <a:rPr lang="sr-Cyrl-RS" sz="3300" dirty="0"/>
              <a:t>, а затим ће прочитати и приказати вредност уписану у променљивој  </a:t>
            </a:r>
            <a:r>
              <a:rPr lang="en-US" sz="3300" b="1" dirty="0" err="1"/>
              <a:t>ime</a:t>
            </a:r>
            <a:endParaRPr lang="en-US" sz="3300" b="1" dirty="0"/>
          </a:p>
          <a:p>
            <a:pPr marL="0" indent="0">
              <a:buNone/>
              <a:defRPr/>
            </a:pPr>
            <a:r>
              <a:rPr lang="sr-Cyrl-RS" sz="3300" dirty="0"/>
              <a:t>Нпр ако је корисник унео са тастатуре име </a:t>
            </a:r>
            <a:r>
              <a:rPr lang="en-US" sz="3300" dirty="0" err="1"/>
              <a:t>Dusan</a:t>
            </a:r>
            <a:r>
              <a:rPr lang="en-US" sz="3300" dirty="0"/>
              <a:t>, </a:t>
            </a:r>
            <a:r>
              <a:rPr lang="sr-Cyrl-RS" sz="3300" dirty="0"/>
              <a:t>приказаће поруку</a:t>
            </a:r>
          </a:p>
          <a:p>
            <a:pPr marL="0" indent="0">
              <a:buNone/>
              <a:defRPr/>
            </a:pPr>
            <a:r>
              <a:rPr lang="en-US" sz="3300" b="1" dirty="0" err="1"/>
              <a:t>Zdrav</a:t>
            </a:r>
            <a:r>
              <a:rPr lang="sr-Cyrl-RS" sz="3300" b="1" dirty="0"/>
              <a:t>о</a:t>
            </a:r>
            <a:r>
              <a:rPr lang="en-US" sz="3300" b="1" dirty="0"/>
              <a:t> </a:t>
            </a:r>
            <a:r>
              <a:rPr lang="en-US" sz="3300" b="1" dirty="0" err="1"/>
              <a:t>Dusan</a:t>
            </a:r>
            <a:endParaRPr lang="en-US" sz="3300" b="1" dirty="0"/>
          </a:p>
          <a:p>
            <a:pPr marL="0" indent="0">
              <a:buNone/>
            </a:pPr>
            <a:endParaRPr lang="sr-Latn-RS" dirty="0"/>
          </a:p>
        </p:txBody>
      </p:sp>
      <p:sp>
        <p:nvSpPr>
          <p:cNvPr id="4" name="TextBox 3"/>
          <p:cNvSpPr txBox="1"/>
          <p:nvPr/>
        </p:nvSpPr>
        <p:spPr>
          <a:xfrm>
            <a:off x="5147989" y="5837585"/>
            <a:ext cx="792163" cy="4349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en-US" sz="2400" dirty="0" err="1">
                <a:solidFill>
                  <a:srgbClr val="C00000"/>
                </a:solidFill>
              </a:rPr>
              <a:t>Ime</a:t>
            </a:r>
            <a:endParaRPr lang="sr-Latn-RS" sz="24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0152" y="5877272"/>
            <a:ext cx="1079500" cy="3492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en-US" dirty="0" err="1">
                <a:solidFill>
                  <a:srgbClr val="C00000"/>
                </a:solidFill>
              </a:rPr>
              <a:t>Dusan</a:t>
            </a:r>
            <a:endParaRPr lang="sr-Latn-R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189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pPr lvl="0"/>
            <a:r>
              <a:rPr lang="sr-Latn-RS" dirty="0"/>
              <a:t>О</a:t>
            </a:r>
            <a:r>
              <a:rPr lang="sr-Cyrl-RS" dirty="0"/>
              <a:t>перације са нискама:</a:t>
            </a:r>
            <a:br>
              <a:rPr lang="sr-Cyrl-RS" dirty="0"/>
            </a:br>
            <a:r>
              <a:rPr lang="sr-Cyrl-RS" dirty="0"/>
              <a:t>Над</a:t>
            </a:r>
            <a:r>
              <a:rPr lang="sr-Latn-RS" dirty="0"/>
              <a:t>о</a:t>
            </a:r>
            <a:r>
              <a:rPr lang="sr-Cyrl-RS" dirty="0"/>
              <a:t>везивање или спајање</a:t>
            </a:r>
            <a:r>
              <a:rPr lang="sr-Latn-RS" dirty="0"/>
              <a:t> </a:t>
            </a:r>
            <a:r>
              <a:rPr lang="sr-Latn-RS" sz="6000" b="1" dirty="0">
                <a:solidFill>
                  <a:srgbClr val="C00000"/>
                </a:solidFill>
              </a:rPr>
              <a:t>о</a:t>
            </a:r>
            <a:r>
              <a:rPr lang="sr-Cyrl-RS" sz="6000" b="1" dirty="0">
                <a:solidFill>
                  <a:srgbClr val="C00000"/>
                </a:solidFill>
              </a:rPr>
              <a:t>перат</a:t>
            </a:r>
            <a:r>
              <a:rPr lang="sr-Latn-RS" sz="6000" b="1" dirty="0">
                <a:solidFill>
                  <a:srgbClr val="C00000"/>
                </a:solidFill>
              </a:rPr>
              <a:t>о</a:t>
            </a:r>
            <a:r>
              <a:rPr lang="sr-Cyrl-RS" sz="6000" b="1" dirty="0">
                <a:solidFill>
                  <a:srgbClr val="C00000"/>
                </a:solidFill>
              </a:rPr>
              <a:t>р +</a:t>
            </a:r>
            <a:endParaRPr lang="sr-Latn-R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49289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r-Cyrl-RS" dirty="0"/>
              <a:t>ime = "Петар"</a:t>
            </a:r>
            <a:endParaRPr lang="sr-Latn-RS" dirty="0"/>
          </a:p>
          <a:p>
            <a:pPr marL="0" indent="0">
              <a:buNone/>
            </a:pPr>
            <a:r>
              <a:rPr lang="sr-Cyrl-RS" dirty="0"/>
              <a:t>prezime = "Петровић"</a:t>
            </a:r>
            <a:endParaRPr lang="sr-Latn-RS" dirty="0"/>
          </a:p>
          <a:p>
            <a:pPr marL="0" indent="0">
              <a:buNone/>
            </a:pPr>
            <a:r>
              <a:rPr lang="sr-Cyrl-RS" dirty="0"/>
              <a:t>ime_i_prezime = </a:t>
            </a:r>
            <a:r>
              <a:rPr lang="sr-Cyrl-RS" b="1" dirty="0">
                <a:solidFill>
                  <a:srgbClr val="C00000"/>
                </a:solidFill>
              </a:rPr>
              <a:t>ime + prezime         </a:t>
            </a:r>
            <a:endParaRPr lang="sr-Latn-RS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sr-Cyrl-RS" dirty="0"/>
              <a:t>print(ime_i_prezime)</a:t>
            </a:r>
            <a:endParaRPr lang="sr-Latn-RS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518533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Zadatak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/>
              <a:t>ime</a:t>
            </a:r>
            <a:r>
              <a:rPr lang="en-US" dirty="0"/>
              <a:t>=input("</a:t>
            </a:r>
            <a:r>
              <a:rPr lang="en-US" dirty="0" err="1"/>
              <a:t>Unesi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ime</a:t>
            </a:r>
            <a:r>
              <a:rPr lang="en-US" dirty="0"/>
              <a:t>")</a:t>
            </a:r>
          </a:p>
          <a:p>
            <a:pPr>
              <a:buNone/>
            </a:pPr>
            <a:r>
              <a:rPr lang="en-US" dirty="0" err="1"/>
              <a:t>prezime</a:t>
            </a:r>
            <a:r>
              <a:rPr lang="en-US" dirty="0"/>
              <a:t>=input("</a:t>
            </a:r>
            <a:r>
              <a:rPr lang="en-US" dirty="0" err="1"/>
              <a:t>Unesi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prezime</a:t>
            </a:r>
            <a:r>
              <a:rPr lang="en-US" dirty="0"/>
              <a:t>")</a:t>
            </a:r>
          </a:p>
          <a:p>
            <a:pPr>
              <a:buNone/>
            </a:pPr>
            <a:r>
              <a:rPr lang="en-US" dirty="0" err="1"/>
              <a:t>ime_i_prezime</a:t>
            </a:r>
            <a:r>
              <a:rPr lang="en-US" dirty="0"/>
              <a:t> = </a:t>
            </a:r>
            <a:r>
              <a:rPr lang="en-US" dirty="0" err="1"/>
              <a:t>ime</a:t>
            </a:r>
            <a:r>
              <a:rPr lang="en-US" dirty="0"/>
              <a:t> + </a:t>
            </a:r>
            <a:r>
              <a:rPr lang="en-US" dirty="0" err="1"/>
              <a:t>prezime</a:t>
            </a:r>
            <a:endParaRPr lang="en-US" dirty="0"/>
          </a:p>
          <a:p>
            <a:pPr>
              <a:buNone/>
            </a:pPr>
            <a:r>
              <a:rPr lang="en-US" dirty="0"/>
              <a:t>print("</a:t>
            </a:r>
            <a:r>
              <a:rPr lang="en-US" dirty="0" err="1"/>
              <a:t>Vaše</a:t>
            </a:r>
            <a:r>
              <a:rPr lang="en-US" dirty="0"/>
              <a:t> </a:t>
            </a:r>
            <a:r>
              <a:rPr lang="en-US" dirty="0" err="1"/>
              <a:t>ime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prezime</a:t>
            </a:r>
            <a:r>
              <a:rPr lang="en-US" dirty="0"/>
              <a:t> </a:t>
            </a:r>
            <a:r>
              <a:rPr lang="en-US" dirty="0" err="1"/>
              <a:t>glasi</a:t>
            </a:r>
            <a:r>
              <a:rPr lang="en-US" dirty="0"/>
              <a:t>", </a:t>
            </a:r>
            <a:r>
              <a:rPr lang="en-US" dirty="0" err="1"/>
              <a:t>ime_i_prezime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Zadatak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14908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ime</a:t>
            </a:r>
            <a:r>
              <a:rPr lang="en-US" dirty="0"/>
              <a:t>=input("</a:t>
            </a:r>
            <a:r>
              <a:rPr lang="en-US" dirty="0" err="1"/>
              <a:t>Unesi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ime</a:t>
            </a:r>
            <a:r>
              <a:rPr lang="en-US" dirty="0"/>
              <a:t>")</a:t>
            </a:r>
          </a:p>
          <a:p>
            <a:pPr>
              <a:buNone/>
            </a:pPr>
            <a:r>
              <a:rPr lang="en-US" dirty="0" err="1"/>
              <a:t>prezime</a:t>
            </a:r>
            <a:r>
              <a:rPr lang="en-US" dirty="0"/>
              <a:t>=input("</a:t>
            </a:r>
            <a:r>
              <a:rPr lang="en-US" dirty="0" err="1"/>
              <a:t>Unesi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prezime</a:t>
            </a:r>
            <a:r>
              <a:rPr lang="en-US" dirty="0"/>
              <a:t>")</a:t>
            </a:r>
          </a:p>
          <a:p>
            <a:pPr>
              <a:buNone/>
            </a:pPr>
            <a:r>
              <a:rPr lang="en-US" dirty="0" err="1"/>
              <a:t>ime_i_prezime</a:t>
            </a:r>
            <a:r>
              <a:rPr lang="en-US" dirty="0"/>
              <a:t> = </a:t>
            </a:r>
            <a:r>
              <a:rPr lang="en-US" dirty="0" err="1"/>
              <a:t>ime</a:t>
            </a:r>
            <a:r>
              <a:rPr lang="en-US" dirty="0"/>
              <a:t> +</a:t>
            </a:r>
            <a:r>
              <a:rPr lang="sr-Cyrl-RS" dirty="0"/>
              <a:t> </a:t>
            </a:r>
            <a:r>
              <a:rPr lang="sr-Latn-RS" altLang="sr-Latn-R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"</a:t>
            </a:r>
            <a:r>
              <a:rPr lang="sr-Cyrl-RS" altLang="sr-Latn-R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dirty="0" err="1"/>
              <a:t>prezime</a:t>
            </a:r>
            <a:endParaRPr lang="en-US" dirty="0"/>
          </a:p>
          <a:p>
            <a:pPr>
              <a:buNone/>
            </a:pPr>
            <a:r>
              <a:rPr lang="en-US" dirty="0"/>
              <a:t>print("</a:t>
            </a:r>
            <a:r>
              <a:rPr lang="en-US" dirty="0" err="1"/>
              <a:t>Vaše</a:t>
            </a:r>
            <a:r>
              <a:rPr lang="en-US" dirty="0"/>
              <a:t> </a:t>
            </a:r>
            <a:r>
              <a:rPr lang="en-US" dirty="0" err="1"/>
              <a:t>ime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prezime</a:t>
            </a:r>
            <a:r>
              <a:rPr lang="en-US" dirty="0"/>
              <a:t> </a:t>
            </a:r>
            <a:r>
              <a:rPr lang="en-US" dirty="0" err="1"/>
              <a:t>glasi</a:t>
            </a:r>
            <a:r>
              <a:rPr lang="en-US" dirty="0"/>
              <a:t>", </a:t>
            </a:r>
            <a:r>
              <a:rPr lang="en-US" dirty="0" err="1"/>
              <a:t>ime_i_prezime</a:t>
            </a:r>
            <a:r>
              <a:rPr lang="en-US" dirty="0"/>
              <a:t>)</a:t>
            </a: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CBC15412-C4F3-43B0-A19A-EABFA6FFD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1190651"/>
            <a:ext cx="822960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Проналажење грешке:</a:t>
            </a:r>
            <a:r>
              <a:rPr kumimoji="0" lang="sr-Latn-RS" altLang="sr-Latn-R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Примећујемо да је програм исписао име и презиме корисника у једном реду, али да између њих не постоји размак.</a:t>
            </a:r>
            <a:endParaRPr kumimoji="0" lang="sr-Cyrl-RS" altLang="sr-Latn-R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altLang="sr-Latn-R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Исправљање грешке:</a:t>
            </a:r>
            <a:r>
              <a:rPr kumimoji="0" lang="sr-Latn-RS" altLang="sr-Latn-R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Размак додајемо као </a:t>
            </a:r>
            <a:r>
              <a:rPr kumimoji="0" lang="sr-Latn-RS" altLang="sr-Latn-R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стринг </a:t>
            </a:r>
            <a:r>
              <a:rPr kumimoji="0" lang="sr-Latn-RS" altLang="sr-Latn-RS" sz="3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"</a:t>
            </a:r>
            <a:r>
              <a:rPr kumimoji="0" lang="sr-Latn-RS" altLang="sr-Latn-R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  <a:endParaRPr kumimoji="0" lang="sr-Latn-RS" altLang="sr-Latn-R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sr-Latn-RS" altLang="sr-Latn-R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                                                 </a:t>
            </a:r>
            <a:endParaRPr kumimoji="0" lang="sr-Latn-RS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AutoShape 10">
            <a:extLst>
              <a:ext uri="{FF2B5EF4-FFF2-40B4-BE49-F238E27FC236}">
                <a16:creationId xmlns:a16="http://schemas.microsoft.com/office/drawing/2014/main" id="{FB6C4A68-7089-4514-936A-4BA196C717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1363663" y="136525"/>
            <a:ext cx="2857501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81094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1210</TotalTime>
  <Words>902</Words>
  <Application>Microsoft Office PowerPoint</Application>
  <PresentationFormat>On-screen Show (4:3)</PresentationFormat>
  <Paragraphs>195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Courier New</vt:lpstr>
      <vt:lpstr>Times New Roman</vt:lpstr>
      <vt:lpstr>Office Theme</vt:lpstr>
      <vt:lpstr>Стрингови или Ниске у Пајтону</vt:lpstr>
      <vt:lpstr>Поред бројева, рачунари су веома добри и у раду са текстом</vt:lpstr>
      <vt:lpstr>Стринг (ниска)</vt:lpstr>
      <vt:lpstr>Три начина записивања стрингова</vt:lpstr>
      <vt:lpstr>Текст може бити сачуван и у променљивама. На пример</vt:lpstr>
      <vt:lpstr>Учитавање ниски </vt:lpstr>
      <vt:lpstr>Операције са нискама: Надовезивање или спајање оператор +</vt:lpstr>
      <vt:lpstr>Zadatak</vt:lpstr>
      <vt:lpstr>Zadatak</vt:lpstr>
      <vt:lpstr>Операције са нискама: Надовезивање или спајање оператор *</vt:lpstr>
      <vt:lpstr>Издвајање делова ниске </vt:lpstr>
      <vt:lpstr>PowerPoint Presentation</vt:lpstr>
      <vt:lpstr>Издвајање делова ниске </vt:lpstr>
      <vt:lpstr>Издвајање дела стринга</vt:lpstr>
      <vt:lpstr>PowerPoint Presentation</vt:lpstr>
      <vt:lpstr>PowerPoint Presentation</vt:lpstr>
      <vt:lpstr>1. Реши задатак  (које тврђење је тачно):</vt:lpstr>
      <vt:lpstr>Дужина ниске </vt:lpstr>
      <vt:lpstr>PowerPoint Presentation</vt:lpstr>
      <vt:lpstr>Анализирај наредбе: </vt:lpstr>
      <vt:lpstr>Шта ће бити исписано када се изврши овај програм?</vt:lpstr>
      <vt:lpstr>Погледај резултат њиховог извршавања:</vt:lpstr>
      <vt:lpstr>Шта ће бити исписано када се изврши овај програм?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Violeta</cp:lastModifiedBy>
  <cp:revision>43</cp:revision>
  <dcterms:created xsi:type="dcterms:W3CDTF">2019-11-20T18:49:21Z</dcterms:created>
  <dcterms:modified xsi:type="dcterms:W3CDTF">2022-05-27T10:42:03Z</dcterms:modified>
</cp:coreProperties>
</file>