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80" r:id="rId5"/>
    <p:sldId id="262" r:id="rId6"/>
    <p:sldId id="261" r:id="rId7"/>
    <p:sldId id="281" r:id="rId8"/>
    <p:sldId id="273" r:id="rId9"/>
    <p:sldId id="264" r:id="rId10"/>
    <p:sldId id="288" r:id="rId11"/>
    <p:sldId id="289" r:id="rId12"/>
    <p:sldId id="291" r:id="rId13"/>
    <p:sldId id="292" r:id="rId14"/>
    <p:sldId id="275" r:id="rId15"/>
    <p:sldId id="266" r:id="rId16"/>
    <p:sldId id="263" r:id="rId17"/>
    <p:sldId id="272" r:id="rId18"/>
    <p:sldId id="269" r:id="rId19"/>
    <p:sldId id="270" r:id="rId20"/>
    <p:sldId id="271" r:id="rId21"/>
    <p:sldId id="293" r:id="rId22"/>
    <p:sldId id="290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FFFF"/>
    <a:srgbClr val="0000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0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CFF0-C0A6-4024-9982-61C6A4844493}" type="datetimeFigureOut">
              <a:rPr lang="sr-Latn-RS" smtClean="0"/>
              <a:pPr/>
              <a:t>2.4.2024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0C-1B16-44CB-91CD-E18DB02462A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5359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CFF0-C0A6-4024-9982-61C6A4844493}" type="datetimeFigureOut">
              <a:rPr lang="sr-Latn-RS" smtClean="0"/>
              <a:pPr/>
              <a:t>2.4.2024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0C-1B16-44CB-91CD-E18DB02462A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7568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CFF0-C0A6-4024-9982-61C6A4844493}" type="datetimeFigureOut">
              <a:rPr lang="sr-Latn-RS" smtClean="0"/>
              <a:pPr/>
              <a:t>2.4.2024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0C-1B16-44CB-91CD-E18DB02462A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0958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CFF0-C0A6-4024-9982-61C6A4844493}" type="datetimeFigureOut">
              <a:rPr lang="sr-Latn-RS" smtClean="0"/>
              <a:pPr/>
              <a:t>2.4.2024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0C-1B16-44CB-91CD-E18DB02462A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8670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CFF0-C0A6-4024-9982-61C6A4844493}" type="datetimeFigureOut">
              <a:rPr lang="sr-Latn-RS" smtClean="0"/>
              <a:pPr/>
              <a:t>2.4.2024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0C-1B16-44CB-91CD-E18DB02462A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9031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CFF0-C0A6-4024-9982-61C6A4844493}" type="datetimeFigureOut">
              <a:rPr lang="sr-Latn-RS" smtClean="0"/>
              <a:pPr/>
              <a:t>2.4.2024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0C-1B16-44CB-91CD-E18DB02462A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4990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CFF0-C0A6-4024-9982-61C6A4844493}" type="datetimeFigureOut">
              <a:rPr lang="sr-Latn-RS" smtClean="0"/>
              <a:pPr/>
              <a:t>2.4.2024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0C-1B16-44CB-91CD-E18DB02462A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7256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CFF0-C0A6-4024-9982-61C6A4844493}" type="datetimeFigureOut">
              <a:rPr lang="sr-Latn-RS" smtClean="0"/>
              <a:pPr/>
              <a:t>2.4.2024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0C-1B16-44CB-91CD-E18DB02462A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2064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CFF0-C0A6-4024-9982-61C6A4844493}" type="datetimeFigureOut">
              <a:rPr lang="sr-Latn-RS" smtClean="0"/>
              <a:pPr/>
              <a:t>2.4.2024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0C-1B16-44CB-91CD-E18DB02462A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1403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CFF0-C0A6-4024-9982-61C6A4844493}" type="datetimeFigureOut">
              <a:rPr lang="sr-Latn-RS" smtClean="0"/>
              <a:pPr/>
              <a:t>2.4.2024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0C-1B16-44CB-91CD-E18DB02462A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4127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CFF0-C0A6-4024-9982-61C6A4844493}" type="datetimeFigureOut">
              <a:rPr lang="sr-Latn-RS" smtClean="0"/>
              <a:pPr/>
              <a:t>2.4.2024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0C-1B16-44CB-91CD-E18DB02462A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2826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4CFF0-C0A6-4024-9982-61C6A4844493}" type="datetimeFigureOut">
              <a:rPr lang="sr-Latn-RS" smtClean="0"/>
              <a:pPr/>
              <a:t>2.4.2024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13C0C-1B16-44CB-91CD-E18DB02462A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5785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/>
              <a:t>Стринг</a:t>
            </a:r>
            <a:r>
              <a:rPr lang="sr-Latn-RS" b="1" dirty="0"/>
              <a:t>о</a:t>
            </a:r>
            <a:r>
              <a:rPr lang="sr-Cyrl-RS" b="1" dirty="0"/>
              <a:t>ви или Ниске у Пајт</a:t>
            </a:r>
            <a:r>
              <a:rPr lang="sr-Latn-RS" b="1" dirty="0"/>
              <a:t>о</a:t>
            </a:r>
            <a:r>
              <a:rPr lang="sr-Cyrl-RS" b="1" dirty="0"/>
              <a:t>ну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89770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sr-Cyrl-RS" b="1" dirty="0"/>
              <a:t>Издвајање дел</a:t>
            </a:r>
            <a:r>
              <a:rPr lang="sr-Latn-RS" b="1" dirty="0"/>
              <a:t>о</a:t>
            </a:r>
            <a:r>
              <a:rPr lang="sr-Cyrl-RS" b="1" dirty="0"/>
              <a:t>ва ниске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412875"/>
            <a:ext cx="8820472" cy="5256213"/>
          </a:xfrm>
        </p:spPr>
        <p:txBody>
          <a:bodyPr>
            <a:normAutofit fontScale="47500" lnSpcReduction="20000"/>
          </a:bodyPr>
          <a:lstStyle/>
          <a:p>
            <a:endParaRPr lang="sr-Latn-RS" dirty="0"/>
          </a:p>
          <a:p>
            <a:endParaRPr lang="sr-Latn-RS" dirty="0"/>
          </a:p>
          <a:p>
            <a:pPr lvl="0"/>
            <a:endParaRPr lang="en-GB" b="1" dirty="0">
              <a:solidFill>
                <a:srgbClr val="7030A0"/>
              </a:solidFill>
            </a:endParaRPr>
          </a:p>
          <a:p>
            <a:pPr lvl="0"/>
            <a:endParaRPr lang="en-GB" b="1" dirty="0">
              <a:solidFill>
                <a:srgbClr val="7030A0"/>
              </a:solidFill>
            </a:endParaRPr>
          </a:p>
          <a:p>
            <a:pPr lvl="0"/>
            <a:r>
              <a:rPr lang="sr-Latn-RS" sz="5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Могуће је издвојити појединачни карактер из ниске</a:t>
            </a:r>
            <a:r>
              <a:rPr lang="sr-Latn-RS" sz="5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0"/>
            <a:r>
              <a:rPr lang="sr-Cyrl-RS" sz="51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издвајање п</a:t>
            </a:r>
            <a:r>
              <a:rPr lang="sr-Latn-RS" sz="51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Cyrl-RS" sz="51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јединачних карактера из ниске у Пајт</a:t>
            </a:r>
            <a:r>
              <a:rPr lang="sr-Latn-RS" sz="51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Cyrl-RS" sz="51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 к</a:t>
            </a:r>
            <a:r>
              <a:rPr lang="sr-Latn-RS" sz="51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Cyrl-RS" sz="51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ристим</a:t>
            </a:r>
            <a:r>
              <a:rPr lang="sr-Latn-RS" sz="51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Cyrl-RS" sz="51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угласте заграде</a:t>
            </a:r>
            <a:r>
              <a:rPr lang="en-US" sz="51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7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[]</a:t>
            </a:r>
            <a:endParaRPr lang="sr-Cyrl-RS" sz="67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6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r>
              <a:rPr lang="sr-Cyrl-RS" sz="6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RS" sz="6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6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Python”</a:t>
            </a:r>
            <a:endParaRPr lang="sr-Latn-RS" sz="6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sz="55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55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r>
              <a:rPr lang="sr-Latn-RS" sz="55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[0]</a:t>
            </a:r>
            <a:r>
              <a:rPr lang="sr-Cyrl-RS" sz="5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55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5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55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први карактер у ниски  </a:t>
            </a:r>
            <a:r>
              <a:rPr lang="en-US" sz="55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endParaRPr lang="sr-Latn-RS" sz="55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5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r>
              <a:rPr lang="en-US" sz="55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55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  <a:r>
              <a:rPr lang="sr-Cyrl-RS" sz="55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sz="55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sr-Cyrl-RS" sz="55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други карактер у ниски  </a:t>
            </a:r>
            <a:r>
              <a:rPr lang="en-US" sz="55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endParaRPr lang="sr-Latn-RS" sz="55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sz="5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tekst[2]</a:t>
            </a:r>
            <a:r>
              <a:rPr lang="sr-Cyrl-RS" sz="5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55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5500" b="1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5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трећи карактер у ниски  </a:t>
            </a:r>
            <a:r>
              <a:rPr lang="en-US" sz="5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endParaRPr lang="sr-Latn-RS" sz="55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sz="55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tekst[</a:t>
            </a:r>
            <a:r>
              <a:rPr lang="sr-Cyrl-RS" sz="55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sr-Latn-RS" sz="55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sr-Cyrl-RS" sz="55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sr-Cyrl-RS" sz="5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5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5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55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Latn-RS" sz="55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Cyrl-RS" sz="55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следњи карактер у ниски  </a:t>
            </a:r>
            <a:r>
              <a:rPr lang="en-US" sz="5500" b="1" dirty="0" err="1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endParaRPr lang="sr-Latn-RS" sz="55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500" b="1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r>
              <a:rPr lang="sr-Latn-RS" sz="55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sr-Cyrl-RS" sz="55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sr-Latn-RS" sz="55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sr-Cyrl-RS" sz="55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55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55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55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 </a:t>
            </a:r>
            <a:r>
              <a:rPr lang="sr-Latn-RS" sz="55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Cyrl-RS" sz="55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тп</a:t>
            </a:r>
            <a:r>
              <a:rPr lang="sr-Latn-RS" sz="55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Cyrl-RS" sz="55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зади карактер у ниски  </a:t>
            </a:r>
            <a:r>
              <a:rPr lang="en-US" sz="5500" b="1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endParaRPr lang="sr-Latn-RS" sz="55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330274"/>
              </p:ext>
            </p:extLst>
          </p:nvPr>
        </p:nvGraphicFramePr>
        <p:xfrm>
          <a:off x="457200" y="1052736"/>
          <a:ext cx="3190506" cy="1228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1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0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1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2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3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4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5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y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B74AD13-9C4C-4155-8DA6-1DE086A70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858956"/>
              </p:ext>
            </p:extLst>
          </p:nvPr>
        </p:nvGraphicFramePr>
        <p:xfrm>
          <a:off x="4800600" y="1040120"/>
          <a:ext cx="3190506" cy="1228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1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-6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-5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-4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-3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-2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-1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y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960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sr-Cyrl-RS" b="1" dirty="0"/>
              <a:t>Издвајање дел</a:t>
            </a:r>
            <a:r>
              <a:rPr lang="sr-Latn-RS" b="1" dirty="0"/>
              <a:t>о</a:t>
            </a:r>
            <a:r>
              <a:rPr lang="sr-Cyrl-RS" b="1" dirty="0"/>
              <a:t>ва ниске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412875"/>
            <a:ext cx="8820472" cy="5256213"/>
          </a:xfrm>
        </p:spPr>
        <p:txBody>
          <a:bodyPr>
            <a:normAutofit/>
          </a:bodyPr>
          <a:lstStyle/>
          <a:p>
            <a:endParaRPr lang="sr-Latn-RS" dirty="0"/>
          </a:p>
          <a:p>
            <a:endParaRPr lang="sr-Latn-RS" dirty="0"/>
          </a:p>
          <a:p>
            <a:pPr lvl="0"/>
            <a:endParaRPr lang="en-GB" b="1" dirty="0">
              <a:solidFill>
                <a:srgbClr val="7030A0"/>
              </a:solidFill>
            </a:endParaRPr>
          </a:p>
          <a:p>
            <a:pPr lvl="0"/>
            <a:endParaRPr lang="en-GB" b="1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endParaRPr lang="en-US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71800" y="1052736"/>
          <a:ext cx="3190506" cy="1228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1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0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1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2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3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4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5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y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131983F-A843-4C2E-A5CB-3639107D4A19}"/>
              </a:ext>
            </a:extLst>
          </p:cNvPr>
          <p:cNvSpPr/>
          <p:nvPr/>
        </p:nvSpPr>
        <p:spPr>
          <a:xfrm>
            <a:off x="390364" y="2135580"/>
            <a:ext cx="836327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r>
              <a:rPr lang="sr-Cyrl-R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R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Python”</a:t>
            </a:r>
            <a:endParaRPr 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r>
              <a:rPr lang="sr-Latn-RS" sz="3200" b="1" dirty="0"/>
              <a:t>[2:5]</a:t>
            </a:r>
            <a:r>
              <a:rPr lang="sr-Latn-RS" dirty="0"/>
              <a:t> – издваја карактере од друге позиције до четврте:</a:t>
            </a:r>
            <a:r>
              <a:rPr lang="sr-Latn-RS" b="1" dirty="0"/>
              <a:t> </a:t>
            </a:r>
            <a:r>
              <a:rPr lang="sr-Latn-RS" sz="2800" b="1" dirty="0"/>
              <a:t>tho</a:t>
            </a:r>
            <a:endParaRPr lang="sr-Cyrl-RS" sz="2800" b="1" dirty="0"/>
          </a:p>
          <a:p>
            <a:endParaRPr lang="sr-Latn-RS" sz="1000" dirty="0"/>
          </a:p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r>
              <a:rPr lang="sr-Latn-RS" sz="3200" b="1" dirty="0"/>
              <a:t>[ :5] </a:t>
            </a:r>
            <a:r>
              <a:rPr lang="sr-Latn-RS" dirty="0"/>
              <a:t>– издваја првих пет карактера:  </a:t>
            </a:r>
            <a:r>
              <a:rPr lang="sr-Latn-RS" sz="2800" b="1" dirty="0"/>
              <a:t>p y</a:t>
            </a:r>
            <a:r>
              <a:rPr lang="en-US" sz="2800" b="1" dirty="0"/>
              <a:t> t h o</a:t>
            </a:r>
            <a:r>
              <a:rPr lang="sr-Latn-RS" sz="2800" b="1" dirty="0"/>
              <a:t>  </a:t>
            </a:r>
          </a:p>
          <a:p>
            <a:r>
              <a:rPr lang="sr-Latn-RS" sz="1000" dirty="0">
                <a:solidFill>
                  <a:schemeClr val="bg1"/>
                </a:solidFill>
              </a:rPr>
              <a:t>ј првих пет карара: </a:t>
            </a:r>
            <a:r>
              <a:rPr lang="sr-Latn-RS" sz="1000" b="1" dirty="0">
                <a:solidFill>
                  <a:schemeClr val="bg1"/>
                </a:solidFill>
              </a:rPr>
              <a:t>a b c d e</a:t>
            </a:r>
            <a:endParaRPr lang="sr-Cyrl-RS" sz="1000" b="1" dirty="0">
              <a:solidFill>
                <a:schemeClr val="bg1"/>
              </a:solidFill>
            </a:endParaRPr>
          </a:p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r>
              <a:rPr lang="sr-Latn-RS" sz="3200" b="1" dirty="0"/>
              <a:t>[</a:t>
            </a:r>
            <a:r>
              <a:rPr lang="sr-Cyrl-RS" sz="3200" b="1" dirty="0"/>
              <a:t>3</a:t>
            </a:r>
            <a:r>
              <a:rPr lang="sr-Latn-RS" sz="3200" b="1" dirty="0"/>
              <a:t>: ] </a:t>
            </a:r>
            <a:r>
              <a:rPr lang="sr-Latn-RS" dirty="0"/>
              <a:t>– </a:t>
            </a:r>
            <a:r>
              <a:rPr lang="sr-Latn-RS" dirty="0">
                <a:solidFill>
                  <a:schemeClr val="bg1"/>
                </a:solidFill>
              </a:rPr>
              <a:t>и</a:t>
            </a:r>
            <a:r>
              <a:rPr lang="sr-Latn-RS" dirty="0"/>
              <a:t>издваја карактере од позиције </a:t>
            </a:r>
            <a:r>
              <a:rPr lang="en-US" dirty="0"/>
              <a:t>3</a:t>
            </a:r>
            <a:r>
              <a:rPr lang="sr-Latn-RS" dirty="0"/>
              <a:t> па до краја:  </a:t>
            </a:r>
            <a:r>
              <a:rPr lang="en-US" sz="2800" b="1" dirty="0"/>
              <a:t>h o n</a:t>
            </a:r>
          </a:p>
          <a:p>
            <a:endParaRPr lang="sr-Cyrl-RS" sz="1400" b="1" dirty="0"/>
          </a:p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r>
              <a:rPr lang="sr-Latn-RS" sz="3200" b="1" dirty="0"/>
              <a:t>[-2: ]</a:t>
            </a:r>
            <a:r>
              <a:rPr lang="sr-Latn-RS" sz="3200" dirty="0"/>
              <a:t> </a:t>
            </a:r>
            <a:r>
              <a:rPr lang="sr-Latn-RS" dirty="0"/>
              <a:t>– последња два карактера у стрингу:  </a:t>
            </a:r>
            <a:r>
              <a:rPr lang="en-US" sz="2800" b="1" dirty="0"/>
              <a:t>o n</a:t>
            </a:r>
          </a:p>
          <a:p>
            <a:endParaRPr lang="sr-Cyrl-RS" sz="1400" b="1" dirty="0"/>
          </a:p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r>
              <a:rPr lang="sr-Latn-RS" sz="3200" b="1" dirty="0"/>
              <a:t>[ : ] </a:t>
            </a:r>
            <a:r>
              <a:rPr lang="sr-Latn-RS" dirty="0"/>
              <a:t>– </a:t>
            </a:r>
            <a:r>
              <a:rPr lang="sr-Latn-RS" dirty="0">
                <a:solidFill>
                  <a:schemeClr val="bg1"/>
                </a:solidFill>
              </a:rPr>
              <a:t>ц</a:t>
            </a:r>
            <a:r>
              <a:rPr lang="sr-Latn-RS" dirty="0"/>
              <a:t>цео стринг:  </a:t>
            </a:r>
            <a:r>
              <a:rPr lang="en-US" sz="2800" b="1" dirty="0"/>
              <a:t>P y t h o n</a:t>
            </a:r>
          </a:p>
          <a:p>
            <a:endParaRPr lang="sr-Cyrl-RS" sz="1400" b="1" dirty="0"/>
          </a:p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r>
              <a:rPr lang="sr-Latn-RS" sz="3200" b="1" dirty="0"/>
              <a:t>[1:</a:t>
            </a:r>
            <a:r>
              <a:rPr lang="en-US" sz="3200" b="1" dirty="0"/>
              <a:t>5</a:t>
            </a:r>
            <a:r>
              <a:rPr lang="sr-Latn-RS" sz="3200" b="1" dirty="0"/>
              <a:t>:2]</a:t>
            </a:r>
            <a:r>
              <a:rPr lang="sr-Latn-RS" sz="3200" dirty="0"/>
              <a:t> </a:t>
            </a:r>
            <a:r>
              <a:rPr lang="sr-Latn-RS" dirty="0"/>
              <a:t>– издваја сваки други карактер од индекса 1 до </a:t>
            </a:r>
            <a:r>
              <a:rPr lang="en-US" dirty="0"/>
              <a:t>4: </a:t>
            </a:r>
            <a:r>
              <a:rPr lang="en-US" sz="2800" b="1" dirty="0"/>
              <a:t>y h</a:t>
            </a:r>
            <a:r>
              <a:rPr lang="sr-Latn-RS" sz="2800" b="1" dirty="0">
                <a:solidFill>
                  <a:schemeClr val="bg1"/>
                </a:solidFill>
              </a:rPr>
              <a:t>к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77004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C828D-417F-44A6-B1A4-299889E9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Шта ће исписати Пајтон окружење извршавањем следећег кода?</a:t>
            </a:r>
            <a:endParaRPr lang="sr-Latn-R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418592-13D4-4D08-9A2A-DFF4D5E15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988840"/>
            <a:ext cx="2897113" cy="384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05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C828D-417F-44A6-B1A4-299889E9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Шта ће исписати Пајтон окружење извршавањем следећег кода?</a:t>
            </a:r>
            <a:endParaRPr lang="sr-Latn-R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CADD70-5994-4557-ABAD-991E8E4FD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420888"/>
            <a:ext cx="6975485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63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r-Cyrl-RS" b="1" dirty="0"/>
              <a:t>1. Реши задатак</a:t>
            </a:r>
            <a:r>
              <a:rPr lang="sr-Cyrl-RS" dirty="0"/>
              <a:t>: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458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b="1" dirty="0"/>
              <a:t>Дат је стринг s = "У Пајтону је програмирање забавно!"</a:t>
            </a:r>
            <a:endParaRPr lang="sr-Latn-RS" dirty="0"/>
          </a:p>
          <a:p>
            <a:pPr lvl="0">
              <a:buNone/>
            </a:pPr>
            <a:r>
              <a:rPr lang="sr-Latn-RS" dirty="0"/>
              <a:t>Вредност израза </a:t>
            </a:r>
            <a:r>
              <a:rPr lang="sr-Latn-RS" b="1" dirty="0"/>
              <a:t>s[0:4]</a:t>
            </a:r>
            <a:r>
              <a:rPr lang="sr-Latn-RS" dirty="0"/>
              <a:t> је: _______________</a:t>
            </a:r>
          </a:p>
          <a:p>
            <a:pPr lvl="0">
              <a:buNone/>
            </a:pPr>
            <a:r>
              <a:rPr lang="sr-Latn-RS" dirty="0"/>
              <a:t>Израз којим из стринга </a:t>
            </a:r>
            <a:r>
              <a:rPr lang="sr-Latn-RS" b="1" dirty="0"/>
              <a:t>s </a:t>
            </a:r>
            <a:r>
              <a:rPr lang="sr-Latn-RS" dirty="0"/>
              <a:t>издвајамо реч </a:t>
            </a:r>
            <a:r>
              <a:rPr lang="sr-Latn-RS" b="1" dirty="0"/>
              <a:t>забавно</a:t>
            </a:r>
            <a:r>
              <a:rPr lang="sr-Latn-RS" dirty="0"/>
              <a:t> је: ______________</a:t>
            </a:r>
          </a:p>
          <a:p>
            <a:pPr lvl="0">
              <a:buNone/>
            </a:pPr>
            <a:r>
              <a:rPr lang="sr-Latn-RS" dirty="0"/>
              <a:t>Вредност израза </a:t>
            </a:r>
            <a:r>
              <a:rPr lang="sr-Latn-RS" b="1" dirty="0"/>
              <a:t>s[1:7:2]</a:t>
            </a:r>
            <a:r>
              <a:rPr lang="sr-Latn-RS" dirty="0"/>
              <a:t> је: 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326213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404316"/>
              </p:ext>
            </p:extLst>
          </p:nvPr>
        </p:nvGraphicFramePr>
        <p:xfrm>
          <a:off x="179512" y="404664"/>
          <a:ext cx="8640960" cy="5712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3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7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048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3200" dirty="0">
                          <a:effectLst/>
                        </a:rPr>
                        <a:t>ФУНКЦИЈЕ ЗА РАД СА НИСКАМА</a:t>
                      </a:r>
                      <a:endParaRPr lang="sr-Latn-RS" sz="32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len</a:t>
                      </a:r>
                      <a:r>
                        <a:rPr lang="sr-Cyrl-RS" sz="2800" dirty="0">
                          <a:effectLst/>
                        </a:rPr>
                        <a:t>(s)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</a:rPr>
                        <a:t>функција која нам враћа </a:t>
                      </a:r>
                      <a:r>
                        <a:rPr lang="sr-Cyrl-RS" sz="3600" b="1" dirty="0">
                          <a:solidFill>
                            <a:srgbClr val="C00000"/>
                          </a:solidFill>
                          <a:effectLst/>
                        </a:rPr>
                        <a:t>дужину ниске </a:t>
                      </a:r>
                      <a:r>
                        <a:rPr lang="sr-Cyrl-RS" sz="1800" dirty="0">
                          <a:effectLst/>
                        </a:rPr>
                        <a:t>тј. број њених карактера </a:t>
                      </a:r>
                      <a:endParaRPr lang="sr-Latn-RS" sz="1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800" dirty="0">
                          <a:effectLst/>
                        </a:rPr>
                        <a:t>count (</a:t>
                      </a:r>
                      <a:r>
                        <a:rPr lang="en-US" sz="2800" dirty="0">
                          <a:effectLst/>
                        </a:rPr>
                        <a:t>x)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</a:rPr>
                        <a:t>Функција која </a:t>
                      </a:r>
                      <a:r>
                        <a:rPr lang="sr-Cyrl-RS" sz="3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броји колико има карактера </a:t>
                      </a:r>
                      <a:r>
                        <a:rPr lang="en-US" sz="3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x </a:t>
                      </a:r>
                      <a:r>
                        <a:rPr lang="sr-Cyrl-RS" sz="3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у ниски</a:t>
                      </a:r>
                      <a:endParaRPr lang="sr-Latn-RS" sz="36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find</a:t>
                      </a:r>
                      <a:r>
                        <a:rPr lang="sr-Cyrl-RS" sz="2800" dirty="0">
                          <a:effectLst/>
                        </a:rPr>
                        <a:t>(</a:t>
                      </a:r>
                      <a:r>
                        <a:rPr lang="en-US" sz="2800" dirty="0">
                          <a:effectLst/>
                        </a:rPr>
                        <a:t>x)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3600" b="1" dirty="0">
                          <a:solidFill>
                            <a:srgbClr val="C00000"/>
                          </a:solidFill>
                          <a:effectLst/>
                        </a:rPr>
                        <a:t>враћа позицију првог појављивања карактера у ниски</a:t>
                      </a:r>
                      <a:endParaRPr lang="sr-Latn-RS" sz="3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index</a:t>
                      </a:r>
                      <a:r>
                        <a:rPr lang="sr-Cyrl-RS" sz="2800" dirty="0">
                          <a:effectLst/>
                        </a:rPr>
                        <a:t>(</a:t>
                      </a:r>
                      <a:r>
                        <a:rPr lang="en-US" sz="2800" dirty="0">
                          <a:effectLst/>
                        </a:rPr>
                        <a:t>x)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3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враћа позицију првог појављивања карактера у ниски</a:t>
                      </a:r>
                      <a:endParaRPr lang="sr-Latn-RS" sz="36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857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r-Cyrl-RS" b="1" dirty="0"/>
              <a:t>Дужина ниске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C00000"/>
                </a:solidFill>
              </a:rPr>
              <a:t>L</a:t>
            </a:r>
            <a:r>
              <a:rPr lang="sr-Cyrl-RS" sz="4000" b="1" dirty="0">
                <a:solidFill>
                  <a:srgbClr val="C00000"/>
                </a:solidFill>
              </a:rPr>
              <a:t>en</a:t>
            </a:r>
            <a:r>
              <a:rPr lang="sr-Latn-RS" sz="4000" b="1" dirty="0">
                <a:solidFill>
                  <a:srgbClr val="C00000"/>
                </a:solidFill>
              </a:rPr>
              <a:t>()</a:t>
            </a:r>
            <a:r>
              <a:rPr lang="sr-Cyrl-RS" b="1" dirty="0"/>
              <a:t> </a:t>
            </a:r>
            <a:r>
              <a:rPr lang="sr-Cyrl-RS" dirty="0"/>
              <a:t>функција која нам враћа дужину ниске тј. број њених карактера </a:t>
            </a:r>
          </a:p>
          <a:p>
            <a:pPr marL="0" indent="0">
              <a:buNone/>
            </a:pPr>
            <a:endParaRPr lang="sr-Cyrl-RS" b="1" dirty="0"/>
          </a:p>
          <a:p>
            <a:r>
              <a:rPr lang="sr-Cyrl-RS" sz="4000" b="1" dirty="0"/>
              <a:t>len("Zdravo") је једнак</a:t>
            </a:r>
            <a:r>
              <a:rPr lang="sr-Latn-RS" sz="4000" b="1" dirty="0"/>
              <a:t>о</a:t>
            </a:r>
            <a:r>
              <a:rPr lang="sr-Cyrl-RS" sz="4000" b="1" dirty="0"/>
              <a:t> 6</a:t>
            </a:r>
            <a:r>
              <a:rPr lang="sr-Cyrl-RS" dirty="0"/>
              <a:t>, јер ниска </a:t>
            </a:r>
            <a:r>
              <a:rPr lang="sr-Cyrl-RS" b="1" dirty="0"/>
              <a:t>"Zdravo" </a:t>
            </a:r>
            <a:r>
              <a:rPr lang="sr-Cyrl-RS" dirty="0"/>
              <a:t>има 6 карактера</a:t>
            </a:r>
            <a:endParaRPr lang="sr-Latn-RS" dirty="0"/>
          </a:p>
          <a:p>
            <a:r>
              <a:rPr lang="sr-Cyrl-RS" sz="4000" b="1" dirty="0"/>
              <a:t>len("</a:t>
            </a:r>
            <a:r>
              <a:rPr lang="en-US" sz="4000" b="1" dirty="0"/>
              <a:t>P</a:t>
            </a:r>
            <a:r>
              <a:rPr lang="sr-Cyrl-RS" sz="4000" b="1" dirty="0"/>
              <a:t>o</a:t>
            </a:r>
            <a:r>
              <a:rPr lang="en-US" sz="4000" b="1" dirty="0"/>
              <a:t>p</a:t>
            </a:r>
            <a:r>
              <a:rPr lang="sr-Cyrl-RS" sz="4000" b="1" dirty="0"/>
              <a:t>o</a:t>
            </a:r>
            <a:r>
              <a:rPr lang="en-US" sz="4000" b="1" dirty="0" err="1"/>
              <a:t>katepetl</a:t>
            </a:r>
            <a:r>
              <a:rPr lang="sr-Cyrl-RS" sz="4000" b="1" dirty="0"/>
              <a:t>") = ?</a:t>
            </a:r>
            <a:endParaRPr lang="sr-Latn-RS" sz="4000" dirty="0"/>
          </a:p>
          <a:p>
            <a:r>
              <a:rPr lang="sr-Cyrl-RS" sz="4000" b="1" dirty="0"/>
              <a:t>len("Супер Мариo 3</a:t>
            </a:r>
            <a:r>
              <a:rPr lang="en-US" sz="4000" b="1" dirty="0"/>
              <a:t>!</a:t>
            </a:r>
            <a:r>
              <a:rPr lang="sr-Cyrl-RS" sz="4000" b="1" dirty="0"/>
              <a:t>") = ?</a:t>
            </a:r>
            <a:endParaRPr lang="sr-Latn-RS" sz="40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37560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r-Cyrl-RS" b="1" dirty="0"/>
              <a:t>Дужина ниске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/>
              <a:t>len </a:t>
            </a:r>
            <a:r>
              <a:rPr lang="sr-Cyrl-RS" dirty="0"/>
              <a:t>функција нам враћа дужину ниске тј. број њених карактера </a:t>
            </a:r>
          </a:p>
          <a:p>
            <a:pPr marL="0" indent="0">
              <a:buNone/>
            </a:pPr>
            <a:endParaRPr lang="sr-Cyrl-RS" b="1" dirty="0"/>
          </a:p>
          <a:p>
            <a:r>
              <a:rPr lang="sr-Cyrl-RS" b="1" dirty="0"/>
              <a:t>len("Zdravo") је једнак</a:t>
            </a:r>
            <a:r>
              <a:rPr lang="sr-Latn-RS" b="1" dirty="0"/>
              <a:t>о</a:t>
            </a:r>
            <a:r>
              <a:rPr lang="sr-Cyrl-RS" b="1" dirty="0"/>
              <a:t> 6</a:t>
            </a:r>
            <a:r>
              <a:rPr lang="sr-Cyrl-RS" dirty="0"/>
              <a:t>, јер ниска </a:t>
            </a:r>
            <a:r>
              <a:rPr lang="sr-Cyrl-RS" b="1" dirty="0"/>
              <a:t>"Zdravo" </a:t>
            </a:r>
            <a:r>
              <a:rPr lang="sr-Cyrl-RS" dirty="0"/>
              <a:t>има 6 карактера</a:t>
            </a:r>
            <a:endParaRPr lang="sr-Latn-RS" dirty="0"/>
          </a:p>
          <a:p>
            <a:r>
              <a:rPr lang="sr-Cyrl-RS" b="1" dirty="0"/>
              <a:t>len("</a:t>
            </a:r>
            <a:r>
              <a:rPr lang="en-US" b="1" dirty="0"/>
              <a:t>P</a:t>
            </a:r>
            <a:r>
              <a:rPr lang="sr-Cyrl-RS" b="1" dirty="0"/>
              <a:t>o</a:t>
            </a:r>
            <a:r>
              <a:rPr lang="en-US" b="1" dirty="0"/>
              <a:t>p</a:t>
            </a:r>
            <a:r>
              <a:rPr lang="sr-Cyrl-RS" b="1" dirty="0"/>
              <a:t>o</a:t>
            </a:r>
            <a:r>
              <a:rPr lang="en-US" b="1" dirty="0" err="1"/>
              <a:t>katepetl</a:t>
            </a:r>
            <a:r>
              <a:rPr lang="sr-Cyrl-RS" b="1" dirty="0"/>
              <a:t>") = </a:t>
            </a:r>
            <a:r>
              <a:rPr lang="sr-Latn-RS" b="1" dirty="0"/>
              <a:t>12</a:t>
            </a:r>
            <a:endParaRPr lang="sr-Latn-RS" dirty="0"/>
          </a:p>
          <a:p>
            <a:r>
              <a:rPr lang="sr-Cyrl-RS" b="1" dirty="0"/>
              <a:t>len("Супер Мариo 3</a:t>
            </a:r>
            <a:r>
              <a:rPr lang="sr-Latn-RS" b="1" dirty="0"/>
              <a:t>!</a:t>
            </a:r>
            <a:r>
              <a:rPr lang="sr-Cyrl-RS" b="1" dirty="0"/>
              <a:t>") = </a:t>
            </a:r>
            <a:r>
              <a:rPr lang="sr-Latn-RS" b="1" dirty="0"/>
              <a:t>14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33230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r-Latn-RS" b="1" dirty="0"/>
              <a:t>Претрага ниске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 fontScale="92500" lnSpcReduction="10000"/>
          </a:bodyPr>
          <a:lstStyle/>
          <a:p>
            <a:r>
              <a:rPr lang="sr-Cyrl-RS" b="1" dirty="0"/>
              <a:t> </a:t>
            </a:r>
            <a:r>
              <a:rPr lang="sr-Latn-RS" b="1" dirty="0">
                <a:solidFill>
                  <a:srgbClr val="C00000"/>
                </a:solidFill>
              </a:rPr>
              <a:t>Find</a:t>
            </a:r>
            <a:r>
              <a:rPr lang="sr-Latn-RS" dirty="0"/>
              <a:t> </a:t>
            </a:r>
            <a:r>
              <a:rPr lang="sr-Latn-RS" sz="2400" dirty="0"/>
              <a:t>провер</a:t>
            </a:r>
            <a:r>
              <a:rPr lang="sr-Cyrl-RS" sz="2400" dirty="0"/>
              <a:t>ава </a:t>
            </a:r>
            <a:r>
              <a:rPr lang="sr-Latn-RS" sz="2400" dirty="0"/>
              <a:t>ли једна ниска садржи неки карактер или садржи неку другу ниску.</a:t>
            </a:r>
          </a:p>
          <a:p>
            <a:r>
              <a:rPr lang="sr-Latn-RS" sz="2400" dirty="0"/>
              <a:t>На пр</a:t>
            </a:r>
            <a:r>
              <a:rPr lang="sr-Cyrl-RS" sz="2400" dirty="0"/>
              <a:t>имер</a:t>
            </a:r>
            <a:r>
              <a:rPr lang="sr-Latn-RS" sz="2400" dirty="0"/>
              <a:t>, ако је</a:t>
            </a:r>
            <a:r>
              <a:rPr lang="sr-Latn-RS" sz="2400" b="1" dirty="0"/>
              <a:t> </a:t>
            </a:r>
            <a:r>
              <a:rPr lang="sr-Latn-RS" sz="2600" b="1" dirty="0"/>
              <a:t>ime_i_prezime = "Љубица Љубичић„</a:t>
            </a:r>
            <a:endParaRPr lang="sr-Cyrl-RS" sz="2600" b="1" dirty="0"/>
          </a:p>
          <a:p>
            <a:r>
              <a:rPr lang="sr-Cyrl-RS" sz="2600" dirty="0"/>
              <a:t>Позиција размака је 6 и добија</a:t>
            </a:r>
            <a:r>
              <a:rPr lang="sr-Latn-RS" sz="2600" dirty="0"/>
              <a:t> </a:t>
            </a:r>
            <a:r>
              <a:rPr lang="sr-Cyrl-RS" sz="2600" dirty="0"/>
              <a:t>се помоћу </a:t>
            </a:r>
            <a:r>
              <a:rPr lang="sr-Latn-RS" sz="2600" b="1" dirty="0">
                <a:solidFill>
                  <a:srgbClr val="C00000"/>
                </a:solidFill>
              </a:rPr>
              <a:t>ime_i_prezime.find(" ")</a:t>
            </a:r>
            <a:endParaRPr lang="sr-Latn-RS" sz="2600" dirty="0"/>
          </a:p>
          <a:p>
            <a:pPr marL="0" indent="0">
              <a:buNone/>
            </a:pPr>
            <a:r>
              <a:rPr lang="sr-Latn-RS" dirty="0"/>
              <a:t> </a:t>
            </a:r>
          </a:p>
          <a:p>
            <a:pPr marL="0" indent="0">
              <a:buNone/>
            </a:pPr>
            <a:endParaRPr lang="sr-Latn-RS" sz="4400" dirty="0"/>
          </a:p>
          <a:p>
            <a:pPr marL="0" indent="0">
              <a:buNone/>
            </a:pPr>
            <a:r>
              <a:rPr lang="sr-Cyrl-RS" dirty="0"/>
              <a:t> </a:t>
            </a:r>
            <a:endParaRPr lang="sr-Latn-RS" dirty="0"/>
          </a:p>
          <a:p>
            <a:endParaRPr lang="sr-Cyrl-RS" sz="2200" dirty="0"/>
          </a:p>
          <a:p>
            <a:endParaRPr lang="sr-Cyrl-RS" sz="2200" dirty="0"/>
          </a:p>
          <a:p>
            <a:r>
              <a:rPr lang="sr-Latn-RS" sz="2200" dirty="0"/>
              <a:t>Ако потражимо карактер којег ниска не садржи (на пример, ime_i_prezime.find(",")), добићемо вредност -1.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9722B3-EBAB-4A35-82E4-0C1DFD7B7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868" y="3789039"/>
            <a:ext cx="5813348" cy="19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88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r-Cyrl-RS" b="1" dirty="0"/>
              <a:t>Задатак </a:t>
            </a:r>
            <a:r>
              <a:rPr lang="sr-Latn-RS" b="1" dirty="0"/>
              <a:t>ЈМБГ</a:t>
            </a:r>
            <a:br>
              <a:rPr lang="sr-Latn-RS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/>
              <a:t>Сваки грађанин Републике Србије има свој </a:t>
            </a:r>
            <a:r>
              <a:rPr lang="sr-Cyrl-RS" sz="2800" b="1" dirty="0"/>
              <a:t>јединствени матични број (ЈМБГ). </a:t>
            </a:r>
          </a:p>
          <a:p>
            <a:pPr marL="0" indent="0">
              <a:buNone/>
            </a:pPr>
            <a:r>
              <a:rPr lang="sr-Cyrl-RS" sz="2800" dirty="0"/>
              <a:t>У њему </a:t>
            </a:r>
            <a:r>
              <a:rPr lang="sr-Cyrl-RS" sz="2800" dirty="0">
                <a:solidFill>
                  <a:srgbClr val="C00000"/>
                </a:solidFill>
              </a:rPr>
              <a:t>прве две цифре одређују дан рођења</a:t>
            </a:r>
            <a:r>
              <a:rPr lang="sr-Cyrl-RS" sz="2800" dirty="0"/>
              <a:t>, </a:t>
            </a:r>
            <a:r>
              <a:rPr lang="sr-Cyrl-RS" sz="2800" dirty="0">
                <a:solidFill>
                  <a:srgbClr val="0070C0"/>
                </a:solidFill>
              </a:rPr>
              <a:t>друге две месец</a:t>
            </a:r>
            <a:r>
              <a:rPr lang="sr-Cyrl-RS" sz="2800" dirty="0"/>
              <a:t>, а </a:t>
            </a:r>
            <a:r>
              <a:rPr lang="sr-Cyrl-RS" sz="2800" dirty="0">
                <a:solidFill>
                  <a:srgbClr val="00B050"/>
                </a:solidFill>
              </a:rPr>
              <a:t>наредне три цифре одређују годину рођења</a:t>
            </a:r>
            <a:r>
              <a:rPr lang="sr-Cyrl-RS" sz="2800" dirty="0"/>
              <a:t>.. </a:t>
            </a:r>
          </a:p>
          <a:p>
            <a:pPr marL="0" indent="0">
              <a:buNone/>
            </a:pPr>
            <a:r>
              <a:rPr lang="sr-Cyrl-RS" sz="2800" dirty="0"/>
              <a:t>За дати ЈМБГ одредите ког дана и месеца се особа родила.</a:t>
            </a:r>
            <a:endParaRPr lang="sr-Latn-RS" sz="2800" dirty="0"/>
          </a:p>
          <a:p>
            <a:pPr marL="0" indent="0">
              <a:buNone/>
            </a:pPr>
            <a:r>
              <a:rPr lang="sr-Cyrl-RS" dirty="0"/>
              <a:t> </a:t>
            </a:r>
            <a:endParaRPr lang="sr-Latn-RS" dirty="0"/>
          </a:p>
          <a:p>
            <a:pPr marL="0" indent="0">
              <a:buNone/>
            </a:pPr>
            <a:r>
              <a:rPr lang="sr-Cyrl-RS" dirty="0"/>
              <a:t> </a:t>
            </a:r>
            <a:endParaRPr lang="sr-Latn-RS" dirty="0"/>
          </a:p>
          <a:p>
            <a:endParaRPr lang="sr-Latn-R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C76C8F-99CC-4504-952C-55569C317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509120"/>
            <a:ext cx="8506435" cy="135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655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Поред бројева, рачунари су веома добри и </a:t>
            </a:r>
            <a:r>
              <a:rPr lang="sr-Latn-RS" b="1" dirty="0">
                <a:solidFill>
                  <a:srgbClr val="C00000"/>
                </a:solidFill>
              </a:rPr>
              <a:t>у раду са текстом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b="1" dirty="0">
                <a:solidFill>
                  <a:srgbClr val="7030A0"/>
                </a:solidFill>
              </a:rPr>
              <a:t>Текст се састоји од</a:t>
            </a:r>
          </a:p>
          <a:p>
            <a:r>
              <a:rPr lang="sr-Latn-RS" b="1" dirty="0">
                <a:solidFill>
                  <a:srgbClr val="7030A0"/>
                </a:solidFill>
              </a:rPr>
              <a:t> </a:t>
            </a:r>
            <a:r>
              <a:rPr lang="sr-Latn-RS" b="1" dirty="0">
                <a:solidFill>
                  <a:srgbClr val="FF6600"/>
                </a:solidFill>
              </a:rPr>
              <a:t>слова</a:t>
            </a:r>
            <a:r>
              <a:rPr lang="sr-Latn-RS" b="1" dirty="0">
                <a:solidFill>
                  <a:srgbClr val="7030A0"/>
                </a:solidFill>
              </a:rPr>
              <a:t> (малих и великих), </a:t>
            </a:r>
          </a:p>
          <a:p>
            <a:r>
              <a:rPr lang="sr-Latn-RS" b="1" dirty="0">
                <a:solidFill>
                  <a:srgbClr val="FF6600"/>
                </a:solidFill>
              </a:rPr>
              <a:t>цифара, </a:t>
            </a:r>
          </a:p>
          <a:p>
            <a:r>
              <a:rPr lang="sr-Latn-RS" b="1" dirty="0">
                <a:solidFill>
                  <a:srgbClr val="FF6600"/>
                </a:solidFill>
              </a:rPr>
              <a:t>размака, </a:t>
            </a:r>
          </a:p>
          <a:p>
            <a:r>
              <a:rPr lang="sr-Latn-RS" b="1" dirty="0">
                <a:solidFill>
                  <a:srgbClr val="FF6600"/>
                </a:solidFill>
              </a:rPr>
              <a:t>интерпункцијских знакова </a:t>
            </a:r>
            <a:r>
              <a:rPr lang="sr-Latn-RS" b="1" dirty="0">
                <a:solidFill>
                  <a:srgbClr val="7030A0"/>
                </a:solidFill>
              </a:rPr>
              <a:t>(на пример тачака, зареза, упитника, узвичника) и слично. </a:t>
            </a:r>
            <a:endParaRPr lang="en-US" b="1" dirty="0">
              <a:solidFill>
                <a:srgbClr val="7030A0"/>
              </a:solidFill>
            </a:endParaRPr>
          </a:p>
          <a:p>
            <a:r>
              <a:rPr lang="sr-Latn-RS" dirty="0"/>
              <a:t>Све те знакове једним именом називамо </a:t>
            </a:r>
            <a:r>
              <a:rPr lang="sr-Latn-RS" sz="4300" b="1" dirty="0">
                <a:solidFill>
                  <a:srgbClr val="00B050"/>
                </a:solidFill>
              </a:rPr>
              <a:t>КАРАКТЕРИ</a:t>
            </a:r>
            <a:r>
              <a:rPr lang="sr-Latn-R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21777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r-Cyrl-RS" b="1" dirty="0"/>
              <a:t>Врсте реченица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/>
              <a:t>Дат је текст (ниска) који садржи неколико једноставних реченица. Одреди колико међу њима има </a:t>
            </a:r>
            <a:r>
              <a:rPr lang="sr-Cyrl-RS" sz="2400" b="1" dirty="0">
                <a:solidFill>
                  <a:srgbClr val="00B050"/>
                </a:solidFill>
              </a:rPr>
              <a:t>обавештајних</a:t>
            </a:r>
            <a:r>
              <a:rPr lang="sr-Cyrl-RS" sz="2400" dirty="0"/>
              <a:t>, колико има </a:t>
            </a:r>
            <a:r>
              <a:rPr lang="sr-Cyrl-RS" sz="2400" b="1" dirty="0">
                <a:solidFill>
                  <a:srgbClr val="00B050"/>
                </a:solidFill>
              </a:rPr>
              <a:t>упитних</a:t>
            </a:r>
            <a:r>
              <a:rPr lang="sr-Cyrl-RS" sz="2400" dirty="0"/>
              <a:t> и колико има </a:t>
            </a:r>
            <a:r>
              <a:rPr lang="sr-Cyrl-RS" sz="2400" b="1" dirty="0">
                <a:solidFill>
                  <a:srgbClr val="00B050"/>
                </a:solidFill>
              </a:rPr>
              <a:t>узвичних</a:t>
            </a:r>
            <a:r>
              <a:rPr lang="sr-Cyrl-RS" sz="2400" dirty="0"/>
              <a:t> реченица.</a:t>
            </a:r>
            <a:endParaRPr lang="sr-Latn-RS" sz="2400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sr-Latn-RS" sz="2400" dirty="0"/>
          </a:p>
          <a:p>
            <a:pPr marL="0" indent="0">
              <a:buNone/>
            </a:pPr>
            <a:r>
              <a:rPr lang="sr-Cyrl-RS" sz="2400" b="1" dirty="0"/>
              <a:t>count (</a:t>
            </a:r>
            <a:r>
              <a:rPr lang="en-US" sz="2400" b="1" dirty="0"/>
              <a:t>x) </a:t>
            </a:r>
            <a:r>
              <a:rPr lang="sr-Cyrl-RS" sz="2400" b="1" dirty="0"/>
              <a:t>броји колико има карактера </a:t>
            </a:r>
            <a:r>
              <a:rPr lang="en-US" sz="2400" b="1" dirty="0"/>
              <a:t>x </a:t>
            </a:r>
            <a:r>
              <a:rPr lang="sr-Cyrl-RS" sz="2400" b="1" dirty="0"/>
              <a:t>у ниски</a:t>
            </a:r>
            <a:endParaRPr lang="sr-Latn-RS" sz="2400" dirty="0"/>
          </a:p>
          <a:p>
            <a:pPr marL="0" indent="0">
              <a:buNone/>
            </a:pPr>
            <a:r>
              <a:rPr lang="sr-Cyrl-RS" dirty="0"/>
              <a:t> </a:t>
            </a:r>
            <a:endParaRPr lang="sr-Latn-RS" dirty="0"/>
          </a:p>
          <a:p>
            <a:pPr marL="0" indent="0">
              <a:buNone/>
            </a:pPr>
            <a:r>
              <a:rPr lang="sr-Cyrl-RS" b="1" dirty="0">
                <a:solidFill>
                  <a:schemeClr val="bg1"/>
                </a:solidFill>
              </a:rPr>
              <a:t>.count("!")</a:t>
            </a:r>
            <a:r>
              <a:rPr lang="sr-Cyrl-RS" dirty="0">
                <a:solidFill>
                  <a:schemeClr val="bg1"/>
                </a:solidFill>
              </a:rPr>
              <a:t>) </a:t>
            </a:r>
            <a:endParaRPr lang="sr-Latn-R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981334-8DF9-4E7A-B143-8A86674D6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314825"/>
            <a:ext cx="891540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28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1F0D3-3EE2-4742-A66E-19ED93BFE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Задатак</a:t>
            </a:r>
            <a:r>
              <a:rPr lang="en-US" b="1" dirty="0"/>
              <a:t> </a:t>
            </a:r>
            <a:r>
              <a:rPr lang="en-US" b="1" dirty="0" err="1"/>
              <a:t>Дужа</a:t>
            </a:r>
            <a:r>
              <a:rPr lang="en-US" b="1" dirty="0"/>
              <a:t> </a:t>
            </a:r>
            <a:r>
              <a:rPr lang="en-US" b="1" dirty="0" err="1"/>
              <a:t>ниска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42C35-14CA-4034-A028-9A85D296C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Напиши</a:t>
            </a:r>
            <a:r>
              <a:rPr lang="en-US" dirty="0"/>
              <a:t> </a:t>
            </a:r>
            <a:r>
              <a:rPr lang="en-US" dirty="0" err="1"/>
              <a:t>програм</a:t>
            </a:r>
            <a:r>
              <a:rPr lang="en-US" dirty="0"/>
              <a:t> у </a:t>
            </a:r>
            <a:r>
              <a:rPr lang="en-US" dirty="0" err="1"/>
              <a:t>којем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учитавају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ниске</a:t>
            </a:r>
            <a:r>
              <a:rPr lang="en-US" dirty="0"/>
              <a:t> и </a:t>
            </a:r>
            <a:r>
              <a:rPr lang="en-US" dirty="0" err="1"/>
              <a:t>исписује</a:t>
            </a:r>
            <a:r>
              <a:rPr lang="en-US" dirty="0"/>
              <a:t> </a:t>
            </a:r>
            <a:r>
              <a:rPr lang="en-US" dirty="0" err="1"/>
              <a:t>дужина</a:t>
            </a:r>
            <a:r>
              <a:rPr lang="en-US" dirty="0"/>
              <a:t> </a:t>
            </a:r>
            <a:r>
              <a:rPr lang="en-US" dirty="0" err="1"/>
              <a:t>дуже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њих</a:t>
            </a:r>
            <a:r>
              <a:rPr lang="en-US" dirty="0"/>
              <a:t>.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69023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3811C-FC84-4989-8343-0765576D5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Задатак: Запета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4A29-B299-454F-A347-629D2FCE6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Дат је низ карактера, међу којима се појављује</a:t>
            </a:r>
          </a:p>
          <a:p>
            <a:r>
              <a:rPr lang="ru-RU" sz="2400" dirty="0"/>
              <a:t> </a:t>
            </a:r>
            <a:r>
              <a:rPr lang="ru-RU" sz="2400" b="1" dirty="0"/>
              <a:t>тачно један знак </a:t>
            </a:r>
            <a:r>
              <a:rPr lang="ru-RU" sz="2400" b="1" dirty="0">
                <a:solidFill>
                  <a:srgbClr val="C00000"/>
                </a:solidFill>
              </a:rPr>
              <a:t>“,”</a:t>
            </a:r>
            <a:r>
              <a:rPr lang="ru-RU" sz="2400" b="1" dirty="0"/>
              <a:t> </a:t>
            </a:r>
            <a:r>
              <a:rPr lang="ru-RU" sz="2400" dirty="0"/>
              <a:t>(запета) и </a:t>
            </a:r>
          </a:p>
          <a:p>
            <a:r>
              <a:rPr lang="ru-RU" sz="2400" dirty="0"/>
              <a:t>на самом крају </a:t>
            </a:r>
            <a:r>
              <a:rPr lang="ru-RU" sz="2400" b="1" dirty="0"/>
              <a:t>тачно један знак </a:t>
            </a:r>
            <a:r>
              <a:rPr lang="ru-RU" sz="2400" b="1" dirty="0">
                <a:solidFill>
                  <a:srgbClr val="C00000"/>
                </a:solidFill>
              </a:rPr>
              <a:t>“.”</a:t>
            </a:r>
            <a:r>
              <a:rPr lang="ru-RU" sz="2400" b="1" dirty="0"/>
              <a:t> (тачка).</a:t>
            </a:r>
          </a:p>
          <a:p>
            <a:r>
              <a:rPr lang="ru-RU" sz="2400" b="1" dirty="0"/>
              <a:t> </a:t>
            </a:r>
            <a:r>
              <a:rPr lang="ru-RU" sz="2400" dirty="0"/>
              <a:t>Сви остали знаци, ако их има, су слова енглеске а</a:t>
            </a:r>
            <a:r>
              <a:rPr lang="sr-Cyrl-RS" sz="2400" dirty="0"/>
              <a:t>б</a:t>
            </a:r>
            <a:r>
              <a:rPr lang="ru-RU" sz="2400" dirty="0"/>
              <a:t>ецеде, цифре, заграде и размаци и они могу да се понављају. </a:t>
            </a:r>
          </a:p>
          <a:p>
            <a:r>
              <a:rPr lang="ru-RU" sz="2400" dirty="0"/>
              <a:t>Написати програм који учитава дати низ карактера, </a:t>
            </a:r>
            <a:r>
              <a:rPr lang="ru-RU" sz="2400" dirty="0">
                <a:solidFill>
                  <a:srgbClr val="0070C0"/>
                </a:solidFill>
              </a:rPr>
              <a:t>а на стандардни излаз исписује текст у коме су део до запете и део од запете разменили места, док тачка остаје на крају текста.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6B38AC-C6C4-4C0D-B11D-0166AFD95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827" y="5373216"/>
            <a:ext cx="4464496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74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404316"/>
              </p:ext>
            </p:extLst>
          </p:nvPr>
        </p:nvGraphicFramePr>
        <p:xfrm>
          <a:off x="179512" y="0"/>
          <a:ext cx="8640960" cy="6470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4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048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3200" dirty="0">
                          <a:effectLst/>
                        </a:rPr>
                        <a:t>ФУНКЦИЈЕ ЗА РАД СА НИСКАМА</a:t>
                      </a:r>
                      <a:endParaRPr lang="sr-Latn-RS" sz="32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lower</a:t>
                      </a:r>
                      <a:r>
                        <a:rPr lang="sr-Cyrl-RS" sz="2800" dirty="0">
                          <a:effectLst/>
                        </a:rPr>
                        <a:t>(s)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</a:rPr>
                        <a:t>функција која нам враћа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sr-Cyrl-RS" sz="1800" dirty="0">
                          <a:effectLst/>
                        </a:rPr>
                        <a:t>стринг </a:t>
                      </a:r>
                      <a:r>
                        <a:rPr lang="sr-Cyrl-RS" sz="3600" b="1" dirty="0">
                          <a:solidFill>
                            <a:srgbClr val="C00000"/>
                          </a:solidFill>
                          <a:effectLst/>
                        </a:rPr>
                        <a:t>чија су сва слова мала</a:t>
                      </a:r>
                      <a:r>
                        <a:rPr lang="sr-Cyrl-RS" sz="1800" dirty="0">
                          <a:effectLst/>
                        </a:rPr>
                        <a:t> </a:t>
                      </a:r>
                      <a:endParaRPr lang="sr-Latn-RS" sz="1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upper</a:t>
                      </a:r>
                      <a:r>
                        <a:rPr lang="sr-Cyrl-RS" sz="2800" dirty="0">
                          <a:effectLst/>
                        </a:rPr>
                        <a:t> (</a:t>
                      </a:r>
                      <a:r>
                        <a:rPr lang="en-US" sz="2800" dirty="0">
                          <a:effectLst/>
                        </a:rPr>
                        <a:t>x)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</a:rPr>
                        <a:t>функција која нам враћа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sr-Cyrl-RS" sz="1800" dirty="0">
                          <a:effectLst/>
                        </a:rPr>
                        <a:t>стринг </a:t>
                      </a:r>
                      <a:r>
                        <a:rPr lang="sr-Cyrl-RS" sz="3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чија су сва слова велика</a:t>
                      </a:r>
                      <a:r>
                        <a:rPr lang="sr-Cyrl-RS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sr-Latn-RS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replace</a:t>
                      </a:r>
                      <a:r>
                        <a:rPr lang="sr-Cyrl-RS" sz="2800" dirty="0">
                          <a:effectLst/>
                        </a:rPr>
                        <a:t>(</a:t>
                      </a:r>
                      <a:r>
                        <a:rPr lang="en-US" sz="2800" dirty="0">
                          <a:effectLst/>
                        </a:rPr>
                        <a:t>x, y)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3600" b="1" dirty="0">
                          <a:solidFill>
                            <a:srgbClr val="C00000"/>
                          </a:solidFill>
                          <a:effectLst/>
                        </a:rPr>
                        <a:t>враћа стринг у коме</a:t>
                      </a:r>
                      <a:r>
                        <a:rPr lang="sr-Cyrl-RS" sz="3600" b="1" baseline="0" dirty="0">
                          <a:solidFill>
                            <a:srgbClr val="C00000"/>
                          </a:solidFill>
                          <a:effectLst/>
                        </a:rPr>
                        <a:t> је сваки карактер </a:t>
                      </a:r>
                      <a:r>
                        <a:rPr lang="en-US" sz="3600" b="1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r>
                        <a:rPr lang="sr-Cyrl-RS" sz="3600" b="1" baseline="0" dirty="0">
                          <a:solidFill>
                            <a:srgbClr val="C00000"/>
                          </a:solidFill>
                          <a:effectLst/>
                        </a:rPr>
                        <a:t> замењен са карактером </a:t>
                      </a:r>
                      <a:r>
                        <a:rPr lang="en-US" sz="3600" b="1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y</a:t>
                      </a:r>
                      <a:endParaRPr lang="sr-Latn-RS" sz="36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i</a:t>
                      </a:r>
                      <a:r>
                        <a:rPr lang="en-US" sz="2800" dirty="0" err="1">
                          <a:effectLst/>
                        </a:rPr>
                        <a:t>salpha</a:t>
                      </a:r>
                      <a:r>
                        <a:rPr lang="sr-Cyrl-RS" sz="2800" dirty="0">
                          <a:effectLst/>
                        </a:rPr>
                        <a:t>(</a:t>
                      </a:r>
                      <a:r>
                        <a:rPr lang="en-US" sz="2800" dirty="0">
                          <a:effectLst/>
                        </a:rPr>
                        <a:t>)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3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враћа </a:t>
                      </a:r>
                      <a:r>
                        <a:rPr lang="en-US" sz="3600" b="1" dirty="0">
                          <a:solidFill>
                            <a:srgbClr val="C00000"/>
                          </a:solidFill>
                          <a:effectLst/>
                        </a:rPr>
                        <a:t>True</a:t>
                      </a:r>
                      <a:r>
                        <a:rPr lang="en-US" sz="3600" b="1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sr-Cyrl-RS" sz="3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ако је сваки карактер стринга слово</a:t>
                      </a:r>
                      <a:endParaRPr lang="sr-Latn-RS" sz="36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857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/>
              <a:t>Анализирај наредбе:</a:t>
            </a:r>
          </a:p>
          <a:p>
            <a:r>
              <a:rPr lang="en-US" dirty="0"/>
              <a:t>string="</a:t>
            </a:r>
            <a:r>
              <a:rPr lang="sr-Cyrl-RS" dirty="0"/>
              <a:t>Пајтон је одличан програмски језик за програмере почетнике."</a:t>
            </a:r>
          </a:p>
          <a:p>
            <a:r>
              <a:rPr lang="en-US" dirty="0"/>
              <a:t>print(</a:t>
            </a:r>
            <a:r>
              <a:rPr lang="en-US" dirty="0" err="1"/>
              <a:t>string.lower</a:t>
            </a:r>
            <a:r>
              <a:rPr lang="en-US" dirty="0"/>
              <a:t>())</a:t>
            </a:r>
          </a:p>
          <a:p>
            <a:r>
              <a:rPr lang="en-US" dirty="0"/>
              <a:t>print(</a:t>
            </a:r>
            <a:r>
              <a:rPr lang="en-US" dirty="0" err="1"/>
              <a:t>string.upper</a:t>
            </a:r>
            <a:r>
              <a:rPr lang="en-US" dirty="0"/>
              <a:t>())</a:t>
            </a:r>
          </a:p>
          <a:p>
            <a:r>
              <a:rPr lang="en-US" dirty="0"/>
              <a:t>print(</a:t>
            </a:r>
            <a:r>
              <a:rPr lang="en-US" dirty="0" err="1"/>
              <a:t>string.replace</a:t>
            </a:r>
            <a:r>
              <a:rPr lang="en-US" dirty="0"/>
              <a:t>("</a:t>
            </a:r>
            <a:r>
              <a:rPr lang="sr-Cyrl-RS" dirty="0"/>
              <a:t>а","А"))</a:t>
            </a:r>
          </a:p>
          <a:p>
            <a:r>
              <a:rPr lang="en-US" dirty="0"/>
              <a:t>print(</a:t>
            </a:r>
            <a:r>
              <a:rPr lang="en-US" dirty="0" err="1"/>
              <a:t>string.count</a:t>
            </a:r>
            <a:r>
              <a:rPr lang="en-US" dirty="0"/>
              <a:t>("</a:t>
            </a:r>
            <a:r>
              <a:rPr lang="sr-Cyrl-RS" dirty="0"/>
              <a:t>ј"))</a:t>
            </a:r>
          </a:p>
          <a:p>
            <a:r>
              <a:rPr lang="en-US" dirty="0"/>
              <a:t>print(</a:t>
            </a:r>
            <a:r>
              <a:rPr lang="en-US" dirty="0" err="1"/>
              <a:t>string.index</a:t>
            </a:r>
            <a:r>
              <a:rPr lang="en-US" dirty="0"/>
              <a:t>("</a:t>
            </a:r>
            <a:r>
              <a:rPr lang="sr-Cyrl-RS" dirty="0"/>
              <a:t>а"))</a:t>
            </a:r>
          </a:p>
          <a:p>
            <a:r>
              <a:rPr lang="en-US" dirty="0"/>
              <a:t>print(</a:t>
            </a:r>
            <a:r>
              <a:rPr lang="en-US" dirty="0" err="1"/>
              <a:t>string.isalpha</a:t>
            </a:r>
            <a:r>
              <a:rPr lang="en-US" dirty="0"/>
              <a:t>())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Погледај резултат њиховог извршавања: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62" name="AutoShape 2" descr="http://eduka.edu.rs/pluginfile.php/19824/mod_lesson/page_contents/24501/str179.1_op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9022230" cy="3469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Шта ће бити исписано када се изврши овај програм?</a:t>
            </a:r>
            <a:endParaRPr lang="en-US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403" y="1958083"/>
            <a:ext cx="7671194" cy="3810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sr-Latn-RS" sz="3800" b="1" dirty="0">
                <a:solidFill>
                  <a:srgbClr val="00B0F0"/>
                </a:solidFill>
              </a:rPr>
              <a:t>Низ</a:t>
            </a:r>
            <a:r>
              <a:rPr lang="sr-Latn-RS" sz="3800" dirty="0"/>
              <a:t> </a:t>
            </a:r>
            <a:r>
              <a:rPr lang="sr-Latn-RS" sz="3800" b="1" dirty="0">
                <a:solidFill>
                  <a:srgbClr val="00B0F0"/>
                </a:solidFill>
              </a:rPr>
              <a:t>ка</a:t>
            </a:r>
            <a:r>
              <a:rPr lang="sr-Latn-RS" sz="3800" dirty="0"/>
              <a:t>рактера чини</a:t>
            </a:r>
            <a:r>
              <a:rPr lang="sr-Latn-RS" sz="3800" b="1" dirty="0"/>
              <a:t> </a:t>
            </a:r>
            <a:r>
              <a:rPr lang="sr-Latn-RS" sz="3800" b="1" dirty="0">
                <a:solidFill>
                  <a:srgbClr val="C00000"/>
                </a:solidFill>
              </a:rPr>
              <a:t>ниску или стринг</a:t>
            </a:r>
            <a:r>
              <a:rPr lang="sr-Latn-RS" sz="3800" b="1" dirty="0"/>
              <a:t> </a:t>
            </a:r>
            <a:endParaRPr lang="sr-Latn-RS" sz="3800" dirty="0"/>
          </a:p>
          <a:p>
            <a:r>
              <a:rPr lang="sr-Latn-RS" sz="3800" dirty="0"/>
              <a:t>Ниске се у програму записују </a:t>
            </a:r>
            <a:r>
              <a:rPr lang="sr-Latn-RS" sz="3800" b="1" dirty="0"/>
              <a:t>између наводника. </a:t>
            </a:r>
          </a:p>
          <a:p>
            <a:r>
              <a:rPr lang="sr-Latn-RS" sz="3800" dirty="0"/>
              <a:t>На пример, ниске су</a:t>
            </a:r>
            <a:r>
              <a:rPr lang="sr-Cyrl-RS" sz="3800" dirty="0"/>
              <a:t>:</a:t>
            </a:r>
            <a:r>
              <a:rPr lang="sr-Latn-RS" sz="3800" dirty="0"/>
              <a:t>   </a:t>
            </a:r>
          </a:p>
          <a:p>
            <a:pPr marL="0" indent="0" algn="ctr">
              <a:buNone/>
            </a:pPr>
            <a:r>
              <a:rPr lang="sr-Latn-RS" sz="3800" b="1" dirty="0"/>
              <a:t> </a:t>
            </a:r>
            <a:r>
              <a:rPr lang="sr-Latn-RS" sz="3800" b="1" dirty="0">
                <a:solidFill>
                  <a:srgbClr val="C00000"/>
                </a:solidFill>
              </a:rPr>
              <a:t>"Zdravo"</a:t>
            </a:r>
            <a:r>
              <a:rPr lang="sr-Latn-RS" sz="3800" dirty="0"/>
              <a:t> или </a:t>
            </a:r>
            <a:r>
              <a:rPr lang="sr-Latn-RS" sz="3800" b="1" dirty="0">
                <a:solidFill>
                  <a:srgbClr val="C00000"/>
                </a:solidFill>
              </a:rPr>
              <a:t>"Programski jezik Python."</a:t>
            </a:r>
            <a:endParaRPr lang="sr-Latn-RS" sz="3800" dirty="0">
              <a:solidFill>
                <a:srgbClr val="C00000"/>
              </a:solidFill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8325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Текст може бити сачуван и у променљивама. На пример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842493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r-Cyrl-RS" b="1" dirty="0"/>
              <a:t>Учитавање ниски</a:t>
            </a:r>
            <a:br>
              <a:rPr lang="sr-Cyrl-RS" b="1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Cyrl-RS" sz="4000" b="1" dirty="0">
                <a:solidFill>
                  <a:srgbClr val="C00000"/>
                </a:solidFill>
              </a:rPr>
              <a:t>ime = input("Unesi svoje ime: ")</a:t>
            </a:r>
          </a:p>
          <a:p>
            <a:pPr marL="0" indent="0">
              <a:buNone/>
            </a:pPr>
            <a:r>
              <a:rPr lang="sr-Cyrl-RS" sz="2800" dirty="0"/>
              <a:t>Ова наредба ће затражиће да корисник са тастатуре унесе своје име, и уписаће га у променљиву </a:t>
            </a:r>
            <a:r>
              <a:rPr lang="en-US" sz="2800" b="1" dirty="0" err="1"/>
              <a:t>ime</a:t>
            </a:r>
            <a:endParaRPr lang="sr-Cyrl-RS" sz="2800" b="1" dirty="0"/>
          </a:p>
          <a:p>
            <a:pPr marL="0" indent="0">
              <a:buNone/>
            </a:pPr>
            <a:endParaRPr lang="sr-Latn-RS" sz="4000" dirty="0"/>
          </a:p>
          <a:p>
            <a:pPr marL="0" indent="0">
              <a:buNone/>
            </a:pPr>
            <a:r>
              <a:rPr lang="sr-Cyrl-RS" sz="4000" b="1" dirty="0">
                <a:solidFill>
                  <a:srgbClr val="C00000"/>
                </a:solidFill>
              </a:rPr>
              <a:t>print("Zdravo, ti se zoveš", ime)</a:t>
            </a:r>
            <a:endParaRPr lang="sr-Latn-RS" sz="4000" b="1" dirty="0">
              <a:solidFill>
                <a:srgbClr val="C00000"/>
              </a:solidFill>
            </a:endParaRPr>
          </a:p>
          <a:p>
            <a:pPr marL="0" indent="0">
              <a:buNone/>
              <a:defRPr/>
            </a:pPr>
            <a:r>
              <a:rPr lang="sr-Cyrl-RS" sz="3300" dirty="0"/>
              <a:t>Ова наредба ће приказати најпре коментар </a:t>
            </a:r>
            <a:r>
              <a:rPr lang="en-US" sz="3300" b="1" dirty="0" err="1"/>
              <a:t>Zdrav</a:t>
            </a:r>
            <a:r>
              <a:rPr lang="sr-Cyrl-RS" sz="3300" b="1" dirty="0"/>
              <a:t>о</a:t>
            </a:r>
            <a:r>
              <a:rPr lang="sr-Cyrl-RS" sz="3300" dirty="0"/>
              <a:t>, а затим ће прочитати и приказати вредност уписану у променљивој  </a:t>
            </a:r>
            <a:r>
              <a:rPr lang="en-US" sz="3300" b="1" dirty="0" err="1"/>
              <a:t>ime</a:t>
            </a:r>
            <a:endParaRPr lang="en-US" sz="3300" b="1" dirty="0"/>
          </a:p>
          <a:p>
            <a:pPr marL="0" indent="0">
              <a:buNone/>
              <a:defRPr/>
            </a:pPr>
            <a:r>
              <a:rPr lang="sr-Cyrl-RS" sz="3300" dirty="0"/>
              <a:t>Нпр ако је корисник унео са тастатуре име </a:t>
            </a:r>
            <a:r>
              <a:rPr lang="en-US" sz="3300" dirty="0" err="1"/>
              <a:t>Dusan</a:t>
            </a:r>
            <a:r>
              <a:rPr lang="en-US" sz="3300" dirty="0"/>
              <a:t>, </a:t>
            </a:r>
            <a:r>
              <a:rPr lang="sr-Cyrl-RS" sz="3300" dirty="0"/>
              <a:t>приказаће поруку</a:t>
            </a:r>
          </a:p>
          <a:p>
            <a:pPr marL="0" indent="0">
              <a:buNone/>
              <a:defRPr/>
            </a:pPr>
            <a:r>
              <a:rPr lang="en-US" sz="3300" b="1" dirty="0" err="1"/>
              <a:t>Zdrav</a:t>
            </a:r>
            <a:r>
              <a:rPr lang="sr-Cyrl-RS" sz="3300" b="1" dirty="0"/>
              <a:t>о</a:t>
            </a:r>
            <a:r>
              <a:rPr lang="en-US" sz="3300" b="1" dirty="0"/>
              <a:t> </a:t>
            </a:r>
            <a:r>
              <a:rPr lang="en-US" sz="3300" b="1" dirty="0" err="1"/>
              <a:t>Dusan</a:t>
            </a:r>
            <a:endParaRPr lang="en-US" sz="3300" b="1" dirty="0"/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5147989" y="5837585"/>
            <a:ext cx="792163" cy="434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2400" dirty="0" err="1">
                <a:solidFill>
                  <a:srgbClr val="C00000"/>
                </a:solidFill>
              </a:rPr>
              <a:t>Ime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0152" y="5877272"/>
            <a:ext cx="1079500" cy="3492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dirty="0" err="1">
                <a:solidFill>
                  <a:srgbClr val="C00000"/>
                </a:solidFill>
              </a:rPr>
              <a:t>Dusan</a:t>
            </a:r>
            <a:endParaRPr lang="sr-Latn-R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189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pPr lvl="0"/>
            <a:r>
              <a:rPr lang="sr-Latn-RS" dirty="0"/>
              <a:t>О</a:t>
            </a:r>
            <a:r>
              <a:rPr lang="sr-Cyrl-RS" dirty="0"/>
              <a:t>перације са нискама:</a:t>
            </a:r>
            <a:br>
              <a:rPr lang="sr-Cyrl-RS" dirty="0"/>
            </a:br>
            <a:r>
              <a:rPr lang="sr-Cyrl-RS" dirty="0"/>
              <a:t>Над</a:t>
            </a:r>
            <a:r>
              <a:rPr lang="sr-Latn-RS" dirty="0"/>
              <a:t>о</a:t>
            </a:r>
            <a:r>
              <a:rPr lang="sr-Cyrl-RS" dirty="0"/>
              <a:t>везивање или спајање</a:t>
            </a:r>
            <a:r>
              <a:rPr lang="sr-Latn-RS" dirty="0"/>
              <a:t> </a:t>
            </a:r>
            <a:r>
              <a:rPr lang="sr-Latn-RS" sz="6000" b="1" dirty="0">
                <a:solidFill>
                  <a:srgbClr val="C00000"/>
                </a:solidFill>
              </a:rPr>
              <a:t>о</a:t>
            </a:r>
            <a:r>
              <a:rPr lang="sr-Cyrl-RS" sz="6000" b="1" dirty="0">
                <a:solidFill>
                  <a:srgbClr val="C00000"/>
                </a:solidFill>
              </a:rPr>
              <a:t>перат</a:t>
            </a:r>
            <a:r>
              <a:rPr lang="sr-Latn-RS" sz="6000" b="1" dirty="0">
                <a:solidFill>
                  <a:srgbClr val="C00000"/>
                </a:solidFill>
              </a:rPr>
              <a:t>о</a:t>
            </a:r>
            <a:r>
              <a:rPr lang="sr-Cyrl-RS" sz="6000" b="1" dirty="0">
                <a:solidFill>
                  <a:srgbClr val="C00000"/>
                </a:solidFill>
              </a:rPr>
              <a:t>р +</a:t>
            </a:r>
            <a:endParaRPr lang="sr-Latn-R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r-Cyrl-RS" dirty="0"/>
              <a:t>ime = "Петар"</a:t>
            </a:r>
            <a:endParaRPr lang="sr-Latn-RS" dirty="0"/>
          </a:p>
          <a:p>
            <a:pPr marL="0" indent="0">
              <a:buNone/>
            </a:pPr>
            <a:r>
              <a:rPr lang="sr-Cyrl-RS" dirty="0"/>
              <a:t>prezime = "Петровић"</a:t>
            </a:r>
            <a:endParaRPr lang="sr-Latn-RS" dirty="0"/>
          </a:p>
          <a:p>
            <a:pPr marL="0" indent="0">
              <a:buNone/>
            </a:pPr>
            <a:r>
              <a:rPr lang="sr-Cyrl-RS" dirty="0"/>
              <a:t>ime_i_prezime = </a:t>
            </a:r>
            <a:r>
              <a:rPr lang="sr-Cyrl-RS" b="1" dirty="0">
                <a:solidFill>
                  <a:srgbClr val="C00000"/>
                </a:solidFill>
              </a:rPr>
              <a:t>ime + prezime         </a:t>
            </a:r>
            <a:endParaRPr lang="sr-Latn-R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RS" dirty="0"/>
              <a:t>print(ime_i_prezime)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1853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Задатак1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353F3E6-0A62-4E07-BE64-F4F99208A9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2076062"/>
            <a:ext cx="8229600" cy="135293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pPr lvl="0"/>
            <a:r>
              <a:rPr lang="sr-Latn-RS" dirty="0"/>
              <a:t>О</a:t>
            </a:r>
            <a:r>
              <a:rPr lang="sr-Cyrl-RS" dirty="0"/>
              <a:t>перације са нискама:</a:t>
            </a:r>
            <a:br>
              <a:rPr lang="sr-Cyrl-RS" dirty="0"/>
            </a:br>
            <a:r>
              <a:rPr lang="sr-Cyrl-RS" dirty="0"/>
              <a:t>Над</a:t>
            </a:r>
            <a:r>
              <a:rPr lang="sr-Latn-RS" dirty="0"/>
              <a:t>о</a:t>
            </a:r>
            <a:r>
              <a:rPr lang="sr-Cyrl-RS" dirty="0"/>
              <a:t>везивање или спајање</a:t>
            </a:r>
            <a:r>
              <a:rPr lang="sr-Latn-RS" dirty="0"/>
              <a:t> </a:t>
            </a:r>
            <a:r>
              <a:rPr lang="sr-Latn-RS" sz="6000" b="1" dirty="0">
                <a:solidFill>
                  <a:srgbClr val="C00000"/>
                </a:solidFill>
              </a:rPr>
              <a:t>о</a:t>
            </a:r>
            <a:r>
              <a:rPr lang="sr-Cyrl-RS" sz="6000" b="1" dirty="0">
                <a:solidFill>
                  <a:srgbClr val="C00000"/>
                </a:solidFill>
              </a:rPr>
              <a:t>перат</a:t>
            </a:r>
            <a:r>
              <a:rPr lang="sr-Latn-RS" sz="6000" b="1" dirty="0">
                <a:solidFill>
                  <a:srgbClr val="C00000"/>
                </a:solidFill>
              </a:rPr>
              <a:t>о</a:t>
            </a:r>
            <a:r>
              <a:rPr lang="sr-Cyrl-RS" sz="6000" b="1" dirty="0">
                <a:solidFill>
                  <a:srgbClr val="C00000"/>
                </a:solidFill>
              </a:rPr>
              <a:t>р *</a:t>
            </a:r>
            <a:endParaRPr lang="sr-Latn-R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 Који од наредних израза крију у себи исправно записан назив воћа?</a:t>
            </a:r>
          </a:p>
          <a:p>
            <a:pPr marL="514350" indent="-514350">
              <a:buAutoNum type="alphaUcPeriod"/>
            </a:pPr>
            <a:r>
              <a:rPr lang="ru-RU" dirty="0"/>
              <a:t>"ba" + "na" * 2</a:t>
            </a:r>
          </a:p>
          <a:p>
            <a:pPr marL="0" indent="0">
              <a:buNone/>
            </a:pPr>
            <a:br>
              <a:rPr lang="ru-RU" dirty="0"/>
            </a:br>
            <a:r>
              <a:rPr lang="ru-RU" dirty="0"/>
              <a:t>B. "a" + "na" * 2 + "s "</a:t>
            </a:r>
          </a:p>
          <a:p>
            <a:pPr marL="0" indent="0">
              <a:buNone/>
            </a:pPr>
            <a:br>
              <a:rPr lang="ru-RU" dirty="0"/>
            </a:br>
            <a:r>
              <a:rPr lang="ru-RU" dirty="0"/>
              <a:t>C. "ba" * 2 + "na "</a:t>
            </a:r>
          </a:p>
          <a:p>
            <a:pPr marL="0" indent="0">
              <a:buNone/>
            </a:pPr>
            <a:br>
              <a:rPr lang="ru-RU" dirty="0"/>
            </a:br>
            <a:r>
              <a:rPr lang="ru-RU" dirty="0"/>
              <a:t>D. "an" * 2 + "nas"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62876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r-Cyrl-RS" b="1" dirty="0"/>
              <a:t>Издвајање дел</a:t>
            </a:r>
            <a:r>
              <a:rPr lang="sr-Latn-RS" b="1" dirty="0"/>
              <a:t>о</a:t>
            </a:r>
            <a:r>
              <a:rPr lang="sr-Cyrl-RS" b="1" dirty="0"/>
              <a:t>ва ниске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lnSpcReduction="10000"/>
          </a:bodyPr>
          <a:lstStyle/>
          <a:p>
            <a:endParaRPr lang="sr-Latn-RS" dirty="0"/>
          </a:p>
          <a:p>
            <a:endParaRPr lang="sr-Latn-RS" dirty="0"/>
          </a:p>
          <a:p>
            <a:r>
              <a:rPr lang="sr-Latn-RS" dirty="0"/>
              <a:t>Карактери у ниски имају своје </a:t>
            </a:r>
            <a:r>
              <a:rPr lang="sr-Latn-RS" sz="3600" b="1" dirty="0">
                <a:solidFill>
                  <a:srgbClr val="7030A0"/>
                </a:solidFill>
              </a:rPr>
              <a:t>редне бројеве тј. позиције</a:t>
            </a:r>
            <a:r>
              <a:rPr lang="sr-Latn-RS" dirty="0"/>
              <a:t>. </a:t>
            </a:r>
          </a:p>
          <a:p>
            <a:r>
              <a:rPr lang="sr-Latn-RS" dirty="0"/>
              <a:t>Први карактер се налази на позицији 0,</a:t>
            </a:r>
            <a:endParaRPr lang="sr-Cyrl-RS" dirty="0"/>
          </a:p>
          <a:p>
            <a:r>
              <a:rPr lang="sr-Latn-RS" dirty="0"/>
              <a:t>други </a:t>
            </a:r>
            <a:r>
              <a:rPr lang="sr-Cyrl-RS" dirty="0"/>
              <a:t>карактер </a:t>
            </a:r>
            <a:r>
              <a:rPr lang="sr-Latn-RS" dirty="0"/>
              <a:t>на позицији 1 и тако даље. </a:t>
            </a:r>
          </a:p>
          <a:p>
            <a:r>
              <a:rPr lang="sr-Latn-RS" dirty="0"/>
              <a:t>На пример, карактери у ниски</a:t>
            </a:r>
            <a:r>
              <a:rPr lang="sr-Latn-RS" b="1" dirty="0"/>
              <a:t> 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C00000"/>
                </a:solidFill>
              </a:rPr>
              <a:t>tekst</a:t>
            </a:r>
            <a:r>
              <a:rPr lang="sr-Cyrl-RS" b="1" dirty="0">
                <a:solidFill>
                  <a:srgbClr val="C00000"/>
                </a:solidFill>
              </a:rPr>
              <a:t>=</a:t>
            </a:r>
            <a:r>
              <a:rPr lang="sr-Latn-RS" b="1" dirty="0">
                <a:solidFill>
                  <a:srgbClr val="C00000"/>
                </a:solidFill>
              </a:rPr>
              <a:t>“</a:t>
            </a:r>
            <a:r>
              <a:rPr lang="en-GB" b="1" dirty="0">
                <a:solidFill>
                  <a:srgbClr val="C00000"/>
                </a:solidFill>
              </a:rPr>
              <a:t>Python</a:t>
            </a:r>
            <a:r>
              <a:rPr lang="sr-Latn-RS" b="1" dirty="0">
                <a:solidFill>
                  <a:srgbClr val="C00000"/>
                </a:solidFill>
              </a:rPr>
              <a:t>"</a:t>
            </a:r>
            <a:r>
              <a:rPr lang="sr-Latn-RS" dirty="0">
                <a:solidFill>
                  <a:srgbClr val="C00000"/>
                </a:solidFill>
              </a:rPr>
              <a:t> </a:t>
            </a:r>
            <a:r>
              <a:rPr lang="sr-Latn-RS" dirty="0"/>
              <a:t>се броје на следећи начин.</a:t>
            </a:r>
          </a:p>
          <a:p>
            <a:endParaRPr lang="sr-Latn-R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900602"/>
              </p:ext>
            </p:extLst>
          </p:nvPr>
        </p:nvGraphicFramePr>
        <p:xfrm>
          <a:off x="1187624" y="1268760"/>
          <a:ext cx="3190506" cy="1228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1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0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1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2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3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4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800" dirty="0">
                          <a:effectLst/>
                        </a:rPr>
                        <a:t>5</a:t>
                      </a:r>
                      <a:endParaRPr lang="sr-Latn-RS" sz="2800" dirty="0"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y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96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939</Words>
  <Application>Microsoft Office PowerPoint</Application>
  <PresentationFormat>On-screen Show (4:3)</PresentationFormat>
  <Paragraphs>199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Office Theme</vt:lpstr>
      <vt:lpstr>Стрингови или Ниске у Пајтону</vt:lpstr>
      <vt:lpstr>Поред бројева, рачунари су веома добри и у раду са текстом</vt:lpstr>
      <vt:lpstr>PowerPoint Presentation</vt:lpstr>
      <vt:lpstr>Текст може бити сачуван и у променљивама. На пример</vt:lpstr>
      <vt:lpstr>Учитавање ниски </vt:lpstr>
      <vt:lpstr>Операције са нискама: Надовезивање или спајање оператор +</vt:lpstr>
      <vt:lpstr>Задатак1</vt:lpstr>
      <vt:lpstr>Операције са нискама: Надовезивање или спајање оператор *</vt:lpstr>
      <vt:lpstr>Издвајање делова ниске </vt:lpstr>
      <vt:lpstr>Издвајање делова ниске </vt:lpstr>
      <vt:lpstr>Издвајање делова ниске </vt:lpstr>
      <vt:lpstr>Шта ће исписати Пајтон окружење извршавањем следећег кода?</vt:lpstr>
      <vt:lpstr>Шта ће исписати Пајтон окружење извршавањем следећег кода?</vt:lpstr>
      <vt:lpstr>1. Реши задатак:</vt:lpstr>
      <vt:lpstr>PowerPoint Presentation</vt:lpstr>
      <vt:lpstr>Дужина ниске </vt:lpstr>
      <vt:lpstr>Дужина ниске </vt:lpstr>
      <vt:lpstr>Претрага ниске</vt:lpstr>
      <vt:lpstr>Задатак ЈМБГ </vt:lpstr>
      <vt:lpstr>Врсте реченица</vt:lpstr>
      <vt:lpstr>Задатак Дужа ниска</vt:lpstr>
      <vt:lpstr>Задатак: Запета</vt:lpstr>
      <vt:lpstr>PowerPoint Presentation</vt:lpstr>
      <vt:lpstr>PowerPoint Presentation</vt:lpstr>
      <vt:lpstr>Погледај резултат њиховог извршавања:</vt:lpstr>
      <vt:lpstr>Шта ће бити исписано када се изврши овај програм?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Violeta</cp:lastModifiedBy>
  <cp:revision>54</cp:revision>
  <dcterms:created xsi:type="dcterms:W3CDTF">2019-11-20T18:49:21Z</dcterms:created>
  <dcterms:modified xsi:type="dcterms:W3CDTF">2024-04-02T10:31:21Z</dcterms:modified>
</cp:coreProperties>
</file>